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71" r:id="rId3"/>
    <p:sldId id="289" r:id="rId4"/>
    <p:sldId id="260" r:id="rId5"/>
    <p:sldId id="287" r:id="rId6"/>
    <p:sldId id="259" r:id="rId7"/>
    <p:sldId id="262" r:id="rId8"/>
    <p:sldId id="263" r:id="rId9"/>
    <p:sldId id="281" r:id="rId10"/>
    <p:sldId id="264" r:id="rId11"/>
    <p:sldId id="282" r:id="rId12"/>
    <p:sldId id="266" r:id="rId13"/>
    <p:sldId id="283" r:id="rId14"/>
    <p:sldId id="268" r:id="rId15"/>
    <p:sldId id="269" r:id="rId16"/>
    <p:sldId id="284" r:id="rId17"/>
    <p:sldId id="286" r:id="rId18"/>
    <p:sldId id="285"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ze Özcan" userId="0105ea5125042c82" providerId="LiveId" clId="{39FB5D6C-5EE5-4BB1-B692-ADD484E416F6}"/>
    <pc:docChg chg="undo custSel modSld">
      <pc:chgData name="Gamze Özcan" userId="0105ea5125042c82" providerId="LiveId" clId="{39FB5D6C-5EE5-4BB1-B692-ADD484E416F6}" dt="2023-12-14T13:38:16.756" v="732" actId="20577"/>
      <pc:docMkLst>
        <pc:docMk/>
      </pc:docMkLst>
      <pc:sldChg chg="modSp mod">
        <pc:chgData name="Gamze Özcan" userId="0105ea5125042c82" providerId="LiveId" clId="{39FB5D6C-5EE5-4BB1-B692-ADD484E416F6}" dt="2023-12-13T19:37:56.791" v="25" actId="20577"/>
        <pc:sldMkLst>
          <pc:docMk/>
          <pc:sldMk cId="111362158" sldId="275"/>
        </pc:sldMkLst>
        <pc:spChg chg="mod">
          <ac:chgData name="Gamze Özcan" userId="0105ea5125042c82" providerId="LiveId" clId="{39FB5D6C-5EE5-4BB1-B692-ADD484E416F6}" dt="2023-12-13T19:37:56.791" v="25" actId="20577"/>
          <ac:spMkLst>
            <pc:docMk/>
            <pc:sldMk cId="111362158" sldId="275"/>
            <ac:spMk id="3" creationId="{EBF33DD5-52D3-FD5D-8698-80505ACC9FD5}"/>
          </ac:spMkLst>
        </pc:spChg>
      </pc:sldChg>
      <pc:sldChg chg="modSp mod">
        <pc:chgData name="Gamze Özcan" userId="0105ea5125042c82" providerId="LiveId" clId="{39FB5D6C-5EE5-4BB1-B692-ADD484E416F6}" dt="2023-12-14T13:38:16.756" v="732" actId="20577"/>
        <pc:sldMkLst>
          <pc:docMk/>
          <pc:sldMk cId="3615311962" sldId="277"/>
        </pc:sldMkLst>
        <pc:spChg chg="mod">
          <ac:chgData name="Gamze Özcan" userId="0105ea5125042c82" providerId="LiveId" clId="{39FB5D6C-5EE5-4BB1-B692-ADD484E416F6}" dt="2023-12-14T13:38:16.756" v="732" actId="20577"/>
          <ac:spMkLst>
            <pc:docMk/>
            <pc:sldMk cId="3615311962" sldId="277"/>
            <ac:spMk id="3" creationId="{C48E37C1-4257-FE18-A018-9B38D003165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12/19/2023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691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5345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2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2A54C80-263E-416B-A8E0-580EDEADCBDC}" type="datetimeFigureOut">
              <a:rPr lang="en-US" smtClean="0"/>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3274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12/19/2023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48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1489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8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939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0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42A54C80-263E-416B-A8E0-580EDEADCBDC}" type="datetimeFigureOut">
              <a:rPr lang="en-US" smtClean="0"/>
              <a:t>12/19/2023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19954A3-9DFD-4C44-94BA-B95130A3BA1C}"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489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12/19/2023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57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12/19/2023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757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social-sciences/mood-disorder"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sciencedirect.com/topics/medicine-and-dentistry/bipolar-disord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topics/medicine-and-dentistry/dysarthria" TargetMode="External"/><Relationship Id="rId2" Type="http://schemas.openxmlformats.org/officeDocument/2006/relationships/hyperlink" Target="https://www.sciencedirect.com/topics/medicine-and-dentistry/multiple-scleros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topics/medicine-and-dentistry/neurodegeneration"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sciencedirect.com/topics/medicine-and-dentistry/apraxia-of-spee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topics/medicine-and-dentistry/residential-car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ciencedirec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ciencedirect.com/topics/social-sciences/health-communic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iencedirect.com/topics/medicine-and-dentistry/residential-ca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direct.com/topics/medicine-and-dentistry/pathologi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medicine-and-dentistry/plummer-vinson-syndrom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topics/medicine-and-dentistry/quality-of-lif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6995F625-BE4F-4433-8290-5DF0E8589F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a:extLst>
              <a:ext uri="{FF2B5EF4-FFF2-40B4-BE49-F238E27FC236}">
                <a16:creationId xmlns:a16="http://schemas.microsoft.com/office/drawing/2014/main" id="{80102662-1FA4-4C7A-B144-19699DF43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655E224A-5F26-423E-949C-07A720F39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4" name="Rectangle 93">
            <a:extLst>
              <a:ext uri="{FF2B5EF4-FFF2-40B4-BE49-F238E27FC236}">
                <a16:creationId xmlns:a16="http://schemas.microsoft.com/office/drawing/2014/main" id="{A6F1DA18-4CA4-40CF-9ACA-105D8373B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Başlık 1">
            <a:extLst>
              <a:ext uri="{FF2B5EF4-FFF2-40B4-BE49-F238E27FC236}">
                <a16:creationId xmlns:a16="http://schemas.microsoft.com/office/drawing/2014/main" id="{BBEB8531-19E0-7528-1723-CB6AB4CD8836}"/>
              </a:ext>
            </a:extLst>
          </p:cNvPr>
          <p:cNvSpPr>
            <a:spLocks noGrp="1"/>
          </p:cNvSpPr>
          <p:nvPr>
            <p:ph type="ctrTitle"/>
          </p:nvPr>
        </p:nvSpPr>
        <p:spPr>
          <a:xfrm>
            <a:off x="1260205" y="1809615"/>
            <a:ext cx="9759247" cy="2995650"/>
          </a:xfrm>
        </p:spPr>
        <p:txBody>
          <a:bodyPr anchor="ctr">
            <a:normAutofit fontScale="90000"/>
          </a:bodyPr>
          <a:lstStyle/>
          <a:p>
            <a:r>
              <a:rPr lang="en-US" sz="6000" b="0" i="0" dirty="0">
                <a:effectLst/>
                <a:latin typeface="ElsevierGulliver"/>
              </a:rPr>
              <a:t>Communication disorders: A complex population in healthcare</a:t>
            </a:r>
            <a:r>
              <a:rPr lang="tr-TR" sz="6000" b="0" i="0" dirty="0">
                <a:effectLst/>
                <a:latin typeface="ElsevierGulliver"/>
              </a:rPr>
              <a:t> </a:t>
            </a:r>
            <a:br>
              <a:rPr lang="tr-TR" sz="6000" b="0" i="0" dirty="0">
                <a:effectLst/>
                <a:latin typeface="ElsevierGulliver"/>
              </a:rPr>
            </a:br>
            <a:r>
              <a:rPr lang="tr-TR" sz="3400" dirty="0">
                <a:latin typeface="ElsevierGulliver"/>
              </a:rPr>
              <a:t/>
            </a:r>
            <a:br>
              <a:rPr lang="tr-TR" sz="3400" dirty="0">
                <a:latin typeface="ElsevierGulliver"/>
              </a:rPr>
            </a:br>
            <a:r>
              <a:rPr lang="tr-TR" sz="3400" dirty="0">
                <a:latin typeface="ElsevierGulliver"/>
              </a:rPr>
              <a:t>İletişim bozuklukları: Sağlık hizmetlerinde karmaşık bir popülasyon</a:t>
            </a:r>
            <a:endParaRPr lang="tr-TR" sz="3400" dirty="0"/>
          </a:p>
        </p:txBody>
      </p:sp>
      <p:sp>
        <p:nvSpPr>
          <p:cNvPr id="3" name="Alt Başlık 2">
            <a:extLst>
              <a:ext uri="{FF2B5EF4-FFF2-40B4-BE49-F238E27FC236}">
                <a16:creationId xmlns:a16="http://schemas.microsoft.com/office/drawing/2014/main" id="{6F34A67F-3793-9A79-BAB2-4AEFF9722CAD}"/>
              </a:ext>
            </a:extLst>
          </p:cNvPr>
          <p:cNvSpPr>
            <a:spLocks noGrp="1"/>
          </p:cNvSpPr>
          <p:nvPr>
            <p:ph type="subTitle" idx="1"/>
          </p:nvPr>
        </p:nvSpPr>
        <p:spPr>
          <a:xfrm>
            <a:off x="7847045" y="5456353"/>
            <a:ext cx="4837104" cy="619923"/>
          </a:xfrm>
        </p:spPr>
        <p:txBody>
          <a:bodyPr>
            <a:normAutofit fontScale="85000" lnSpcReduction="20000"/>
          </a:bodyPr>
          <a:lstStyle/>
          <a:p>
            <a:pPr>
              <a:spcAft>
                <a:spcPts val="600"/>
              </a:spcAft>
            </a:pPr>
            <a:r>
              <a:rPr lang="tr-TR" sz="2000" b="1" dirty="0"/>
              <a:t>GAMZE ÖZCAN </a:t>
            </a:r>
          </a:p>
          <a:p>
            <a:pPr>
              <a:spcAft>
                <a:spcPts val="600"/>
              </a:spcAft>
            </a:pPr>
            <a:r>
              <a:rPr lang="tr-TR" sz="2000" b="1" dirty="0"/>
              <a:t>19030136</a:t>
            </a:r>
          </a:p>
        </p:txBody>
      </p:sp>
      <p:sp>
        <p:nvSpPr>
          <p:cNvPr id="96" name="Rectangle 95">
            <a:extLst>
              <a:ext uri="{FF2B5EF4-FFF2-40B4-BE49-F238E27FC236}">
                <a16:creationId xmlns:a16="http://schemas.microsoft.com/office/drawing/2014/main" id="{7C6D1B74-744B-4231-97DB-86B4C9C5E2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ABC98C72-9EDD-4426-B45A-84E06A7CD2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4887186-EE44-4AD3-BEFE-3478B45371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8EECC4E-F1C0-4C09-A7FD-4D623DACCC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descr="insan yüzü, oğlan, yeni yürüyen çocuk, çocuk içeren bir resim&#10;&#10;Açıklama otomatik olarak oluşturuldu">
            <a:extLst>
              <a:ext uri="{FF2B5EF4-FFF2-40B4-BE49-F238E27FC236}">
                <a16:creationId xmlns:a16="http://schemas.microsoft.com/office/drawing/2014/main" id="{63E06128-560D-EED0-20CD-003C9A418B9B}"/>
              </a:ext>
            </a:extLst>
          </p:cNvPr>
          <p:cNvPicPr>
            <a:picLocks noChangeAspect="1"/>
          </p:cNvPicPr>
          <p:nvPr/>
        </p:nvPicPr>
        <p:blipFill rotWithShape="1">
          <a:blip r:embed="rId2"/>
          <a:srcRect l="46388" r="6138"/>
          <a:stretch/>
        </p:blipFill>
        <p:spPr>
          <a:xfrm>
            <a:off x="190846" y="237744"/>
            <a:ext cx="4040033" cy="6382512"/>
          </a:xfrm>
          <a:prstGeom prst="rect">
            <a:avLst/>
          </a:prstGeom>
        </p:spPr>
      </p:pic>
      <p:sp>
        <p:nvSpPr>
          <p:cNvPr id="33" name="Rectangle 32">
            <a:extLst>
              <a:ext uri="{FF2B5EF4-FFF2-40B4-BE49-F238E27FC236}">
                <a16:creationId xmlns:a16="http://schemas.microsoft.com/office/drawing/2014/main" id="{BE7270DF-375F-4ECC-989A-D033E481AE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40EA406-A3D3-6910-48C1-D78AC6FF4D1B}"/>
              </a:ext>
            </a:extLst>
          </p:cNvPr>
          <p:cNvSpPr>
            <a:spLocks noGrp="1"/>
          </p:cNvSpPr>
          <p:nvPr>
            <p:ph type="title"/>
          </p:nvPr>
        </p:nvSpPr>
        <p:spPr>
          <a:xfrm>
            <a:off x="5050917" y="237744"/>
            <a:ext cx="6280826" cy="1746504"/>
          </a:xfrm>
        </p:spPr>
        <p:txBody>
          <a:bodyPr>
            <a:normAutofit/>
          </a:bodyPr>
          <a:lstStyle/>
          <a:p>
            <a:pPr>
              <a:spcAft>
                <a:spcPts val="800"/>
              </a:spcAft>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A -İLK YILLAR </a:t>
            </a:r>
            <a:r>
              <a:rPr lang="tr-TR" sz="4400" dirty="0">
                <a:effectLst/>
                <a:latin typeface="Calibri" panose="020F0502020204030204" pitchFamily="34" charset="0"/>
                <a:ea typeface="Calibri" panose="020F0502020204030204" pitchFamily="34" charset="0"/>
                <a:cs typeface="Times New Roman" panose="02020603050405020304" pitchFamily="18" charset="0"/>
              </a:rPr>
              <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sz="4400" dirty="0"/>
          </a:p>
        </p:txBody>
      </p:sp>
      <p:sp>
        <p:nvSpPr>
          <p:cNvPr id="3" name="İçerik Yer Tutucusu 2">
            <a:extLst>
              <a:ext uri="{FF2B5EF4-FFF2-40B4-BE49-F238E27FC236}">
                <a16:creationId xmlns:a16="http://schemas.microsoft.com/office/drawing/2014/main" id="{9A39D3B7-97D3-4287-968E-3396F7070E08}"/>
              </a:ext>
            </a:extLst>
          </p:cNvPr>
          <p:cNvSpPr>
            <a:spLocks noGrp="1"/>
          </p:cNvSpPr>
          <p:nvPr>
            <p:ph idx="1"/>
          </p:nvPr>
        </p:nvSpPr>
        <p:spPr>
          <a:xfrm>
            <a:off x="4432340" y="1333119"/>
            <a:ext cx="7652977" cy="5524881"/>
          </a:xfrm>
        </p:spPr>
        <p:txBody>
          <a:bodyPr>
            <a:noAutofit/>
          </a:bodyPr>
          <a:lstStyle/>
          <a:p>
            <a:pPr>
              <a:spcAft>
                <a:spcPts val="800"/>
              </a:spcAft>
              <a:buFont typeface="Wingdings" panose="05000000000000000000" pitchFamily="2" charset="2"/>
              <a:buChar char="q"/>
            </a:pPr>
            <a:r>
              <a:rPr lang="tr-TR" sz="2800" dirty="0">
                <a:effectLst/>
                <a:latin typeface="Times New Roman" panose="02020603050405020304" pitchFamily="18" charset="0"/>
                <a:ea typeface="Times New Roman" panose="02020603050405020304" pitchFamily="18" charset="0"/>
              </a:rPr>
              <a:t>Bir çocuğun hayatındaki ilk yıllar olağanüstü bir dil gelişimi dönemidir</a:t>
            </a:r>
            <a:r>
              <a:rPr lang="tr-TR"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tr-TR" sz="2800" dirty="0">
                <a:effectLst/>
                <a:latin typeface="Times New Roman" panose="02020603050405020304" pitchFamily="18" charset="0"/>
                <a:ea typeface="Times New Roman" panose="02020603050405020304" pitchFamily="18" charset="0"/>
              </a:rPr>
              <a:t> </a:t>
            </a:r>
          </a:p>
          <a:p>
            <a:pPr>
              <a:spcAft>
                <a:spcPts val="800"/>
              </a:spcAft>
              <a:buFont typeface="Wingdings" panose="05000000000000000000" pitchFamily="2" charset="2"/>
              <a:buChar char="q"/>
            </a:pPr>
            <a:r>
              <a:rPr lang="tr-TR" sz="2800" dirty="0">
                <a:effectLst/>
                <a:latin typeface="Times New Roman" panose="02020603050405020304" pitchFamily="18" charset="0"/>
                <a:ea typeface="Times New Roman" panose="02020603050405020304" pitchFamily="18" charset="0"/>
              </a:rPr>
              <a:t>Kelime dağarcığı gelişimi açısından çocuklar hayatlarının ilk altı yılında günde 14 kelimeye eşdeğer öğrenirler; bu, en yetenekli yabancı dil öğrencilerinin bile ulaşamayacağı bir başarıdır. </a:t>
            </a:r>
          </a:p>
          <a:p>
            <a:pPr>
              <a:spcAft>
                <a:spcPts val="800"/>
              </a:spcAft>
              <a:buFont typeface="Wingdings" panose="05000000000000000000" pitchFamily="2" charset="2"/>
              <a:buChar char="q"/>
            </a:pPr>
            <a:r>
              <a:rPr lang="tr-TR" sz="2800" dirty="0">
                <a:effectLst/>
                <a:latin typeface="Times New Roman" panose="02020603050405020304" pitchFamily="18" charset="0"/>
                <a:ea typeface="Times New Roman" panose="02020603050405020304" pitchFamily="18" charset="0"/>
              </a:rPr>
              <a:t>Ancak ilk yıllar aynı zamanda dil gelişiminin normal çizgide ilerlemediği bir dönem de olabilir. </a:t>
            </a:r>
            <a:endParaRPr lang="tr-TR" sz="2800" dirty="0"/>
          </a:p>
        </p:txBody>
      </p:sp>
    </p:spTree>
    <p:extLst>
      <p:ext uri="{BB962C8B-B14F-4D97-AF65-F5344CB8AC3E}">
        <p14:creationId xmlns:p14="http://schemas.microsoft.com/office/powerpoint/2010/main" val="197911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4" descr="Oyuncak plastik rakamlar">
            <a:extLst>
              <a:ext uri="{FF2B5EF4-FFF2-40B4-BE49-F238E27FC236}">
                <a16:creationId xmlns:a16="http://schemas.microsoft.com/office/drawing/2014/main" id="{AE305E82-BC63-36AB-CCC0-891FB2207FD0}"/>
              </a:ext>
            </a:extLst>
          </p:cNvPr>
          <p:cNvPicPr>
            <a:picLocks noChangeAspect="1"/>
          </p:cNvPicPr>
          <p:nvPr/>
        </p:nvPicPr>
        <p:blipFill rotWithShape="1">
          <a:blip r:embed="rId2"/>
          <a:srcRect l="25503" r="31364" b="2"/>
          <a:stretch/>
        </p:blipFill>
        <p:spPr>
          <a:xfrm>
            <a:off x="7837371" y="237744"/>
            <a:ext cx="4124416" cy="6382512"/>
          </a:xfrm>
          <a:prstGeom prst="rect">
            <a:avLst/>
          </a:prstGeom>
        </p:spPr>
      </p:pic>
      <p:sp>
        <p:nvSpPr>
          <p:cNvPr id="39" name="Rectangle 41">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0E7A46B4-F5D0-4390-8A76-4D421FECA249}"/>
              </a:ext>
            </a:extLst>
          </p:cNvPr>
          <p:cNvSpPr>
            <a:spLocks noGrp="1"/>
          </p:cNvSpPr>
          <p:nvPr>
            <p:ph idx="1"/>
          </p:nvPr>
        </p:nvSpPr>
        <p:spPr>
          <a:xfrm>
            <a:off x="237743" y="304800"/>
            <a:ext cx="7599627" cy="6315456"/>
          </a:xfrm>
        </p:spPr>
        <p:txBody>
          <a:bodyPr>
            <a:normAutofit/>
          </a:bodyPr>
          <a:lstStyle/>
          <a:p>
            <a:pPr marL="0" indent="0">
              <a:lnSpc>
                <a:spcPct val="90000"/>
              </a:lnSpc>
              <a:spcAft>
                <a:spcPts val="800"/>
              </a:spcAft>
              <a:buNone/>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B-DAHA BÜYÜK      ÇOCUKLUK</a:t>
            </a:r>
          </a:p>
          <a:p>
            <a:pPr>
              <a:lnSpc>
                <a:spcPct val="90000"/>
              </a:lnSpc>
              <a:spcAft>
                <a:spcPts val="800"/>
              </a:spcAft>
            </a:pPr>
            <a:r>
              <a:rPr lang="tr-TR" sz="2800" dirty="0">
                <a:effectLst/>
                <a:latin typeface="Times New Roman" panose="02020603050405020304" pitchFamily="18" charset="0"/>
                <a:ea typeface="Times New Roman" panose="02020603050405020304" pitchFamily="18" charset="0"/>
              </a:rPr>
              <a:t>Pek çok çocuk zorluklarla karşılaşmadan doğar ve yaşamın ilk yıllarında normal şekilde gelişir ancak daha sonra iletişim becerilerini tehlikeye sokan bir hastalık veya yaralanma geçirebilir.</a:t>
            </a:r>
          </a:p>
          <a:p>
            <a:pPr>
              <a:lnSpc>
                <a:spcPct val="90000"/>
              </a:lnSpc>
              <a:spcAft>
                <a:spcPts val="800"/>
              </a:spcAft>
            </a:pPr>
            <a:r>
              <a:rPr lang="tr-TR" sz="2800" dirty="0">
                <a:effectLst/>
                <a:latin typeface="Times New Roman" panose="02020603050405020304" pitchFamily="18" charset="0"/>
                <a:ea typeface="Times New Roman" panose="02020603050405020304" pitchFamily="18" charset="0"/>
              </a:rPr>
              <a:t> Bir çocuk, fiziksel istismarın olduğu bir ev ortamında yaşayabilir ve bir ebeveynin eylemleri nedeniyle travmatik beyin hasarına (TBI) maruz kalabilir,</a:t>
            </a:r>
            <a:r>
              <a:rPr lang="tr-TR" sz="2800" u="sng" dirty="0">
                <a:latin typeface="Times New Roman" panose="02020603050405020304" pitchFamily="18" charset="0"/>
                <a:ea typeface="Times New Roman" panose="02020603050405020304" pitchFamily="18" charset="0"/>
                <a:hlinkClick r:id="rId3" tooltip="ScienceDirect'in yapay zeka tarafından oluşturulan Konu Sayfalarından duygudurum bozuklukları hakkında daha fazla bilgi edinin">
                  <a:extLst>
                    <a:ext uri="{A12FA001-AC4F-418D-AE19-62706E023703}">
                      <ahyp:hlinkClr xmlns:ahyp="http://schemas.microsoft.com/office/drawing/2018/hyperlinkcolor" xmlns="" val="tx"/>
                    </a:ext>
                  </a:extLst>
                </a:hlinkClick>
              </a:rPr>
              <a:t> </a:t>
            </a:r>
            <a:r>
              <a:rPr lang="tr-TR" sz="2800" u="sng" dirty="0">
                <a:effectLst/>
                <a:latin typeface="Times New Roman" panose="02020603050405020304" pitchFamily="18" charset="0"/>
                <a:ea typeface="Times New Roman" panose="02020603050405020304" pitchFamily="18" charset="0"/>
                <a:hlinkClick r:id="rId3" tooltip="ScienceDirect'in yapay zeka tarafından oluşturulan Konu Sayfalarından duygudurum bozuklukları hakkında daha fazla bilgi edinin">
                  <a:extLst>
                    <a:ext uri="{A12FA001-AC4F-418D-AE19-62706E023703}">
                      <ahyp:hlinkClr xmlns:ahyp="http://schemas.microsoft.com/office/drawing/2018/hyperlinkcolor" xmlns="" val="tx"/>
                    </a:ext>
                  </a:extLst>
                </a:hlinkClick>
              </a:rPr>
              <a:t>duygudurum bozuklukları</a:t>
            </a:r>
            <a:r>
              <a:rPr lang="tr-TR" sz="2800" dirty="0">
                <a:effectLst/>
                <a:latin typeface="Times New Roman" panose="02020603050405020304" pitchFamily="18" charset="0"/>
                <a:ea typeface="Times New Roman" panose="02020603050405020304" pitchFamily="18" charset="0"/>
              </a:rPr>
              <a:t> ve</a:t>
            </a:r>
            <a:r>
              <a:rPr lang="tr-TR"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tooltip="ScienceDirect'in yapay zeka tarafından oluşturulan Konu Sayfalarından bipolar bozukluk hakkında daha fazla bilgi edinin">
                  <a:extLst>
                    <a:ext uri="{A12FA001-AC4F-418D-AE19-62706E023703}">
                      <ahyp:hlinkClr xmlns:ahyp="http://schemas.microsoft.com/office/drawing/2018/hyperlinkcolor" xmlns="" val="tx"/>
                    </a:ext>
                  </a:extLst>
                </a:hlinkClick>
              </a:rPr>
              <a:t> bipolar bozukluk </a:t>
            </a:r>
            <a:r>
              <a:rPr lang="tr-TR" sz="2800" dirty="0">
                <a:effectLst/>
                <a:latin typeface="Times New Roman" panose="02020603050405020304" pitchFamily="18" charset="0"/>
                <a:ea typeface="Times New Roman" panose="02020603050405020304" pitchFamily="18" charset="0"/>
              </a:rPr>
              <a:t>gibi çocukluk çağı psikiyatrik sorunları başlayabilir.</a:t>
            </a:r>
          </a:p>
          <a:p>
            <a:pPr marL="0" indent="0">
              <a:lnSpc>
                <a:spcPct val="90000"/>
              </a:lnSpc>
              <a:spcAft>
                <a:spcPts val="800"/>
              </a:spcAft>
              <a:buNone/>
            </a:pPr>
            <a:r>
              <a:rPr lang="tr-TR" sz="2800" dirty="0">
                <a:effectLst/>
                <a:latin typeface="Times New Roman" panose="02020603050405020304" pitchFamily="18" charset="0"/>
                <a:ea typeface="Times New Roman" panose="02020603050405020304" pitchFamily="18" charset="0"/>
              </a:rPr>
              <a:t> </a:t>
            </a:r>
            <a:endParaRPr lang="tr-TR"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90000"/>
              </a:lnSpc>
              <a:spcAft>
                <a:spcPts val="800"/>
              </a:spcAft>
              <a:buNone/>
            </a:pPr>
            <a:endParaRPr lang="tr-TR" dirty="0">
              <a:effectLst/>
              <a:latin typeface="Times New Roman" panose="02020603050405020304" pitchFamily="18" charset="0"/>
              <a:ea typeface="Times New Roman" panose="02020603050405020304" pitchFamily="18" charset="0"/>
            </a:endParaRPr>
          </a:p>
          <a:p>
            <a:pPr marL="0" indent="0">
              <a:lnSpc>
                <a:spcPct val="90000"/>
              </a:lnSpc>
              <a:spcAft>
                <a:spcPts val="800"/>
              </a:spcAft>
              <a:buNone/>
            </a:pP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90000"/>
              </a:lnSpc>
              <a:spcAft>
                <a:spcPts val="800"/>
              </a:spcAft>
              <a:buNone/>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tr-TR" dirty="0"/>
          </a:p>
        </p:txBody>
      </p:sp>
    </p:spTree>
    <p:extLst>
      <p:ext uri="{BB962C8B-B14F-4D97-AF65-F5344CB8AC3E}">
        <p14:creationId xmlns:p14="http://schemas.microsoft.com/office/powerpoint/2010/main" val="77172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963C31-F3EC-47D8-9FBB-9EC4221A56FE}"/>
              </a:ext>
            </a:extLst>
          </p:cNvPr>
          <p:cNvSpPr>
            <a:spLocks noGrp="1"/>
          </p:cNvSpPr>
          <p:nvPr>
            <p:ph type="title"/>
          </p:nvPr>
        </p:nvSpPr>
        <p:spPr>
          <a:xfrm>
            <a:off x="5906970" y="237744"/>
            <a:ext cx="6464808" cy="1746504"/>
          </a:xfrm>
        </p:spPr>
        <p:txBody>
          <a:bodyPr>
            <a:normAutofit/>
          </a:bodyPr>
          <a:lstStyle/>
          <a:p>
            <a:pPr>
              <a:spcAft>
                <a:spcPts val="800"/>
              </a:spcAft>
            </a:pPr>
            <a:r>
              <a:rPr lang="tr-TR" sz="4400" b="1" dirty="0">
                <a:effectLst/>
                <a:latin typeface="Times New Roman" panose="02020603050405020304" pitchFamily="18" charset="0"/>
                <a:ea typeface="Times New Roman" panose="02020603050405020304" pitchFamily="18" charset="0"/>
                <a:cs typeface="Times New Roman" panose="02020603050405020304" pitchFamily="18" charset="0"/>
              </a:rPr>
              <a:t>C-GENÇLİK</a:t>
            </a:r>
            <a:r>
              <a:rPr lang="tr-TR" sz="4400" dirty="0">
                <a:effectLst/>
                <a:latin typeface="Calibri" panose="020F0502020204030204" pitchFamily="34" charset="0"/>
                <a:ea typeface="Calibri" panose="020F0502020204030204" pitchFamily="34" charset="0"/>
                <a:cs typeface="Times New Roman" panose="02020603050405020304" pitchFamily="18" charset="0"/>
              </a:rPr>
              <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sz="4400" dirty="0"/>
          </a:p>
        </p:txBody>
      </p:sp>
      <p:sp>
        <p:nvSpPr>
          <p:cNvPr id="3" name="İçerik Yer Tutucusu 2">
            <a:extLst>
              <a:ext uri="{FF2B5EF4-FFF2-40B4-BE49-F238E27FC236}">
                <a16:creationId xmlns:a16="http://schemas.microsoft.com/office/drawing/2014/main" id="{25FFCFC4-1538-66DA-4259-016B83BE78D8}"/>
              </a:ext>
            </a:extLst>
          </p:cNvPr>
          <p:cNvSpPr>
            <a:spLocks noGrp="1"/>
          </p:cNvSpPr>
          <p:nvPr>
            <p:ph idx="1"/>
          </p:nvPr>
        </p:nvSpPr>
        <p:spPr>
          <a:xfrm>
            <a:off x="4505325" y="1787271"/>
            <a:ext cx="7686675" cy="5385054"/>
          </a:xfrm>
        </p:spPr>
        <p:txBody>
          <a:bodyPr>
            <a:normAutofit/>
          </a:bodyPr>
          <a:lstStyle/>
          <a:p>
            <a:pPr>
              <a:lnSpc>
                <a:spcPct val="90000"/>
              </a:lnSpc>
            </a:pPr>
            <a:r>
              <a:rPr lang="tr-TR" sz="2800" dirty="0">
                <a:effectLst/>
                <a:latin typeface="Times New Roman" panose="02020603050405020304" pitchFamily="18" charset="0"/>
                <a:ea typeface="Times New Roman" panose="02020603050405020304" pitchFamily="18" charset="0"/>
              </a:rPr>
              <a:t>Ergenlik döneminde meydana gelen fiziksel ve psikolojik değişiklikler, ergenliği her genç için zorlu bir dönem haline getirebilmektedir. </a:t>
            </a:r>
          </a:p>
          <a:p>
            <a:pPr>
              <a:lnSpc>
                <a:spcPct val="90000"/>
              </a:lnSpc>
            </a:pPr>
            <a:r>
              <a:rPr lang="tr-TR" sz="2800" dirty="0">
                <a:effectLst/>
                <a:latin typeface="Times New Roman" panose="02020603050405020304" pitchFamily="18" charset="0"/>
                <a:ea typeface="Times New Roman" panose="02020603050405020304" pitchFamily="18" charset="0"/>
              </a:rPr>
              <a:t>Yeni başlayan iletişim bozukluğu olan veya çocukluktan beri devam eden iletişim bozukluğu olan gençler için ergenlikteki psikolojik, sosyal ve mesleki zorluklarının üstesinden gelmek özellikle zor olabilir. </a:t>
            </a:r>
            <a:endParaRPr lang="tr-TR" sz="2800" dirty="0">
              <a:latin typeface="Times New Roman" panose="02020603050405020304" pitchFamily="18" charset="0"/>
              <a:ea typeface="Times New Roman" panose="02020603050405020304" pitchFamily="18" charset="0"/>
            </a:endParaRPr>
          </a:p>
          <a:p>
            <a:pPr>
              <a:lnSpc>
                <a:spcPct val="90000"/>
              </a:lnSpc>
            </a:pPr>
            <a:endParaRPr lang="tr-TR" dirty="0"/>
          </a:p>
        </p:txBody>
      </p:sp>
      <p:pic>
        <p:nvPicPr>
          <p:cNvPr id="7" name="Resim 6" descr="metin, iş kartı, ekran görüntüsü, yazı tipi içeren bir resim&#10;&#10;Açıklama otomatik olarak oluşturuldu">
            <a:extLst>
              <a:ext uri="{FF2B5EF4-FFF2-40B4-BE49-F238E27FC236}">
                <a16:creationId xmlns:a16="http://schemas.microsoft.com/office/drawing/2014/main" id="{06802D4E-293D-1F33-FDF7-6BB8EB0383E1}"/>
              </a:ext>
            </a:extLst>
          </p:cNvPr>
          <p:cNvPicPr>
            <a:picLocks noChangeAspect="1"/>
          </p:cNvPicPr>
          <p:nvPr/>
        </p:nvPicPr>
        <p:blipFill>
          <a:blip r:embed="rId2"/>
          <a:stretch>
            <a:fillRect/>
          </a:stretch>
        </p:blipFill>
        <p:spPr>
          <a:xfrm>
            <a:off x="546831" y="1276350"/>
            <a:ext cx="3701319" cy="4743450"/>
          </a:xfrm>
          <a:prstGeom prst="rect">
            <a:avLst/>
          </a:prstGeom>
        </p:spPr>
      </p:pic>
    </p:spTree>
    <p:extLst>
      <p:ext uri="{BB962C8B-B14F-4D97-AF65-F5344CB8AC3E}">
        <p14:creationId xmlns:p14="http://schemas.microsoft.com/office/powerpoint/2010/main" val="256306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7081E9-0D75-D2F8-54B6-83E6D792D275}"/>
              </a:ext>
            </a:extLst>
          </p:cNvPr>
          <p:cNvSpPr>
            <a:spLocks noGrp="1"/>
          </p:cNvSpPr>
          <p:nvPr>
            <p:ph idx="1"/>
          </p:nvPr>
        </p:nvSpPr>
        <p:spPr>
          <a:xfrm>
            <a:off x="790575" y="1085850"/>
            <a:ext cx="10610850" cy="4686300"/>
          </a:xfrm>
        </p:spPr>
        <p:txBody>
          <a:bodyPr>
            <a:normAutofit/>
          </a:bodyPr>
          <a:lstStyle/>
          <a:p>
            <a:pPr marL="0" marR="0" lvl="0" indent="0" algn="l" defTabSz="914400" rtl="0" eaLnBrk="1" fontAlgn="auto" latinLnBrk="0" hangingPunct="1">
              <a:lnSpc>
                <a:spcPct val="90000"/>
              </a:lnSpc>
              <a:spcBef>
                <a:spcPts val="900"/>
              </a:spcBef>
              <a:spcAft>
                <a:spcPts val="0"/>
              </a:spcAft>
              <a:buClr>
                <a:prstClr val="black">
                  <a:lumMod val="85000"/>
                  <a:lumOff val="15000"/>
                </a:prstClr>
              </a:buClr>
              <a:buSzTx/>
              <a:buFont typeface="Garamond" pitchFamily="18" charset="0"/>
              <a:buNone/>
              <a:tabLst/>
              <a:defRPr/>
            </a:pPr>
            <a:r>
              <a:rPr kumimoji="0" lang="tr-TR"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GENÇ YETİŞKİNLİK</a:t>
            </a:r>
          </a:p>
          <a:p>
            <a:pPr marR="0" lvl="0" algn="l" defTabSz="914400" rtl="0" eaLnBrk="1" fontAlgn="auto" latinLnBrk="0" hangingPunct="1">
              <a:lnSpc>
                <a:spcPct val="90000"/>
              </a:lnSpc>
              <a:spcBef>
                <a:spcPts val="900"/>
              </a:spcBef>
              <a:spcAft>
                <a:spcPts val="0"/>
              </a:spcAft>
              <a:buClr>
                <a:prstClr val="black">
                  <a:lumMod val="85000"/>
                  <a:lumOff val="15000"/>
                </a:prstClr>
              </a:buClr>
              <a:buSzTx/>
              <a:buFont typeface="Wingdings" panose="05000000000000000000" pitchFamily="2" charset="2"/>
              <a:buChar char="q"/>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Yetişkinliğe doğru ilerleme gençlere yeni kişisel, sosyal ve mesleki zorluklar getirebilir. </a:t>
            </a:r>
          </a:p>
          <a:p>
            <a:pPr>
              <a:lnSpc>
                <a:spcPct val="90000"/>
              </a:lnSpc>
              <a:buClr>
                <a:prstClr val="black">
                  <a:lumMod val="85000"/>
                  <a:lumOff val="15000"/>
                </a:prstClr>
              </a:buClr>
              <a:buFont typeface="Wingdings" panose="05000000000000000000" pitchFamily="2" charset="2"/>
              <a:buChar char="q"/>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Ancak yaşamın bu döneminde ilk kez iletişim bozukluklarının ortaya çıkması nadir değildir. Daha önce sağlıklı olan kişilerde , genç yetişkinlerde önemli bir sakatlık nedeni olan nörodejeneratif bir hastalık olan </a:t>
            </a:r>
            <a:r>
              <a:rPr kumimoji="0" lang="tr-TR" sz="2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hlinkClick r:id="rId2" tooltip="ScienceDirect'in yapay zeka tarafından oluşturulan Konu Sayfalarından multipl skleroz hakkında daha fazla bilgi edinin">
                  <a:extLst>
                    <a:ext uri="{A12FA001-AC4F-418D-AE19-62706E023703}">
                      <ahyp:hlinkClr xmlns:ahyp="http://schemas.microsoft.com/office/drawing/2018/hyperlinkcolor" xmlns="" val="tx"/>
                    </a:ext>
                  </a:extLst>
                </a:hlinkClick>
              </a:rPr>
              <a:t>multipl skleroz</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(MS) gelişebilir . </a:t>
            </a:r>
          </a:p>
          <a:p>
            <a:pPr marR="0" lvl="0" algn="l" defTabSz="914400" rtl="0" eaLnBrk="1" fontAlgn="auto" latinLnBrk="0" hangingPunct="1">
              <a:lnSpc>
                <a:spcPct val="90000"/>
              </a:lnSpc>
              <a:spcBef>
                <a:spcPts val="900"/>
              </a:spcBef>
              <a:spcAft>
                <a:spcPts val="0"/>
              </a:spcAft>
              <a:buClr>
                <a:prstClr val="black">
                  <a:lumMod val="85000"/>
                  <a:lumOff val="15000"/>
                </a:prstClr>
              </a:buClr>
              <a:buSzTx/>
              <a:buFont typeface="Wingdings" panose="05000000000000000000" pitchFamily="2" charset="2"/>
              <a:buChar char="q"/>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MS'de konuşma üretimi tehlikeye girebilir, bu da </a:t>
            </a:r>
            <a:r>
              <a:rPr kumimoji="0" lang="tr-TR" sz="28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hlinkClick r:id="rId3" tooltip="ScienceDirect'in yapay zeka tarafından oluşturulan Konu Sayfalarından dizartri hakkında daha fazla bilgi edinin">
                  <a:extLst>
                    <a:ext uri="{A12FA001-AC4F-418D-AE19-62706E023703}">
                      <ahyp:hlinkClr xmlns:ahyp="http://schemas.microsoft.com/office/drawing/2018/hyperlinkcolor" xmlns="" val="tx"/>
                    </a:ext>
                  </a:extLst>
                </a:hlinkClick>
              </a:rPr>
              <a:t>dizartriye</a:t>
            </a:r>
            <a:r>
              <a:rPr kumimoji="0" lang="tr-TR" sz="2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hlinkClick r:id="rId3" tooltip="ScienceDirect'in yapay zeka tarafından oluşturulan Konu Sayfalarından dizartri hakkında daha fazla bilgi edinin">
                  <a:extLst>
                    <a:ext uri="{A12FA001-AC4F-418D-AE19-62706E023703}">
                      <ahyp:hlinkClr xmlns:ahyp="http://schemas.microsoft.com/office/drawing/2018/hyperlinkcolor" xmlns="" val="tx"/>
                    </a:ext>
                  </a:extLst>
                </a:hlinkClick>
              </a:rPr>
              <a:t> </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(nörolojik kökenli bir konuşma bozukluğu) neden olabilir. </a:t>
            </a:r>
          </a:p>
          <a:p>
            <a:pPr marL="0" marR="0" lvl="0" indent="0" algn="l" defTabSz="914400" rtl="0" eaLnBrk="1" fontAlgn="auto" latinLnBrk="0" hangingPunct="1">
              <a:lnSpc>
                <a:spcPct val="90000"/>
              </a:lnSpc>
              <a:spcBef>
                <a:spcPts val="900"/>
              </a:spcBef>
              <a:spcAft>
                <a:spcPts val="0"/>
              </a:spcAft>
              <a:buClr>
                <a:prstClr val="black">
                  <a:lumMod val="85000"/>
                  <a:lumOff val="15000"/>
                </a:prstClr>
              </a:buClr>
              <a:buSzTx/>
              <a:buFont typeface="Garamond" pitchFamily="18" charset="0"/>
              <a:buNone/>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lang="tr-TR" sz="2800" dirty="0"/>
          </a:p>
        </p:txBody>
      </p:sp>
    </p:spTree>
    <p:extLst>
      <p:ext uri="{BB962C8B-B14F-4D97-AF65-F5344CB8AC3E}">
        <p14:creationId xmlns:p14="http://schemas.microsoft.com/office/powerpoint/2010/main" val="265110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Birbirlerinin ellerini tutan iki kişi">
            <a:extLst>
              <a:ext uri="{FF2B5EF4-FFF2-40B4-BE49-F238E27FC236}">
                <a16:creationId xmlns:a16="http://schemas.microsoft.com/office/drawing/2014/main" id="{CB78A7B7-3F53-08EF-1D51-58A759C898BF}"/>
              </a:ext>
            </a:extLst>
          </p:cNvPr>
          <p:cNvPicPr>
            <a:picLocks noChangeAspect="1"/>
          </p:cNvPicPr>
          <p:nvPr/>
        </p:nvPicPr>
        <p:blipFill rotWithShape="1">
          <a:blip r:embed="rId2"/>
          <a:srcRect l="24781" r="32086" b="2"/>
          <a:stretch/>
        </p:blipFill>
        <p:spPr>
          <a:xfrm>
            <a:off x="7837371" y="237744"/>
            <a:ext cx="4124416" cy="6382512"/>
          </a:xfrm>
          <a:prstGeom prst="rect">
            <a:avLst/>
          </a:prstGeom>
        </p:spPr>
      </p:pic>
      <p:sp>
        <p:nvSpPr>
          <p:cNvPr id="41" name="Rectangle 40">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F9E5DAD-E374-44ED-402D-9702C5FC82DB}"/>
              </a:ext>
            </a:extLst>
          </p:cNvPr>
          <p:cNvSpPr>
            <a:spLocks noGrp="1"/>
          </p:cNvSpPr>
          <p:nvPr>
            <p:ph type="title"/>
          </p:nvPr>
        </p:nvSpPr>
        <p:spPr>
          <a:xfrm>
            <a:off x="896594" y="237745"/>
            <a:ext cx="6281928" cy="1362456"/>
          </a:xfrm>
        </p:spPr>
        <p:txBody>
          <a:bodyPr>
            <a:normAutofit/>
          </a:bodyPr>
          <a:lstStyle/>
          <a:p>
            <a:r>
              <a:rPr lang="tr-TR" sz="4400" dirty="0"/>
              <a:t>E-YAŞLI YETİŞKİNLİK</a:t>
            </a:r>
          </a:p>
        </p:txBody>
      </p:sp>
      <p:sp>
        <p:nvSpPr>
          <p:cNvPr id="3" name="İçerik Yer Tutucusu 2">
            <a:extLst>
              <a:ext uri="{FF2B5EF4-FFF2-40B4-BE49-F238E27FC236}">
                <a16:creationId xmlns:a16="http://schemas.microsoft.com/office/drawing/2014/main" id="{1F744FEB-DD28-E79C-9FDD-AE1C939842BB}"/>
              </a:ext>
            </a:extLst>
          </p:cNvPr>
          <p:cNvSpPr>
            <a:spLocks noGrp="1"/>
          </p:cNvSpPr>
          <p:nvPr>
            <p:ph idx="1"/>
          </p:nvPr>
        </p:nvSpPr>
        <p:spPr>
          <a:xfrm>
            <a:off x="237744" y="1362075"/>
            <a:ext cx="7652976" cy="5258180"/>
          </a:xfrm>
        </p:spPr>
        <p:txBody>
          <a:bodyPr>
            <a:normAutofit/>
          </a:bodyPr>
          <a:lstStyle/>
          <a:p>
            <a:r>
              <a:rPr lang="tr-TR" sz="2800" dirty="0">
                <a:effectLst/>
                <a:latin typeface="Times New Roman" panose="02020603050405020304" pitchFamily="18" charset="0"/>
                <a:ea typeface="Times New Roman" panose="02020603050405020304" pitchFamily="18" charset="0"/>
              </a:rPr>
              <a:t>Yaşlı yetişkinlerde iletişim bozukluğu riski daha da yüksektir. Alzheimer hastalığı </a:t>
            </a:r>
            <a:r>
              <a:rPr lang="tr-TR" sz="2800" dirty="0">
                <a:latin typeface="Times New Roman" panose="02020603050405020304" pitchFamily="18" charset="0"/>
                <a:ea typeface="Times New Roman" panose="02020603050405020304" pitchFamily="18" charset="0"/>
              </a:rPr>
              <a:t>vb.</a:t>
            </a:r>
            <a:r>
              <a:rPr lang="tr-TR" sz="2800" dirty="0">
                <a:effectLst/>
                <a:latin typeface="Times New Roman" panose="02020603050405020304" pitchFamily="18" charset="0"/>
                <a:ea typeface="Times New Roman" panose="02020603050405020304" pitchFamily="18" charset="0"/>
              </a:rPr>
              <a:t> durumlarda yaşa bağlı </a:t>
            </a:r>
            <a:r>
              <a:rPr lang="tr-TR" sz="2800" u="sng" dirty="0">
                <a:effectLst/>
                <a:latin typeface="Times New Roman" panose="02020603050405020304" pitchFamily="18" charset="0"/>
                <a:ea typeface="Times New Roman" panose="02020603050405020304" pitchFamily="18" charset="0"/>
                <a:hlinkClick r:id="rId3" tooltip="ScienceDirect'in yapay zeka tarafından oluşturulan Konu Sayfalarından nörodejenerasyon hakkında daha fazla bilgi edinin">
                  <a:extLst>
                    <a:ext uri="{A12FA001-AC4F-418D-AE19-62706E023703}">
                      <ahyp:hlinkClr xmlns:ahyp="http://schemas.microsoft.com/office/drawing/2018/hyperlinkcolor" xmlns="" val="tx"/>
                    </a:ext>
                  </a:extLst>
                </a:hlinkClick>
              </a:rPr>
              <a:t>nörodejenerasyon,</a:t>
            </a:r>
            <a:r>
              <a:rPr lang="tr-TR" sz="2800" dirty="0">
                <a:effectLst/>
                <a:latin typeface="Times New Roman" panose="02020603050405020304" pitchFamily="18" charset="0"/>
                <a:ea typeface="Times New Roman" panose="02020603050405020304" pitchFamily="18" charset="0"/>
              </a:rPr>
              <a:t> dünya çapında artan sayıda demans vakasıyla sonuçlanmıştır. </a:t>
            </a:r>
          </a:p>
          <a:p>
            <a:r>
              <a:rPr lang="tr-TR"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tooltip="ScienceDirect'in yapay zeka tarafından oluşturulan Konu Sayfalarından konuşma apraksisi hakkında daha fazla bilgi edinin">
                  <a:extLst>
                    <a:ext uri="{A12FA001-AC4F-418D-AE19-62706E023703}">
                      <ahyp:hlinkClr xmlns:ahyp="http://schemas.microsoft.com/office/drawing/2018/hyperlinkcolor" xmlns="" val="tx"/>
                    </a:ext>
                  </a:extLst>
                </a:hlinkClick>
              </a:rPr>
              <a:t>Yaşlı yetişkinler ayrıca afazi (bir dil bozukluğu), konuşma bozuklukları, </a:t>
            </a:r>
            <a:r>
              <a:rPr lang="tr-TR" sz="2800"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4" tooltip="ScienceDirect'in yapay zeka tarafından oluşturulan Konu Sayfalarından konuşma apraksisi hakkında daha fazla bilgi edinin">
                  <a:extLst>
                    <a:ext uri="{A12FA001-AC4F-418D-AE19-62706E023703}">
                      <ahyp:hlinkClr xmlns:ahyp="http://schemas.microsoft.com/office/drawing/2018/hyperlinkcolor" xmlns="" val="tx"/>
                    </a:ext>
                  </a:extLst>
                </a:hlinkClick>
              </a:rPr>
              <a:t>dizartri</a:t>
            </a:r>
            <a:r>
              <a:rPr lang="tr-TR"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tooltip="ScienceDirect'in yapay zeka tarafından oluşturulan Konu Sayfalarından konuşma apraksisi hakkında daha fazla bilgi edinin">
                  <a:extLst>
                    <a:ext uri="{A12FA001-AC4F-418D-AE19-62706E023703}">
                      <ahyp:hlinkClr xmlns:ahyp="http://schemas.microsoft.com/office/drawing/2018/hyperlinkcolor" xmlns="" val="tx"/>
                    </a:ext>
                  </a:extLst>
                </a:hlinkClick>
              </a:rPr>
              <a:t> ve konuşma apraksisi</a:t>
            </a:r>
            <a:r>
              <a:rPr lang="tr-TR" sz="2800" dirty="0">
                <a:effectLst/>
                <a:latin typeface="Times New Roman" panose="02020603050405020304" pitchFamily="18" charset="0"/>
                <a:ea typeface="Times New Roman" panose="02020603050405020304" pitchFamily="18" charset="0"/>
              </a:rPr>
              <a:t> ve bilişsel iletişim bozukluğu gibi felç kaynaklı iletişim bozuklukları açısından da yüksek risk altındadır .</a:t>
            </a:r>
          </a:p>
          <a:p>
            <a:endParaRPr lang="tr-TR" sz="2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52666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kişi, şahıs, insan yüzü, giyim, oğlan içeren bir resim&#10;&#10;Açıklama otomatik olarak oluşturuldu">
            <a:extLst>
              <a:ext uri="{FF2B5EF4-FFF2-40B4-BE49-F238E27FC236}">
                <a16:creationId xmlns:a16="http://schemas.microsoft.com/office/drawing/2014/main" id="{350BAB23-FE73-0CCC-580A-85235AD898A2}"/>
              </a:ext>
            </a:extLst>
          </p:cNvPr>
          <p:cNvPicPr>
            <a:picLocks noChangeAspect="1"/>
          </p:cNvPicPr>
          <p:nvPr/>
        </p:nvPicPr>
        <p:blipFill rotWithShape="1">
          <a:blip r:embed="rId2">
            <a:duotone>
              <a:schemeClr val="bg2">
                <a:shade val="45000"/>
                <a:satMod val="135000"/>
              </a:schemeClr>
              <a:prstClr val="white"/>
            </a:duotone>
            <a:alphaModFix amt="25000"/>
          </a:blip>
          <a:srcRect r="9777" b="-1"/>
          <a:stretch/>
        </p:blipFill>
        <p:spPr>
          <a:xfrm>
            <a:off x="-219055" y="0"/>
            <a:ext cx="12191980" cy="6857990"/>
          </a:xfrm>
          <a:prstGeom prst="rect">
            <a:avLst/>
          </a:prstGeom>
        </p:spPr>
      </p:pic>
      <p:sp>
        <p:nvSpPr>
          <p:cNvPr id="2" name="Başlık 1">
            <a:extLst>
              <a:ext uri="{FF2B5EF4-FFF2-40B4-BE49-F238E27FC236}">
                <a16:creationId xmlns:a16="http://schemas.microsoft.com/office/drawing/2014/main" id="{24B5F265-1C1E-036D-1B48-B1BF7B455304}"/>
              </a:ext>
            </a:extLst>
          </p:cNvPr>
          <p:cNvSpPr>
            <a:spLocks noGrp="1"/>
          </p:cNvSpPr>
          <p:nvPr>
            <p:ph type="title"/>
          </p:nvPr>
        </p:nvSpPr>
        <p:spPr>
          <a:xfrm>
            <a:off x="1066800" y="642594"/>
            <a:ext cx="10058400" cy="1371600"/>
          </a:xfrm>
        </p:spPr>
        <p:txBody>
          <a:bodyPr>
            <a:normAutofit/>
          </a:bodyPr>
          <a:lstStyle/>
          <a:p>
            <a:pPr>
              <a:spcAft>
                <a:spcPts val="800"/>
              </a:spcAft>
            </a:pPr>
            <a:r>
              <a:rPr lang="tr-TR" sz="4400" b="1" dirty="0">
                <a:latin typeface="Times New Roman" panose="02020603050405020304" pitchFamily="18" charset="0"/>
                <a:ea typeface="Times New Roman" panose="02020603050405020304" pitchFamily="18" charset="0"/>
                <a:cs typeface="Times New Roman" panose="02020603050405020304" pitchFamily="18" charset="0"/>
              </a:rPr>
              <a:t>KONUŞMA  DİLİ  PATALOJİSİ</a:t>
            </a:r>
            <a:r>
              <a:rPr lang="tr-TR" sz="4400" dirty="0">
                <a:effectLst/>
                <a:latin typeface="Calibri" panose="020F0502020204030204" pitchFamily="34" charset="0"/>
                <a:ea typeface="Calibri" panose="020F0502020204030204" pitchFamily="34" charset="0"/>
                <a:cs typeface="Times New Roman" panose="02020603050405020304" pitchFamily="18" charset="0"/>
              </a:rPr>
              <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sz="4400" dirty="0"/>
          </a:p>
        </p:txBody>
      </p:sp>
      <p:sp>
        <p:nvSpPr>
          <p:cNvPr id="3" name="İçerik Yer Tutucusu 2">
            <a:extLst>
              <a:ext uri="{FF2B5EF4-FFF2-40B4-BE49-F238E27FC236}">
                <a16:creationId xmlns:a16="http://schemas.microsoft.com/office/drawing/2014/main" id="{9EB87308-8603-3EAA-43E0-86CA43616A13}"/>
              </a:ext>
            </a:extLst>
          </p:cNvPr>
          <p:cNvSpPr>
            <a:spLocks noGrp="1"/>
          </p:cNvSpPr>
          <p:nvPr>
            <p:ph idx="1"/>
          </p:nvPr>
        </p:nvSpPr>
        <p:spPr>
          <a:xfrm>
            <a:off x="847735" y="1607820"/>
            <a:ext cx="10058400" cy="3931920"/>
          </a:xfrm>
        </p:spPr>
        <p:txBody>
          <a:bodyPr>
            <a:noAutofit/>
          </a:bodyPr>
          <a:lstStyle/>
          <a:p>
            <a:r>
              <a:rPr lang="tr-TR" sz="2800" b="1" dirty="0">
                <a:effectLst/>
                <a:latin typeface="Times New Roman" panose="02020603050405020304" pitchFamily="18" charset="0"/>
                <a:ea typeface="Times New Roman" panose="02020603050405020304" pitchFamily="18" charset="0"/>
              </a:rPr>
              <a:t>Sağlık hizmetlerinde iletişim bozukluğu yaşayan kişiler üzerine düşünürken , danışanlarla çalışan sağlık profesyonelleri de düşünülmelidir.</a:t>
            </a:r>
          </a:p>
          <a:p>
            <a:r>
              <a:rPr lang="tr-TR" sz="2800" b="1" dirty="0">
                <a:effectLst/>
                <a:latin typeface="Times New Roman" panose="02020603050405020304" pitchFamily="18" charset="0"/>
                <a:ea typeface="Times New Roman" panose="02020603050405020304" pitchFamily="18" charset="0"/>
              </a:rPr>
              <a:t>Bu profesyoneller çeşitli şekillerde adlandırılırlar .</a:t>
            </a:r>
          </a:p>
          <a:p>
            <a:r>
              <a:rPr lang="tr-TR" sz="2800" b="1" dirty="0">
                <a:effectLst/>
                <a:latin typeface="Times New Roman" panose="02020603050405020304" pitchFamily="18" charset="0"/>
                <a:ea typeface="Times New Roman" panose="02020603050405020304" pitchFamily="18" charset="0"/>
              </a:rPr>
              <a:t>( konuşma-dil patologları , konuşma ve dil terapistleri , konuşma terapistleri , </a:t>
            </a:r>
            <a:r>
              <a:rPr lang="tr-TR" sz="2800" b="1" dirty="0" err="1">
                <a:effectLst/>
                <a:latin typeface="Times New Roman" panose="02020603050405020304" pitchFamily="18" charset="0"/>
                <a:ea typeface="Times New Roman" panose="02020603050405020304" pitchFamily="18" charset="0"/>
              </a:rPr>
              <a:t>logopedistler</a:t>
            </a:r>
            <a:r>
              <a:rPr lang="tr-TR" sz="2800" b="1" dirty="0">
                <a:effectLst/>
                <a:latin typeface="Times New Roman" panose="02020603050405020304" pitchFamily="18" charset="0"/>
                <a:ea typeface="Times New Roman" panose="02020603050405020304" pitchFamily="18" charset="0"/>
              </a:rPr>
              <a:t> </a:t>
            </a:r>
            <a:r>
              <a:rPr lang="tr-TR" sz="2800" b="1" dirty="0">
                <a:latin typeface="Times New Roman" panose="02020603050405020304" pitchFamily="18" charset="0"/>
                <a:ea typeface="Times New Roman" panose="02020603050405020304" pitchFamily="18" charset="0"/>
              </a:rPr>
              <a:t>).</a:t>
            </a:r>
            <a:endParaRPr lang="tr-TR" sz="2800" b="1" dirty="0">
              <a:effectLst/>
              <a:latin typeface="Times New Roman" panose="02020603050405020304" pitchFamily="18" charset="0"/>
              <a:ea typeface="Times New Roman" panose="02020603050405020304" pitchFamily="18" charset="0"/>
            </a:endParaRPr>
          </a:p>
          <a:p>
            <a:r>
              <a:rPr lang="tr-TR" sz="2800" b="1" dirty="0">
                <a:effectLst/>
                <a:latin typeface="Times New Roman" panose="02020603050405020304" pitchFamily="18" charset="0"/>
                <a:ea typeface="Times New Roman" panose="02020603050405020304" pitchFamily="18" charset="0"/>
              </a:rPr>
              <a:t>Konuşma dili patologları çok çeşitli ortamlarda çalışırlar.(Genel ve özel okullar, sağlık ve toplum merkezleri, hastaneler, rehabilitasyon birimleri, </a:t>
            </a:r>
            <a:r>
              <a:rPr lang="tr-TR" sz="28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ScienceDirect'in yapay zeka tarafından oluşturulan Konu Sayfalarından yatılı bakım hakkında daha fazla bilgi edinin">
                  <a:extLst>
                    <a:ext uri="{A12FA001-AC4F-418D-AE19-62706E023703}">
                      <ahyp:hlinkClr xmlns:ahyp="http://schemas.microsoft.com/office/drawing/2018/hyperlinkcolor" xmlns="" val="tx"/>
                    </a:ext>
                  </a:extLst>
                </a:hlinkClick>
              </a:rPr>
              <a:t>yatılı bakım</a:t>
            </a:r>
            <a:r>
              <a:rPr lang="tr-TR" sz="2800" b="1" dirty="0">
                <a:effectLst/>
                <a:latin typeface="Times New Roman" panose="02020603050405020304" pitchFamily="18" charset="0"/>
                <a:ea typeface="Times New Roman" panose="02020603050405020304" pitchFamily="18" charset="0"/>
              </a:rPr>
              <a:t> tesisleri, hapishaneler)</a:t>
            </a:r>
          </a:p>
        </p:txBody>
      </p:sp>
    </p:spTree>
    <p:extLst>
      <p:ext uri="{BB962C8B-B14F-4D97-AF65-F5344CB8AC3E}">
        <p14:creationId xmlns:p14="http://schemas.microsoft.com/office/powerpoint/2010/main" val="165980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8917CB29-1CFA-4437-9DFF-288C6BDF2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4" descr="Beyaz kağıt teknelerin önünde giden sarı kağıt tekne">
            <a:extLst>
              <a:ext uri="{FF2B5EF4-FFF2-40B4-BE49-F238E27FC236}">
                <a16:creationId xmlns:a16="http://schemas.microsoft.com/office/drawing/2014/main" id="{7D8E740F-9698-6E50-60DF-38BFCFADB17A}"/>
              </a:ext>
            </a:extLst>
          </p:cNvPr>
          <p:cNvPicPr>
            <a:picLocks noChangeAspect="1"/>
          </p:cNvPicPr>
          <p:nvPr/>
        </p:nvPicPr>
        <p:blipFill rotWithShape="1">
          <a:blip r:embed="rId2">
            <a:duotone>
              <a:schemeClr val="accent1">
                <a:shade val="45000"/>
                <a:satMod val="135000"/>
              </a:schemeClr>
              <a:prstClr val="white"/>
            </a:duotone>
            <a:alphaModFix amt="75000"/>
          </a:blip>
          <a:srcRect t="23391" r="9091"/>
          <a:stretch/>
        </p:blipFill>
        <p:spPr>
          <a:xfrm>
            <a:off x="0" y="0"/>
            <a:ext cx="12191979" cy="6857989"/>
          </a:xfrm>
          <a:prstGeom prst="rect">
            <a:avLst/>
          </a:prstGeom>
        </p:spPr>
      </p:pic>
      <p:sp>
        <p:nvSpPr>
          <p:cNvPr id="26" name="Rectangle 29">
            <a:extLst>
              <a:ext uri="{FF2B5EF4-FFF2-40B4-BE49-F238E27FC236}">
                <a16:creationId xmlns:a16="http://schemas.microsoft.com/office/drawing/2014/main" id="{974B3FCD-8C3F-4E4F-9345-DA65826071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4D01405A-9096-831A-832F-768838BA6423}"/>
              </a:ext>
            </a:extLst>
          </p:cNvPr>
          <p:cNvSpPr>
            <a:spLocks noGrp="1"/>
          </p:cNvSpPr>
          <p:nvPr>
            <p:ph idx="1"/>
          </p:nvPr>
        </p:nvSpPr>
        <p:spPr>
          <a:xfrm>
            <a:off x="184370" y="237745"/>
            <a:ext cx="7652977" cy="6382512"/>
          </a:xfrm>
        </p:spPr>
        <p:txBody>
          <a:bodyPr>
            <a:normAutofit/>
          </a:bodyPr>
          <a:lstStyle/>
          <a:p>
            <a:pPr>
              <a:lnSpc>
                <a:spcPct val="90000"/>
              </a:lnSpc>
            </a:pP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Dil ve konuşma patologlarının mesleki sorumlulukları kapsamında üç görevi daha yerine getirmeleri gerekmektedir.</a:t>
            </a:r>
          </a:p>
          <a:p>
            <a:pPr>
              <a:lnSpc>
                <a:spcPct val="90000"/>
              </a:lnSpc>
            </a:pP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tr-TR" sz="2800" b="1" i="1" dirty="0">
                <a:solidFill>
                  <a:schemeClr val="tx1">
                    <a:lumMod val="75000"/>
                    <a:lumOff val="25000"/>
                  </a:schemeClr>
                </a:solidFill>
                <a:effectLst/>
                <a:latin typeface="Times New Roman" panose="02020603050405020304" pitchFamily="18" charset="0"/>
                <a:ea typeface="Times New Roman" panose="02020603050405020304" pitchFamily="18" charset="0"/>
              </a:rPr>
              <a:t>Araştırma</a:t>
            </a: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 yaparak kendi disiplinlerinin bilgi tabanına katkıda bulunmakla yükümlüdürler . </a:t>
            </a:r>
          </a:p>
          <a:p>
            <a:pPr>
              <a:lnSpc>
                <a:spcPct val="90000"/>
              </a:lnSpc>
            </a:pP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Konuşma dili patologları aynı zamanda üniversite eğitimlerinin parçası olarak staj gerekliliklerini tamamlaması gereken asistan klinisyenlere ve öğrencilere destek olma konusunda hayati bir </a:t>
            </a:r>
            <a:r>
              <a:rPr lang="tr-TR" sz="2800" b="1" i="1" dirty="0">
                <a:solidFill>
                  <a:schemeClr val="tx1">
                    <a:lumMod val="75000"/>
                    <a:lumOff val="25000"/>
                  </a:schemeClr>
                </a:solidFill>
                <a:effectLst/>
                <a:latin typeface="Times New Roman" panose="02020603050405020304" pitchFamily="18" charset="0"/>
                <a:ea typeface="Times New Roman" panose="02020603050405020304" pitchFamily="18" charset="0"/>
              </a:rPr>
              <a:t>mentorluk</a:t>
            </a: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 rolü oynamaktadır</a:t>
            </a:r>
            <a:r>
              <a:rPr lang="tr-TR" sz="2800" b="1" dirty="0">
                <a:solidFill>
                  <a:schemeClr val="tx1">
                    <a:lumMod val="75000"/>
                    <a:lumOff val="25000"/>
                  </a:schemeClr>
                </a:solidFill>
                <a:latin typeface="Times New Roman" panose="02020603050405020304" pitchFamily="18" charset="0"/>
                <a:ea typeface="Times New Roman" panose="02020603050405020304" pitchFamily="18" charset="0"/>
              </a:rPr>
              <a:t>lar.</a:t>
            </a:r>
            <a:endPar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a:lnSpc>
                <a:spcPct val="90000"/>
              </a:lnSpc>
            </a:pP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Son olarak, konuşma-dil patologları aynı zamanda iletişim bozuklukları olan kişiler için de güçlü </a:t>
            </a:r>
            <a:r>
              <a:rPr lang="tr-TR" sz="2800" b="1" i="1" dirty="0">
                <a:solidFill>
                  <a:schemeClr val="tx1">
                    <a:lumMod val="75000"/>
                    <a:lumOff val="25000"/>
                  </a:schemeClr>
                </a:solidFill>
                <a:effectLst/>
                <a:latin typeface="Times New Roman" panose="02020603050405020304" pitchFamily="18" charset="0"/>
                <a:ea typeface="Times New Roman" panose="02020603050405020304" pitchFamily="18" charset="0"/>
              </a:rPr>
              <a:t>savunucular</a:t>
            </a: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 olarak hareket etmektedirler . </a:t>
            </a:r>
            <a:endParaRPr lang="tr-TR" sz="2800" b="1" dirty="0">
              <a:solidFill>
                <a:schemeClr val="tx1">
                  <a:lumMod val="75000"/>
                  <a:lumOff val="25000"/>
                </a:schemeClr>
              </a:solidFill>
            </a:endParaRPr>
          </a:p>
          <a:p>
            <a:pPr>
              <a:lnSpc>
                <a:spcPct val="90000"/>
              </a:lnSpc>
            </a:pPr>
            <a:endParaRPr lang="tr-TR" dirty="0">
              <a:solidFill>
                <a:schemeClr val="tx1">
                  <a:lumMod val="75000"/>
                  <a:lumOff val="25000"/>
                </a:schemeClr>
              </a:solidFill>
            </a:endParaRPr>
          </a:p>
        </p:txBody>
      </p:sp>
    </p:spTree>
    <p:extLst>
      <p:ext uri="{BB962C8B-B14F-4D97-AF65-F5344CB8AC3E}">
        <p14:creationId xmlns:p14="http://schemas.microsoft.com/office/powerpoint/2010/main" val="35166060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0E472-132E-05C8-1034-F512530301C1}"/>
              </a:ext>
            </a:extLst>
          </p:cNvPr>
          <p:cNvSpPr>
            <a:spLocks noGrp="1"/>
          </p:cNvSpPr>
          <p:nvPr>
            <p:ph type="title"/>
          </p:nvPr>
        </p:nvSpPr>
        <p:spPr>
          <a:xfrm>
            <a:off x="4267201" y="241378"/>
            <a:ext cx="10058400" cy="1371600"/>
          </a:xfrm>
        </p:spPr>
        <p:txBody>
          <a:bodyPr/>
          <a:lstStyle/>
          <a:p>
            <a:r>
              <a:rPr lang="tr-TR" sz="4800" dirty="0">
                <a:solidFill>
                  <a:srgbClr val="FF0000"/>
                </a:solidFill>
                <a:effectLst>
                  <a:outerShdw blurRad="38100" dist="38100" dir="2700000" algn="tl">
                    <a:srgbClr val="000000">
                      <a:alpha val="43137"/>
                    </a:srgbClr>
                  </a:outerShdw>
                </a:effectLst>
              </a:rPr>
              <a:t>TARTIŞMA</a:t>
            </a:r>
            <a:endParaRPr lang="tr-TR" dirty="0">
              <a:solidFill>
                <a:srgbClr val="FF0000"/>
              </a:solidFill>
            </a:endParaRPr>
          </a:p>
        </p:txBody>
      </p:sp>
      <p:sp>
        <p:nvSpPr>
          <p:cNvPr id="5" name="Metin kutusu 4">
            <a:extLst>
              <a:ext uri="{FF2B5EF4-FFF2-40B4-BE49-F238E27FC236}">
                <a16:creationId xmlns:a16="http://schemas.microsoft.com/office/drawing/2014/main" id="{D5A62BE0-C0A3-6A61-4E06-934403396A21}"/>
              </a:ext>
            </a:extLst>
          </p:cNvPr>
          <p:cNvSpPr txBox="1"/>
          <p:nvPr/>
        </p:nvSpPr>
        <p:spPr>
          <a:xfrm>
            <a:off x="438540" y="1612978"/>
            <a:ext cx="11318032" cy="3970318"/>
          </a:xfrm>
          <a:prstGeom prst="rect">
            <a:avLst/>
          </a:prstGeom>
          <a:noFill/>
        </p:spPr>
        <p:txBody>
          <a:bodyPr wrap="square">
            <a:spAutoFit/>
          </a:bodyPr>
          <a:lstStyle/>
          <a:p>
            <a:pPr marL="285750" indent="-285750">
              <a:buFont typeface="Wingdings" panose="05000000000000000000" pitchFamily="2" charset="2"/>
              <a:buChar char="Ø"/>
            </a:pPr>
            <a:r>
              <a:rPr lang="tr-TR" sz="2800" dirty="0">
                <a:latin typeface="Times New Roman" panose="02020603050405020304" pitchFamily="18" charset="0"/>
                <a:ea typeface="Times New Roman" panose="02020603050405020304" pitchFamily="18" charset="0"/>
              </a:rPr>
              <a:t>İletişim kurulurken yaşanılan</a:t>
            </a:r>
            <a:r>
              <a:rPr lang="tr-TR" sz="2800" dirty="0">
                <a:effectLst/>
                <a:latin typeface="Times New Roman" panose="02020603050405020304" pitchFamily="18" charset="0"/>
                <a:ea typeface="Times New Roman" panose="02020603050405020304" pitchFamily="18" charset="0"/>
              </a:rPr>
              <a:t> zorluklar, etkili iletişimdeki çeşitli engeller (</a:t>
            </a:r>
            <a:r>
              <a:rPr lang="tr-TR" sz="2800" dirty="0" err="1">
                <a:effectLst/>
                <a:latin typeface="Times New Roman" panose="02020603050405020304" pitchFamily="18" charset="0"/>
                <a:ea typeface="Times New Roman" panose="02020603050405020304" pitchFamily="18" charset="0"/>
              </a:rPr>
              <a:t>örn</a:t>
            </a:r>
            <a:r>
              <a:rPr lang="tr-TR" sz="2800" dirty="0">
                <a:effectLst/>
                <a:latin typeface="Times New Roman" panose="02020603050405020304" pitchFamily="18" charset="0"/>
                <a:ea typeface="Times New Roman" panose="02020603050405020304" pitchFamily="18" charset="0"/>
              </a:rPr>
              <a:t>. tıbbi bilgi eksikliği, doktorlara duyulan güvenin düşük olması)  sağlık hizmeti ortamlarında hastaların rutin olarak yaşadığı zorluklara ek olarak ortaya çıkmaktadır.</a:t>
            </a:r>
          </a:p>
          <a:p>
            <a:pPr marL="285750" indent="-285750">
              <a:buFont typeface="Wingdings" panose="05000000000000000000" pitchFamily="2" charset="2"/>
              <a:buChar char="Ø"/>
            </a:pPr>
            <a:r>
              <a:rPr lang="tr-TR" sz="2800" dirty="0">
                <a:effectLst/>
                <a:latin typeface="Times New Roman" panose="02020603050405020304" pitchFamily="18" charset="0"/>
                <a:ea typeface="Times New Roman" panose="02020603050405020304" pitchFamily="18" charset="0"/>
              </a:rPr>
              <a:t> İletişim bozuklukları olan kişiler için</a:t>
            </a:r>
            <a:r>
              <a:rPr lang="tr-TR" sz="2800" dirty="0">
                <a:latin typeface="Times New Roman" panose="02020603050405020304" pitchFamily="18" charset="0"/>
                <a:ea typeface="Times New Roman" panose="02020603050405020304" pitchFamily="18" charset="0"/>
              </a:rPr>
              <a:t> </a:t>
            </a:r>
            <a:r>
              <a:rPr lang="tr-TR" sz="2800" dirty="0">
                <a:effectLst/>
                <a:latin typeface="Times New Roman" panose="02020603050405020304" pitchFamily="18" charset="0"/>
                <a:ea typeface="Times New Roman" panose="02020603050405020304" pitchFamily="18" charset="0"/>
              </a:rPr>
              <a:t>birçok sağlık sorununu karakterize eden sorunlar, dili kullanma ve anlamadaki zorluklarla birleşmektedir.</a:t>
            </a:r>
          </a:p>
          <a:p>
            <a:pPr marL="285750" indent="-285750">
              <a:buFont typeface="Wingdings" panose="05000000000000000000" pitchFamily="2" charset="2"/>
              <a:buChar char="Ø"/>
            </a:pPr>
            <a:r>
              <a:rPr lang="tr-TR" sz="2800" dirty="0">
                <a:effectLst/>
                <a:latin typeface="Times New Roman" panose="02020603050405020304" pitchFamily="18" charset="0"/>
                <a:ea typeface="Times New Roman" panose="02020603050405020304" pitchFamily="18" charset="0"/>
              </a:rPr>
              <a:t> Bu zorluklar, sözlü ve yazılı iletişimlerinin iletişim bozukluğu olan kişi tarafından anlaşılabilmesini sağlamak için ayarlamalar yapmak zorunda olan sağlık profesyonellerine ek sorumluluklar yüklemektedir. </a:t>
            </a:r>
            <a:endParaRPr lang="tr-TR" sz="2800" dirty="0"/>
          </a:p>
        </p:txBody>
      </p:sp>
    </p:spTree>
    <p:extLst>
      <p:ext uri="{BB962C8B-B14F-4D97-AF65-F5344CB8AC3E}">
        <p14:creationId xmlns:p14="http://schemas.microsoft.com/office/powerpoint/2010/main" val="132725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75B939-905C-54D8-F483-F05FDE0CCB11}"/>
              </a:ext>
            </a:extLst>
          </p:cNvPr>
          <p:cNvSpPr>
            <a:spLocks noGrp="1"/>
          </p:cNvSpPr>
          <p:nvPr>
            <p:ph type="title"/>
          </p:nvPr>
        </p:nvSpPr>
        <p:spPr>
          <a:xfrm>
            <a:off x="4323183" y="396552"/>
            <a:ext cx="10058400" cy="1371600"/>
          </a:xfrm>
        </p:spPr>
        <p:txBody>
          <a:bodyPr>
            <a:normAutofit fontScale="90000"/>
          </a:bodyPr>
          <a:lstStyle/>
          <a:p>
            <a:r>
              <a:rPr kumimoji="0" lang="tr-TR" sz="49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mn-cs"/>
              </a:rPr>
              <a:t>SONUÇ</a:t>
            </a:r>
            <a:r>
              <a:rPr lang="tr-TR" dirty="0"/>
              <a:t/>
            </a:r>
            <a:br>
              <a:rPr lang="tr-TR" dirty="0"/>
            </a:br>
            <a:endParaRPr lang="tr-TR" dirty="0"/>
          </a:p>
        </p:txBody>
      </p:sp>
      <p:sp>
        <p:nvSpPr>
          <p:cNvPr id="3" name="İçerik Yer Tutucusu 2">
            <a:extLst>
              <a:ext uri="{FF2B5EF4-FFF2-40B4-BE49-F238E27FC236}">
                <a16:creationId xmlns:a16="http://schemas.microsoft.com/office/drawing/2014/main" id="{DCFC62C7-9EC8-216D-7379-9A90F6D2EF9A}"/>
              </a:ext>
            </a:extLst>
          </p:cNvPr>
          <p:cNvSpPr>
            <a:spLocks noGrp="1"/>
          </p:cNvSpPr>
          <p:nvPr>
            <p:ph idx="1"/>
          </p:nvPr>
        </p:nvSpPr>
        <p:spPr>
          <a:xfrm>
            <a:off x="622041" y="1156996"/>
            <a:ext cx="10947918" cy="5701004"/>
          </a:xfrm>
        </p:spPr>
        <p:txBody>
          <a:bodyPr>
            <a:normAutofit lnSpcReduction="10000"/>
          </a:bodyPr>
          <a:lstStyle/>
          <a:p>
            <a:pPr>
              <a:buFont typeface="Wingdings" panose="05000000000000000000" pitchFamily="2" charset="2"/>
              <a:buChar char="ü"/>
            </a:pPr>
            <a:r>
              <a:rPr lang="tr-TR" sz="2800" dirty="0">
                <a:solidFill>
                  <a:srgbClr val="1F1F1F"/>
                </a:solidFill>
                <a:latin typeface="Times New Roman" panose="02020603050405020304" pitchFamily="18" charset="0"/>
                <a:ea typeface="Times New Roman" panose="02020603050405020304" pitchFamily="18" charset="0"/>
              </a:rPr>
              <a:t>İletişim bozukluklarına sahip çocuklar ve yetişkinler ile bunları değerlendiren ve tedavi eden sağlık profesyonelleri (konuşma-dil patologları) de dahil olmak üzere iletişim bozukluklarına genel bir bakış sunmaktadır.</a:t>
            </a:r>
          </a:p>
          <a:p>
            <a:pPr>
              <a:buFont typeface="Wingdings" panose="05000000000000000000" pitchFamily="2" charset="2"/>
              <a:buChar char="ü"/>
            </a:pPr>
            <a:r>
              <a:rPr lang="tr-TR" sz="2800" dirty="0">
                <a:solidFill>
                  <a:srgbClr val="1F1F1F"/>
                </a:solidFill>
                <a:latin typeface="Times New Roman" panose="02020603050405020304" pitchFamily="18" charset="0"/>
                <a:ea typeface="Times New Roman" panose="02020603050405020304" pitchFamily="18" charset="0"/>
              </a:rPr>
              <a:t> </a:t>
            </a:r>
            <a:r>
              <a:rPr lang="tr-TR" sz="28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Aynı zamanda iletişimin farklı yaşam evrelerinde nasıl bozulabileceğini inceleyerek bu bozukluklar da ortaya değinilmiştir.</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8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Sağlık profesyonellerinin hastalarının ihtiyaçlarını ve tedavi beklentilerini anlamak için dil, konuşma ve ses sorunlarının da üstesinden gelmeleri gerekmektedir.</a:t>
            </a:r>
          </a:p>
          <a:p>
            <a:pPr>
              <a:lnSpc>
                <a:spcPct val="107000"/>
              </a:lnSpc>
              <a:spcAft>
                <a:spcPts val="800"/>
              </a:spcAft>
              <a:buFont typeface="Wingdings" panose="05000000000000000000" pitchFamily="2" charset="2"/>
              <a:buChar char="ü"/>
            </a:pPr>
            <a:r>
              <a:rPr lang="tr-TR" sz="28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 Bu ayarlamalar başarılabilirse, iletişim bozukluğu olan kişiler sağlık profesyonelleriyle etkileşimlere daha aktif katılmaya başlayacak ve bunun sonucunda daha iyi düzeyde bakım deneyimleyeceklerdir.</a:t>
            </a:r>
            <a:endParaRPr lang="tr-TR" sz="28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4107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23C17A-AA54-91D1-3230-E164A50C4DDD}"/>
              </a:ext>
            </a:extLst>
          </p:cNvPr>
          <p:cNvSpPr>
            <a:spLocks noGrp="1"/>
          </p:cNvSpPr>
          <p:nvPr>
            <p:ph type="title"/>
          </p:nvPr>
        </p:nvSpPr>
        <p:spPr/>
        <p:txBody>
          <a:bodyPr/>
          <a:lstStyle/>
          <a:p>
            <a:r>
              <a:rPr lang="tr-TR" dirty="0"/>
              <a:t>KAYNAKÇA </a:t>
            </a:r>
          </a:p>
        </p:txBody>
      </p:sp>
      <p:sp>
        <p:nvSpPr>
          <p:cNvPr id="3" name="İçerik Yer Tutucusu 2">
            <a:extLst>
              <a:ext uri="{FF2B5EF4-FFF2-40B4-BE49-F238E27FC236}">
                <a16:creationId xmlns:a16="http://schemas.microsoft.com/office/drawing/2014/main" id="{FD93A3E5-31DB-57B5-FC2D-D94C8E993401}"/>
              </a:ext>
            </a:extLst>
          </p:cNvPr>
          <p:cNvSpPr>
            <a:spLocks noGrp="1"/>
          </p:cNvSpPr>
          <p:nvPr>
            <p:ph idx="1"/>
          </p:nvPr>
        </p:nvSpPr>
        <p:spPr/>
        <p:txBody>
          <a:bodyPr/>
          <a:lstStyle/>
          <a:p>
            <a:pPr marL="0" indent="0">
              <a:buNone/>
            </a:pPr>
            <a:r>
              <a:rPr lang="tr-TR" b="0" i="0" dirty="0">
                <a:effectLst/>
                <a:latin typeface="ElsevierSans"/>
              </a:rPr>
              <a:t>**Louise </a:t>
            </a:r>
            <a:r>
              <a:rPr lang="tr-TR" b="0" i="0" dirty="0" err="1">
                <a:effectLst/>
                <a:latin typeface="ElsevierSans"/>
              </a:rPr>
              <a:t>Cummings</a:t>
            </a:r>
            <a:r>
              <a:rPr lang="tr-TR" b="0" i="0" dirty="0">
                <a:effectLst/>
                <a:latin typeface="ElsevierSans"/>
              </a:rPr>
              <a:t> , </a:t>
            </a:r>
            <a:r>
              <a:rPr lang="en-US" b="0" i="0" dirty="0">
                <a:effectLst/>
                <a:latin typeface="ElsevierGulliver"/>
              </a:rPr>
              <a:t>Communication disorders: A complex population in healthcare</a:t>
            </a:r>
            <a:r>
              <a:rPr lang="tr-TR" b="0" i="0" dirty="0">
                <a:effectLst/>
                <a:latin typeface="ElsevierGulliver"/>
              </a:rPr>
              <a:t> , ELSEVİER SCİENCE DİRECT (</a:t>
            </a:r>
            <a:r>
              <a:rPr lang="tr-TR" b="0" i="0" dirty="0">
                <a:effectLst/>
                <a:latin typeface="ElsevierGulliver"/>
                <a:hlinkClick r:id="rId2">
                  <a:extLst>
                    <a:ext uri="{A12FA001-AC4F-418D-AE19-62706E023703}">
                      <ahyp:hlinkClr xmlns:ahyp="http://schemas.microsoft.com/office/drawing/2018/hyperlinkcolor" xmlns="" val="tx"/>
                    </a:ext>
                  </a:extLst>
                </a:hlinkClick>
              </a:rPr>
              <a:t>https://www.sciencedirect.com/</a:t>
            </a:r>
            <a:r>
              <a:rPr lang="tr-TR" b="0" i="0" dirty="0">
                <a:effectLst/>
                <a:latin typeface="ElsevierGulliver"/>
              </a:rPr>
              <a:t>) , </a:t>
            </a:r>
            <a:r>
              <a:rPr lang="tr-TR" b="0" i="0" dirty="0">
                <a:effectLst/>
                <a:latin typeface="Google Sans"/>
              </a:rPr>
              <a:t> Edinburgh /</a:t>
            </a:r>
            <a:r>
              <a:rPr lang="tr-TR" b="0" i="0" dirty="0" err="1">
                <a:effectLst/>
                <a:latin typeface="Google Sans"/>
              </a:rPr>
              <a:t>London</a:t>
            </a:r>
            <a:r>
              <a:rPr lang="tr-TR" b="0" i="0" dirty="0">
                <a:effectLst/>
                <a:latin typeface="Google Sans"/>
              </a:rPr>
              <a:t> ,2023</a:t>
            </a:r>
          </a:p>
          <a:p>
            <a:pPr marL="0" indent="0">
              <a:buNone/>
            </a:pPr>
            <a:endParaRPr lang="en-US" b="0" i="0" dirty="0">
              <a:effectLst/>
              <a:latin typeface="ElsevierGulliver"/>
            </a:endParaRPr>
          </a:p>
          <a:p>
            <a:pPr marL="0" indent="0">
              <a:buNone/>
            </a:pPr>
            <a:endParaRPr lang="tr-TR" dirty="0"/>
          </a:p>
        </p:txBody>
      </p:sp>
    </p:spTree>
    <p:extLst>
      <p:ext uri="{BB962C8B-B14F-4D97-AF65-F5344CB8AC3E}">
        <p14:creationId xmlns:p14="http://schemas.microsoft.com/office/powerpoint/2010/main" val="389424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BF4504-062E-3A8E-5967-FD1DCD1664D1}"/>
              </a:ext>
            </a:extLst>
          </p:cNvPr>
          <p:cNvSpPr>
            <a:spLocks noGrp="1"/>
          </p:cNvSpPr>
          <p:nvPr>
            <p:ph type="title"/>
          </p:nvPr>
        </p:nvSpPr>
        <p:spPr>
          <a:xfrm>
            <a:off x="677334" y="88343"/>
            <a:ext cx="8596668" cy="1320800"/>
          </a:xfrm>
        </p:spPr>
        <p:txBody>
          <a:bodyPr/>
          <a:lstStyle/>
          <a:p>
            <a:r>
              <a:rPr lang="tr-TR" sz="1800">
                <a:effectLst/>
                <a:latin typeface="Calibri" panose="020F0502020204030204" pitchFamily="34" charset="0"/>
                <a:ea typeface="Calibri" panose="020F0502020204030204" pitchFamily="34" charset="0"/>
                <a:cs typeface="Times New Roman" panose="02020603050405020304" pitchFamily="18" charset="0"/>
              </a:rPr>
              <a:t/>
            </a:r>
            <a:br>
              <a:rPr lang="tr-TR" sz="180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9503F1C0-7457-171F-C382-A5EBE8DFE948}"/>
              </a:ext>
            </a:extLst>
          </p:cNvPr>
          <p:cNvSpPr>
            <a:spLocks noGrp="1"/>
          </p:cNvSpPr>
          <p:nvPr>
            <p:ph idx="1"/>
          </p:nvPr>
        </p:nvSpPr>
        <p:spPr>
          <a:xfrm>
            <a:off x="284584" y="1252595"/>
            <a:ext cx="7977674" cy="5894653"/>
          </a:xfrm>
        </p:spPr>
        <p:txBody>
          <a:bodyPr>
            <a:normAutofit/>
          </a:bodyPr>
          <a:lstStyle/>
          <a:p>
            <a:pPr>
              <a:buFont typeface="Wingdings" panose="05000000000000000000" pitchFamily="2" charset="2"/>
              <a:buChar char="q"/>
            </a:pPr>
            <a:r>
              <a:rPr lang="tr-TR" sz="28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hlinkClick r:id="rId2" tooltip="ScienceDirect'in yapay zeka tarafından oluşturulan Konu Sayfalarından Sağlık iletişimi hakkında daha fazla bilgi edinin">
                  <a:extLst>
                    <a:ext uri="{A12FA001-AC4F-418D-AE19-62706E023703}">
                      <ahyp:hlinkClr xmlns:ahyp="http://schemas.microsoft.com/office/drawing/2018/hyperlinkcolor" xmlns="" val="tx"/>
                    </a:ext>
                  </a:extLst>
                </a:hlinkClick>
              </a:rPr>
              <a:t>Sağlık iletişimi</a:t>
            </a:r>
            <a:r>
              <a:rPr lang="tr-TR" sz="2800" b="1" dirty="0">
                <a:solidFill>
                  <a:schemeClr val="tx1"/>
                </a:solidFill>
                <a:latin typeface="Times New Roman" panose="02020603050405020304" pitchFamily="18" charset="0"/>
                <a:ea typeface="Times New Roman" panose="02020603050405020304" pitchFamily="18" charset="0"/>
              </a:rPr>
              <a:t> araştırmacıları, sağlık hizmetlerinde etkili iletişimin önündeki çeşitli </a:t>
            </a:r>
            <a:r>
              <a:rPr lang="tr-TR" sz="2800" b="1">
                <a:solidFill>
                  <a:schemeClr val="tx1"/>
                </a:solidFill>
                <a:latin typeface="Times New Roman" panose="02020603050405020304" pitchFamily="18" charset="0"/>
                <a:ea typeface="Times New Roman" panose="02020603050405020304" pitchFamily="18" charset="0"/>
              </a:rPr>
              <a:t>engelleri araştırmışlardır</a:t>
            </a:r>
            <a:r>
              <a:rPr lang="tr-TR" sz="2800" b="1" dirty="0">
                <a:solidFill>
                  <a:schemeClr val="tx1"/>
                </a:solidFill>
                <a:latin typeface="Times New Roman" panose="02020603050405020304" pitchFamily="18" charset="0"/>
                <a:ea typeface="Times New Roman" panose="02020603050405020304" pitchFamily="18" charset="0"/>
              </a:rPr>
              <a:t>. Bu engeller arasında zayıf eğitim düzeyi, zorlu kültürel faktörler ve sağlık kurumlarına duyulan güvenin düşük olması yer almaktadır.</a:t>
            </a:r>
          </a:p>
          <a:p>
            <a:pPr>
              <a:buFont typeface="Wingdings" panose="05000000000000000000" pitchFamily="2" charset="2"/>
              <a:buChar char="q"/>
            </a:pPr>
            <a:r>
              <a:rPr lang="tr-TR"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Bu makale,  iletişim bozukluğu olan çocuk ve yetişkinlerin sağlık hizmetleri ortamlarında ve sağlık iletişimi araştırmalarında özel dikkat gerektirdiğini savunmaktadır.</a:t>
            </a:r>
            <a:endParaRPr lang="tr-TR"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
        <p:nvSpPr>
          <p:cNvPr id="5" name="Metin kutusu 4">
            <a:extLst>
              <a:ext uri="{FF2B5EF4-FFF2-40B4-BE49-F238E27FC236}">
                <a16:creationId xmlns:a16="http://schemas.microsoft.com/office/drawing/2014/main" id="{D74DD0B9-22CA-9CEE-DBC9-1602EA932073}"/>
              </a:ext>
            </a:extLst>
          </p:cNvPr>
          <p:cNvSpPr txBox="1"/>
          <p:nvPr/>
        </p:nvSpPr>
        <p:spPr>
          <a:xfrm>
            <a:off x="657376" y="364022"/>
            <a:ext cx="7506478" cy="769441"/>
          </a:xfrm>
          <a:prstGeom prst="rect">
            <a:avLst/>
          </a:prstGeom>
          <a:noFill/>
        </p:spPr>
        <p:txBody>
          <a:bodyPr wrap="square">
            <a:spAutoFit/>
          </a:bodyPr>
          <a:lstStyle/>
          <a:p>
            <a:r>
              <a:rPr lang="tr-TR" sz="4400" dirty="0">
                <a:solidFill>
                  <a:srgbClr val="FF0000"/>
                </a:solidFill>
                <a:latin typeface="Times New Roman" panose="02020603050405020304" pitchFamily="18" charset="0"/>
                <a:cs typeface="Times New Roman" panose="02020603050405020304" pitchFamily="18" charset="0"/>
              </a:rPr>
              <a:t>GİRİŞ</a:t>
            </a:r>
            <a:r>
              <a:rPr lang="tr-TR" sz="4400" dirty="0">
                <a:solidFill>
                  <a:srgbClr val="C00000"/>
                </a:solidFill>
                <a:latin typeface="Times New Roman" panose="02020603050405020304" pitchFamily="18" charset="0"/>
                <a:cs typeface="Times New Roman" panose="02020603050405020304" pitchFamily="18" charset="0"/>
              </a:rPr>
              <a:t> </a:t>
            </a:r>
            <a:endParaRPr lang="tr-TR" sz="4400" dirty="0">
              <a:solidFill>
                <a:srgbClr val="C00000"/>
              </a:solidFill>
            </a:endParaRPr>
          </a:p>
        </p:txBody>
      </p:sp>
      <p:pic>
        <p:nvPicPr>
          <p:cNvPr id="21" name="Resim 20" descr="giyim, ayakkabı, ekran görüntüsü, mobilya içeren bir resim&#10;&#10;Açıklama otomatik olarak oluşturuldu">
            <a:extLst>
              <a:ext uri="{FF2B5EF4-FFF2-40B4-BE49-F238E27FC236}">
                <a16:creationId xmlns:a16="http://schemas.microsoft.com/office/drawing/2014/main" id="{49145381-C8AB-A1C2-1854-30B633295AB9}"/>
              </a:ext>
            </a:extLst>
          </p:cNvPr>
          <p:cNvPicPr>
            <a:picLocks noChangeAspect="1"/>
          </p:cNvPicPr>
          <p:nvPr/>
        </p:nvPicPr>
        <p:blipFill>
          <a:blip r:embed="rId3"/>
          <a:stretch>
            <a:fillRect/>
          </a:stretch>
        </p:blipFill>
        <p:spPr>
          <a:xfrm>
            <a:off x="8360229" y="748743"/>
            <a:ext cx="3601898" cy="5325486"/>
          </a:xfrm>
          <a:prstGeom prst="rect">
            <a:avLst/>
          </a:prstGeom>
        </p:spPr>
      </p:pic>
    </p:spTree>
    <p:extLst>
      <p:ext uri="{BB962C8B-B14F-4D97-AF65-F5344CB8AC3E}">
        <p14:creationId xmlns:p14="http://schemas.microsoft.com/office/powerpoint/2010/main" val="349361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96E8E4-7BC8-0C8E-0344-59EE5A971C14}"/>
              </a:ext>
            </a:extLst>
          </p:cNvPr>
          <p:cNvSpPr>
            <a:spLocks noGrp="1"/>
          </p:cNvSpPr>
          <p:nvPr>
            <p:ph type="title"/>
          </p:nvPr>
        </p:nvSpPr>
        <p:spPr>
          <a:xfrm>
            <a:off x="992155" y="857806"/>
            <a:ext cx="10058400" cy="803651"/>
          </a:xfrm>
        </p:spPr>
        <p:txBody>
          <a:bodyPr/>
          <a:lstStyle/>
          <a:p>
            <a:r>
              <a:rPr lang="tr-TR" dirty="0"/>
              <a:t>SORU-1</a:t>
            </a:r>
          </a:p>
        </p:txBody>
      </p:sp>
      <p:sp>
        <p:nvSpPr>
          <p:cNvPr id="3" name="İçerik Yer Tutucusu 2">
            <a:extLst>
              <a:ext uri="{FF2B5EF4-FFF2-40B4-BE49-F238E27FC236}">
                <a16:creationId xmlns:a16="http://schemas.microsoft.com/office/drawing/2014/main" id="{EBF33DD5-52D3-FD5D-8698-80505ACC9FD5}"/>
              </a:ext>
            </a:extLst>
          </p:cNvPr>
          <p:cNvSpPr>
            <a:spLocks noGrp="1"/>
          </p:cNvSpPr>
          <p:nvPr>
            <p:ph idx="1"/>
          </p:nvPr>
        </p:nvSpPr>
        <p:spPr>
          <a:xfrm>
            <a:off x="992155" y="1968760"/>
            <a:ext cx="10652449" cy="4161453"/>
          </a:xfrm>
        </p:spPr>
        <p:txBody>
          <a:bodyPr>
            <a:normAutofit/>
          </a:bodyPr>
          <a:lstStyle/>
          <a:p>
            <a:pPr marL="0" indent="0">
              <a:buNone/>
            </a:pPr>
            <a:r>
              <a:rPr lang="tr-TR" dirty="0"/>
              <a:t>Hangisi beş temel yaşam evresinden birisi değildir?</a:t>
            </a:r>
          </a:p>
          <a:p>
            <a:pPr marL="0" indent="0">
              <a:lnSpc>
                <a:spcPct val="90000"/>
              </a:lnSpc>
              <a:buNone/>
            </a:pPr>
            <a:r>
              <a:rPr lang="tr-TR" dirty="0">
                <a:latin typeface="Times New Roman" panose="02020603050405020304" pitchFamily="18" charset="0"/>
                <a:ea typeface="Times New Roman" panose="02020603050405020304" pitchFamily="18" charset="0"/>
              </a:rPr>
              <a:t>A</a:t>
            </a:r>
            <a:r>
              <a:rPr lang="tr-TR" dirty="0">
                <a:effectLst/>
                <a:latin typeface="Times New Roman" panose="02020603050405020304" pitchFamily="18" charset="0"/>
                <a:ea typeface="Times New Roman" panose="02020603050405020304" pitchFamily="18" charset="0"/>
              </a:rPr>
              <a:t>)Gençlik</a:t>
            </a:r>
          </a:p>
          <a:p>
            <a:pPr marL="0" indent="0">
              <a:lnSpc>
                <a:spcPct val="90000"/>
              </a:lnSpc>
              <a:buNone/>
            </a:pPr>
            <a:r>
              <a:rPr lang="tr-TR" dirty="0">
                <a:effectLst/>
                <a:latin typeface="Times New Roman" panose="02020603050405020304" pitchFamily="18" charset="0"/>
                <a:ea typeface="Times New Roman" panose="02020603050405020304" pitchFamily="18" charset="0"/>
              </a:rPr>
              <a:t>B) Genç yetişkinlik</a:t>
            </a:r>
          </a:p>
          <a:p>
            <a:pPr marL="0" indent="0">
              <a:buNone/>
            </a:pPr>
            <a:r>
              <a:rPr lang="tr-TR" dirty="0"/>
              <a:t>C)</a:t>
            </a:r>
            <a:r>
              <a:rPr lang="tr-TR" dirty="0">
                <a:latin typeface="Times New Roman" panose="02020603050405020304" pitchFamily="18" charset="0"/>
                <a:ea typeface="Times New Roman" panose="02020603050405020304" pitchFamily="18" charset="0"/>
              </a:rPr>
              <a:t> İ</a:t>
            </a:r>
            <a:r>
              <a:rPr lang="tr-TR" dirty="0">
                <a:effectLst/>
                <a:latin typeface="Times New Roman" panose="02020603050405020304" pitchFamily="18" charset="0"/>
                <a:ea typeface="Times New Roman" panose="02020603050405020304" pitchFamily="18" charset="0"/>
              </a:rPr>
              <a:t>lk yıllar</a:t>
            </a:r>
            <a:endParaRPr lang="tr-TR" dirty="0"/>
          </a:p>
          <a:p>
            <a:pPr marL="0" indent="0">
              <a:buNone/>
            </a:pPr>
            <a:r>
              <a:rPr lang="tr-TR" b="1" dirty="0"/>
              <a:t>D)</a:t>
            </a:r>
            <a:r>
              <a:rPr lang="tr-TR" b="1" i="1" dirty="0"/>
              <a:t>Orta gençlik</a:t>
            </a:r>
          </a:p>
          <a:p>
            <a:pPr marL="0" indent="0">
              <a:buNone/>
            </a:pPr>
            <a:r>
              <a:rPr lang="tr-TR" dirty="0"/>
              <a:t>E)</a:t>
            </a:r>
            <a:r>
              <a:rPr lang="tr-TR" dirty="0">
                <a:effectLst/>
                <a:latin typeface="Times New Roman" panose="02020603050405020304" pitchFamily="18" charset="0"/>
                <a:ea typeface="Times New Roman" panose="02020603050405020304" pitchFamily="18" charset="0"/>
              </a:rPr>
              <a:t> Yaşlı yetişkinlik</a:t>
            </a:r>
          </a:p>
          <a:p>
            <a:pPr marL="0" indent="0">
              <a:buNone/>
            </a:pPr>
            <a:endParaRPr lang="tr-TR" dirty="0"/>
          </a:p>
        </p:txBody>
      </p:sp>
    </p:spTree>
    <p:extLst>
      <p:ext uri="{BB962C8B-B14F-4D97-AF65-F5344CB8AC3E}">
        <p14:creationId xmlns:p14="http://schemas.microsoft.com/office/powerpoint/2010/main" val="11136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210ABD-E4D7-7A87-4B7F-4B02060A7801}"/>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tr-TR"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SORU- 2</a:t>
            </a:r>
            <a:br>
              <a:rPr kumimoji="0" lang="tr-TR"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br>
            <a:endParaRPr lang="tr-TR" dirty="0"/>
          </a:p>
        </p:txBody>
      </p:sp>
      <p:sp>
        <p:nvSpPr>
          <p:cNvPr id="3" name="İçerik Yer Tutucusu 2">
            <a:extLst>
              <a:ext uri="{FF2B5EF4-FFF2-40B4-BE49-F238E27FC236}">
                <a16:creationId xmlns:a16="http://schemas.microsoft.com/office/drawing/2014/main" id="{937856CF-9750-238A-520F-CA33846A6C5A}"/>
              </a:ext>
            </a:extLst>
          </p:cNvPr>
          <p:cNvSpPr>
            <a:spLocks noGrp="1"/>
          </p:cNvSpPr>
          <p:nvPr>
            <p:ph idx="1"/>
          </p:nvPr>
        </p:nvSpPr>
        <p:spPr>
          <a:xfrm>
            <a:off x="768221" y="1692573"/>
            <a:ext cx="10058400" cy="3931920"/>
          </a:xfrm>
        </p:spPr>
        <p:txBody>
          <a:bodyPr/>
          <a:lstStyle/>
          <a:p>
            <a:pPr marL="0" indent="0">
              <a:buNone/>
            </a:pPr>
            <a:r>
              <a:rPr lang="tr-TR" dirty="0"/>
              <a:t>Aşağıdakilerden hangisi yanlıştır?</a:t>
            </a:r>
          </a:p>
          <a:p>
            <a:pPr marL="0" indent="0">
              <a:buNone/>
            </a:pPr>
            <a:r>
              <a:rPr lang="tr-TR" dirty="0"/>
              <a:t>A)</a:t>
            </a:r>
            <a:r>
              <a:rPr lang="tr-TR" sz="1800" dirty="0">
                <a:effectLst/>
                <a:latin typeface="Times New Roman" panose="02020603050405020304" pitchFamily="18" charset="0"/>
                <a:ea typeface="Times New Roman" panose="02020603050405020304" pitchFamily="18" charset="0"/>
              </a:rPr>
              <a:t> Konuşmacıların ürettiği ve dinleyenlerin anladığı, konuştuğu, yazdığı veya imzaladığı ifadeleri sağlayan süreçlerin herhangi birinde meydana gelen bir bozukluktur.</a:t>
            </a:r>
            <a:endParaRPr lang="tr-TR" dirty="0"/>
          </a:p>
          <a:p>
            <a:pPr marL="0" indent="0">
              <a:buNone/>
            </a:pPr>
            <a:r>
              <a:rPr lang="tr-TR" dirty="0"/>
              <a:t>B)</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Bazı iletişim bozuklukları kendiliğinden düzelebilir (kekemelik), diğerleri sabit kalabilir.</a:t>
            </a:r>
            <a:endParaRPr lang="tr-TR" dirty="0"/>
          </a:p>
          <a:p>
            <a:pPr marL="0" indent="0">
              <a:buNone/>
            </a:pPr>
            <a:r>
              <a:rPr lang="tr-TR" b="1" i="1" dirty="0"/>
              <a:t>C)İletişim bozukluğu sadece yaşlılarda görülmektedir.</a:t>
            </a:r>
          </a:p>
          <a:p>
            <a:pPr marL="0" marR="0" lvl="0" indent="0" algn="l" defTabSz="914400" rtl="0" eaLnBrk="1" fontAlgn="auto" latinLnBrk="0" hangingPunct="1">
              <a:lnSpc>
                <a:spcPct val="90000"/>
              </a:lnSpc>
              <a:spcBef>
                <a:spcPts val="900"/>
              </a:spcBef>
              <a:spcAft>
                <a:spcPts val="0"/>
              </a:spcAft>
              <a:buClr>
                <a:prstClr val="black">
                  <a:lumMod val="85000"/>
                  <a:lumOff val="15000"/>
                </a:prstClr>
              </a:buClr>
              <a:buSzTx/>
              <a:buNone/>
              <a:tabLst/>
              <a:defRPr/>
            </a:pPr>
            <a:r>
              <a:rPr lang="tr-TR" dirty="0"/>
              <a:t>D)</a:t>
            </a:r>
            <a:r>
              <a:rPr kumimoji="0" lang="tr-TR" sz="1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Konuşma dili patologları hastaneler, rehabilitasyon birimleri, </a:t>
            </a:r>
            <a:r>
              <a:rPr kumimoji="0" lang="tr-TR" sz="180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ScienceDirect'in yapay zeka tarafından oluşturulan Konu Sayfalarından yatılı bakım hakkında daha fazla bilgi edinin">
                  <a:extLst>
                    <a:ext uri="{A12FA001-AC4F-418D-AE19-62706E023703}">
                      <ahyp:hlinkClr xmlns:ahyp="http://schemas.microsoft.com/office/drawing/2018/hyperlinkcolor" xmlns="" val="tx"/>
                    </a:ext>
                  </a:extLst>
                </a:hlinkClick>
              </a:rPr>
              <a:t>yatılı bakım</a:t>
            </a:r>
            <a:r>
              <a:rPr kumimoji="0" lang="tr-TR" sz="1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tesisleri ve hapishaneler gibi çok çeşitli yerlerde çalışabilmektedirler.</a:t>
            </a:r>
          </a:p>
          <a:p>
            <a:pPr marL="0" marR="0" lvl="0" indent="0" algn="l" defTabSz="914400" rtl="0" eaLnBrk="1" fontAlgn="auto" latinLnBrk="0" hangingPunct="1">
              <a:lnSpc>
                <a:spcPct val="90000"/>
              </a:lnSpc>
              <a:spcBef>
                <a:spcPts val="900"/>
              </a:spcBef>
              <a:spcAft>
                <a:spcPts val="0"/>
              </a:spcAft>
              <a:buClr>
                <a:prstClr val="black">
                  <a:lumMod val="85000"/>
                  <a:lumOff val="15000"/>
                </a:prstClr>
              </a:buClr>
              <a:buSzTx/>
              <a:buNone/>
              <a:tabLst/>
              <a:defRPr/>
            </a:pPr>
            <a:r>
              <a:rPr lang="tr-TR" dirty="0"/>
              <a:t> E)</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Kelime dağarcığı gelişimi açısından çocuklar hayatlarının ilk altı yılında günde 14 kelimeye eşdeğer öğrenirler; bu, en yetenekli yabancı dil öğrencilerinin bile ulaşamayacağı bir başarıdır.</a:t>
            </a:r>
            <a:endParaRPr lang="tr-TR" dirty="0"/>
          </a:p>
        </p:txBody>
      </p:sp>
    </p:spTree>
    <p:extLst>
      <p:ext uri="{BB962C8B-B14F-4D97-AF65-F5344CB8AC3E}">
        <p14:creationId xmlns:p14="http://schemas.microsoft.com/office/powerpoint/2010/main" val="367792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6C663-353F-8E61-B6D5-3A5DF151EB5F}"/>
              </a:ext>
            </a:extLst>
          </p:cNvPr>
          <p:cNvSpPr>
            <a:spLocks noGrp="1"/>
          </p:cNvSpPr>
          <p:nvPr>
            <p:ph type="title"/>
          </p:nvPr>
        </p:nvSpPr>
        <p:spPr/>
        <p:txBody>
          <a:bodyPr/>
          <a:lstStyle/>
          <a:p>
            <a:r>
              <a:rPr kumimoji="0" lang="tr-TR" sz="4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SORU- 3</a:t>
            </a:r>
            <a:endParaRPr lang="tr-TR" dirty="0"/>
          </a:p>
        </p:txBody>
      </p:sp>
      <p:sp>
        <p:nvSpPr>
          <p:cNvPr id="3" name="İçerik Yer Tutucusu 2">
            <a:extLst>
              <a:ext uri="{FF2B5EF4-FFF2-40B4-BE49-F238E27FC236}">
                <a16:creationId xmlns:a16="http://schemas.microsoft.com/office/drawing/2014/main" id="{C48E37C1-4257-FE18-A018-9B38D003165A}"/>
              </a:ext>
            </a:extLst>
          </p:cNvPr>
          <p:cNvSpPr>
            <a:spLocks noGrp="1"/>
          </p:cNvSpPr>
          <p:nvPr>
            <p:ph idx="1"/>
          </p:nvPr>
        </p:nvSpPr>
        <p:spPr>
          <a:xfrm>
            <a:off x="982824" y="1804541"/>
            <a:ext cx="10058400" cy="3931920"/>
          </a:xfrm>
        </p:spPr>
        <p:txBody>
          <a:bodyPr>
            <a:normAutofit/>
          </a:bodyPr>
          <a:lstStyle/>
          <a:p>
            <a:endParaRPr lang="tr-TR" dirty="0"/>
          </a:p>
          <a:p>
            <a:pPr marL="0" indent="0">
              <a:buNone/>
            </a:pPr>
            <a:r>
              <a:rPr lang="tr-TR" dirty="0"/>
              <a:t>Aşağıdakilerden hangisi etkili ve sağlıklı bir </a:t>
            </a:r>
            <a:r>
              <a:rPr lang="tr-TR" dirty="0" err="1"/>
              <a:t>iletşim</a:t>
            </a:r>
            <a:r>
              <a:rPr lang="tr-TR"/>
              <a:t> kurmamıza yardımcı olur?</a:t>
            </a:r>
            <a:endParaRPr lang="tr-TR" dirty="0"/>
          </a:p>
          <a:p>
            <a:pPr marL="0" indent="0">
              <a:buNone/>
            </a:pPr>
            <a:r>
              <a:rPr lang="tr-TR" dirty="0">
                <a:solidFill>
                  <a:prstClr val="black"/>
                </a:solidFill>
                <a:latin typeface="Times New Roman" panose="02020603050405020304" pitchFamily="18" charset="0"/>
              </a:rPr>
              <a:t>A)Hızlı konuşmak</a:t>
            </a:r>
          </a:p>
          <a:p>
            <a:pPr marL="0" indent="0">
              <a:buNone/>
            </a:pPr>
            <a:r>
              <a:rPr lang="tr-TR" dirty="0">
                <a:solidFill>
                  <a:prstClr val="black"/>
                </a:solidFill>
                <a:latin typeface="Times New Roman" panose="02020603050405020304" pitchFamily="18" charset="0"/>
              </a:rPr>
              <a:t>B)Karşımızdaki kişinin sözünü kesmek</a:t>
            </a:r>
          </a:p>
          <a:p>
            <a:pPr marL="0" indent="0">
              <a:buNone/>
            </a:pPr>
            <a:r>
              <a:rPr lang="tr-TR" dirty="0">
                <a:solidFill>
                  <a:prstClr val="black"/>
                </a:solidFill>
                <a:latin typeface="Times New Roman" panose="02020603050405020304" pitchFamily="18" charset="0"/>
              </a:rPr>
              <a:t>C)Gürültülü ortamda iletişim kurmak</a:t>
            </a:r>
          </a:p>
          <a:p>
            <a:pPr marL="0" indent="0">
              <a:buNone/>
            </a:pPr>
            <a:r>
              <a:rPr lang="tr-TR" b="1" i="1" dirty="0">
                <a:solidFill>
                  <a:prstClr val="black"/>
                </a:solidFill>
                <a:latin typeface="Times New Roman" panose="02020603050405020304" pitchFamily="18" charset="0"/>
              </a:rPr>
              <a:t>D)Sabır ve anlayışla karşımızdaki kişiyi dinlemek</a:t>
            </a:r>
          </a:p>
          <a:p>
            <a:pPr marL="0" indent="0">
              <a:buNone/>
            </a:pPr>
            <a:r>
              <a:rPr lang="tr-TR" dirty="0">
                <a:latin typeface="Times New Roman" panose="02020603050405020304" pitchFamily="18" charset="0"/>
              </a:rPr>
              <a:t>E)Konuşurken karşımızdaki kişiye değil etrafa odaklanmak</a:t>
            </a:r>
            <a:endParaRPr lang="tr-TR" dirty="0"/>
          </a:p>
        </p:txBody>
      </p:sp>
    </p:spTree>
    <p:extLst>
      <p:ext uri="{BB962C8B-B14F-4D97-AF65-F5344CB8AC3E}">
        <p14:creationId xmlns:p14="http://schemas.microsoft.com/office/powerpoint/2010/main" val="361531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AA096-FC63-77AD-CFFC-CABFB3FCC2CE}"/>
              </a:ext>
            </a:extLst>
          </p:cNvPr>
          <p:cNvSpPr>
            <a:spLocks noGrp="1"/>
          </p:cNvSpPr>
          <p:nvPr>
            <p:ph type="title"/>
          </p:nvPr>
        </p:nvSpPr>
        <p:spPr>
          <a:xfrm>
            <a:off x="3819331" y="232047"/>
            <a:ext cx="10058400" cy="1371600"/>
          </a:xfrm>
        </p:spPr>
        <p:txBody>
          <a:bodyPr>
            <a:normAutofit/>
          </a:bodyPr>
          <a:lstStyle/>
          <a:p>
            <a:r>
              <a:rPr lang="tr-TR" sz="4400" dirty="0">
                <a:solidFill>
                  <a:srgbClr val="FF0000"/>
                </a:solidFill>
              </a:rPr>
              <a:t>AMAÇ</a:t>
            </a:r>
          </a:p>
        </p:txBody>
      </p:sp>
      <p:sp>
        <p:nvSpPr>
          <p:cNvPr id="3" name="İçerik Yer Tutucusu 2">
            <a:extLst>
              <a:ext uri="{FF2B5EF4-FFF2-40B4-BE49-F238E27FC236}">
                <a16:creationId xmlns:a16="http://schemas.microsoft.com/office/drawing/2014/main" id="{E782DD45-AEB4-16E5-E98D-FF1AAD4A6E4A}"/>
              </a:ext>
            </a:extLst>
          </p:cNvPr>
          <p:cNvSpPr>
            <a:spLocks noGrp="1"/>
          </p:cNvSpPr>
          <p:nvPr>
            <p:ph idx="1"/>
          </p:nvPr>
        </p:nvSpPr>
        <p:spPr>
          <a:xfrm>
            <a:off x="438539" y="1418253"/>
            <a:ext cx="11112759" cy="4616787"/>
          </a:xfrm>
        </p:spPr>
        <p:txBody>
          <a:bodyPr>
            <a:noAutofit/>
          </a:bodyPr>
          <a:lstStyle/>
          <a:p>
            <a:pPr marL="0" indent="0">
              <a:buNone/>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Sağlık iletişimi alanında araştırma yapan okuyucuların, sağlık profesyonelleriyle iletişim kurarken benzersiz zorluklarla karşılaşan çocuk ve yetişkin popülasyonunun farkına varmasını sağlamaktır. </a:t>
            </a:r>
            <a:b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tr-TR" sz="2800" b="1" dirty="0">
                <a:effectLst/>
                <a:latin typeface="Times New Roman" panose="02020603050405020304" pitchFamily="18" charset="0"/>
                <a:ea typeface="Times New Roman" panose="02020603050405020304" pitchFamily="18" charset="0"/>
              </a:rPr>
              <a:t>Tartışmanın sonunda, iletişim araştırmacıları ve sağlık profesyonellerinin, sağlık hizmetlerindeki bu karmaşık müşteri popülasyonu hakkında kapsamlı bir anlayışa sahip olmaları ve bu popülasyonun ihtiyaçlarının sağlık iletişimi araştırmalarında neden ele alınması gerektiğini daha iyi anlamaları umulmaktadır.</a:t>
            </a:r>
            <a:endParaRPr lang="tr-TR" sz="2800" b="1" dirty="0"/>
          </a:p>
          <a:p>
            <a:pPr marL="0" indent="0">
              <a:buNone/>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lang="tr-TR" sz="2800" dirty="0"/>
          </a:p>
        </p:txBody>
      </p:sp>
    </p:spTree>
    <p:extLst>
      <p:ext uri="{BB962C8B-B14F-4D97-AF65-F5344CB8AC3E}">
        <p14:creationId xmlns:p14="http://schemas.microsoft.com/office/powerpoint/2010/main" val="138378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71772F-C7F3-2DBA-9A74-794BE8F9A4EA}"/>
              </a:ext>
            </a:extLst>
          </p:cNvPr>
          <p:cNvSpPr>
            <a:spLocks noGrp="1"/>
          </p:cNvSpPr>
          <p:nvPr>
            <p:ph type="title"/>
          </p:nvPr>
        </p:nvSpPr>
        <p:spPr>
          <a:xfrm>
            <a:off x="3489649" y="444762"/>
            <a:ext cx="10073951" cy="1303175"/>
          </a:xfrm>
        </p:spPr>
        <p:txBody>
          <a:bodyPr>
            <a:normAutofit/>
          </a:bodyPr>
          <a:lstStyle/>
          <a:p>
            <a:r>
              <a:rPr lang="tr-TR" sz="4400" dirty="0">
                <a:solidFill>
                  <a:srgbClr val="FF0000"/>
                </a:solidFill>
              </a:rPr>
              <a:t>KAPSAM</a:t>
            </a:r>
          </a:p>
        </p:txBody>
      </p:sp>
      <p:sp>
        <p:nvSpPr>
          <p:cNvPr id="3" name="İçerik Yer Tutucusu 2">
            <a:extLst>
              <a:ext uri="{FF2B5EF4-FFF2-40B4-BE49-F238E27FC236}">
                <a16:creationId xmlns:a16="http://schemas.microsoft.com/office/drawing/2014/main" id="{D68EB3E7-FE38-D08E-9672-83CAAF890167}"/>
              </a:ext>
            </a:extLst>
          </p:cNvPr>
          <p:cNvSpPr>
            <a:spLocks noGrp="1"/>
          </p:cNvSpPr>
          <p:nvPr>
            <p:ph idx="1"/>
          </p:nvPr>
        </p:nvSpPr>
        <p:spPr>
          <a:xfrm>
            <a:off x="346442" y="1950097"/>
            <a:ext cx="11499116" cy="4475583"/>
          </a:xfrm>
        </p:spPr>
        <p:txBody>
          <a:bodyPr>
            <a:noAutofit/>
          </a:bodyPr>
          <a:lstStyle/>
          <a:p>
            <a:r>
              <a:rPr lang="tr-TR" sz="2800" b="1" dirty="0">
                <a:effectLst/>
                <a:latin typeface="Times New Roman" panose="02020603050405020304" pitchFamily="18" charset="0"/>
                <a:ea typeface="Times New Roman" panose="02020603050405020304" pitchFamily="18" charset="0"/>
              </a:rPr>
              <a:t>Bu makale okuyuculara sağlık bakım ortamlarında özel dikkat gerektiren bir müşteri kitlesine genel bir bakış sunmaktadır: iletişim bozukluğu olan çocuklar ve yetişkinler. </a:t>
            </a:r>
          </a:p>
          <a:p>
            <a:r>
              <a:rPr lang="tr-TR" sz="2800" b="1" dirty="0">
                <a:latin typeface="Times New Roman" panose="02020603050405020304" pitchFamily="18" charset="0"/>
                <a:ea typeface="Times New Roman" panose="02020603050405020304" pitchFamily="18" charset="0"/>
              </a:rPr>
              <a:t>Ma</a:t>
            </a:r>
            <a:r>
              <a:rPr lang="tr-TR" sz="2800" b="1" dirty="0">
                <a:effectLst/>
                <a:latin typeface="Times New Roman" panose="02020603050405020304" pitchFamily="18" charset="0"/>
                <a:ea typeface="Times New Roman" panose="02020603050405020304" pitchFamily="18" charset="0"/>
              </a:rPr>
              <a:t>kale iletişim bozukluğunun tanımıyla başlamaktadır.</a:t>
            </a:r>
          </a:p>
          <a:p>
            <a:r>
              <a:rPr lang="tr-TR" sz="2800" b="1" dirty="0">
                <a:effectLst/>
                <a:latin typeface="Times New Roman" panose="02020603050405020304" pitchFamily="18" charset="0"/>
                <a:ea typeface="Times New Roman" panose="02020603050405020304" pitchFamily="18" charset="0"/>
              </a:rPr>
              <a:t> Daha sonra bu bozuklukların genel popülasyonda ve sağlık hizmeti ortamlarındaki yaygınlığına ,iletişim bozukluklarının ruhsal sağlık ve </a:t>
            </a:r>
            <a:r>
              <a:rPr lang="tr-TR" sz="2800" b="1" u="sng" dirty="0">
                <a:latin typeface="Times New Roman" panose="02020603050405020304" pitchFamily="18" charset="0"/>
                <a:ea typeface="Times New Roman" panose="02020603050405020304" pitchFamily="18" charset="0"/>
                <a:cs typeface="Times New Roman" panose="02020603050405020304" pitchFamily="18" charset="0"/>
              </a:rPr>
              <a:t>yaşam kalitesi üzerindeki etkisi de </a:t>
            </a:r>
            <a:r>
              <a:rPr lang="tr-TR" sz="2800" b="1" dirty="0">
                <a:effectLst/>
                <a:latin typeface="Times New Roman" panose="02020603050405020304" pitchFamily="18" charset="0"/>
                <a:ea typeface="Times New Roman" panose="02020603050405020304" pitchFamily="18" charset="0"/>
              </a:rPr>
              <a:t>değinilmiştir.</a:t>
            </a:r>
          </a:p>
          <a:p>
            <a:endParaRPr lang="tr-TR"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197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9C1F8D-3394-85E1-4E04-C10C309EB5B3}"/>
              </a:ext>
            </a:extLst>
          </p:cNvPr>
          <p:cNvSpPr>
            <a:spLocks noGrp="1"/>
          </p:cNvSpPr>
          <p:nvPr>
            <p:ph idx="1"/>
          </p:nvPr>
        </p:nvSpPr>
        <p:spPr>
          <a:xfrm>
            <a:off x="513183" y="1431315"/>
            <a:ext cx="11028783" cy="4826365"/>
          </a:xfrm>
        </p:spPr>
        <p:txBody>
          <a:bodyPr>
            <a:normAutofit/>
          </a:bodyPr>
          <a:lstStyle/>
          <a:p>
            <a:endParaRPr lang="tr-TR" sz="2800" b="1" dirty="0">
              <a:effectLst/>
              <a:latin typeface="Times New Roman" panose="02020603050405020304" pitchFamily="18" charset="0"/>
              <a:ea typeface="Times New Roman" panose="02020603050405020304" pitchFamily="18" charset="0"/>
            </a:endParaRPr>
          </a:p>
          <a:p>
            <a:r>
              <a:rPr lang="tr-TR" sz="2800" b="1" dirty="0">
                <a:effectLst/>
                <a:latin typeface="Times New Roman" panose="02020603050405020304" pitchFamily="18" charset="0"/>
                <a:ea typeface="Times New Roman" panose="02020603050405020304" pitchFamily="18" charset="0"/>
              </a:rPr>
              <a:t>Çeşitli iletişim bozuklukları beş temel yaşam evresi kullanılarak vurgulanmaktadır:</a:t>
            </a:r>
          </a:p>
          <a:p>
            <a:pPr marL="0" indent="0">
              <a:buNone/>
            </a:pPr>
            <a:r>
              <a:rPr lang="tr-TR" sz="2800" b="1" dirty="0">
                <a:effectLst/>
                <a:latin typeface="Times New Roman" panose="02020603050405020304" pitchFamily="18" charset="0"/>
                <a:ea typeface="Times New Roman" panose="02020603050405020304" pitchFamily="18" charset="0"/>
              </a:rPr>
              <a:t> ilk yıllar, daha büyük </a:t>
            </a:r>
            <a:r>
              <a:rPr lang="tr-TR" sz="2800" b="1" dirty="0" err="1">
                <a:effectLst/>
                <a:latin typeface="Times New Roman" panose="02020603050405020304" pitchFamily="18" charset="0"/>
                <a:ea typeface="Times New Roman" panose="02020603050405020304" pitchFamily="18" charset="0"/>
              </a:rPr>
              <a:t>çocukluk,gençlik</a:t>
            </a:r>
            <a:r>
              <a:rPr lang="tr-TR" sz="2800" b="1" dirty="0" err="1">
                <a:latin typeface="Times New Roman" panose="02020603050405020304" pitchFamily="18" charset="0"/>
                <a:ea typeface="Times New Roman" panose="02020603050405020304" pitchFamily="18" charset="0"/>
              </a:rPr>
              <a:t>,</a:t>
            </a:r>
            <a:r>
              <a:rPr lang="tr-TR" sz="2800" b="1" dirty="0" err="1">
                <a:effectLst/>
                <a:latin typeface="Times New Roman" panose="02020603050405020304" pitchFamily="18" charset="0"/>
                <a:ea typeface="Times New Roman" panose="02020603050405020304" pitchFamily="18" charset="0"/>
              </a:rPr>
              <a:t>genç</a:t>
            </a:r>
            <a:r>
              <a:rPr lang="tr-TR" sz="2800" b="1" dirty="0">
                <a:effectLst/>
                <a:latin typeface="Times New Roman" panose="02020603050405020304" pitchFamily="18" charset="0"/>
                <a:ea typeface="Times New Roman" panose="02020603050405020304" pitchFamily="18" charset="0"/>
              </a:rPr>
              <a:t> yetişkinli</a:t>
            </a:r>
            <a:r>
              <a:rPr lang="tr-TR" sz="2800" b="1" dirty="0">
                <a:latin typeface="Times New Roman" panose="02020603050405020304" pitchFamily="18" charset="0"/>
                <a:ea typeface="Times New Roman" panose="02020603050405020304" pitchFamily="18" charset="0"/>
              </a:rPr>
              <a:t>k </a:t>
            </a:r>
            <a:r>
              <a:rPr lang="tr-TR" sz="2800" b="1" dirty="0">
                <a:effectLst/>
                <a:latin typeface="Times New Roman" panose="02020603050405020304" pitchFamily="18" charset="0"/>
                <a:ea typeface="Times New Roman" panose="02020603050405020304" pitchFamily="18" charset="0"/>
              </a:rPr>
              <a:t>ve yaşlı yetişkinlik. </a:t>
            </a:r>
          </a:p>
          <a:p>
            <a:r>
              <a:rPr lang="tr-TR" sz="2800" b="1" dirty="0">
                <a:effectLst/>
                <a:latin typeface="Times New Roman" panose="02020603050405020304" pitchFamily="18" charset="0"/>
                <a:ea typeface="Times New Roman" panose="02020603050405020304" pitchFamily="18" charset="0"/>
              </a:rPr>
              <a:t>Son olarak, iletişim bozukluklarını değerlendiren ve tedavi eden profesyonellerin (konuşma-dil </a:t>
            </a:r>
            <a:r>
              <a:rPr lang="tr-TR" sz="28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tooltip="ScienceDirect'in yapay zeka tarafından oluşturulan Konu Sayfalarından patologlar hakkında daha fazla bilgi edinin">
                  <a:extLst>
                    <a:ext uri="{A12FA001-AC4F-418D-AE19-62706E023703}">
                      <ahyp:hlinkClr xmlns:ahyp="http://schemas.microsoft.com/office/drawing/2018/hyperlinkcolor" xmlns="" val="tx"/>
                    </a:ext>
                  </a:extLst>
                </a:hlinkClick>
              </a:rPr>
              <a:t>patologları</a:t>
            </a:r>
            <a:r>
              <a:rPr lang="tr-TR" sz="2800" b="1" dirty="0">
                <a:effectLst/>
                <a:latin typeface="Times New Roman" panose="02020603050405020304" pitchFamily="18" charset="0"/>
                <a:ea typeface="Times New Roman" panose="02020603050405020304" pitchFamily="18" charset="0"/>
              </a:rPr>
              <a:t> (SLP)) çalışmaları ele alınmaktadır.</a:t>
            </a:r>
            <a:endParaRPr lang="tr-TR" sz="2800" dirty="0"/>
          </a:p>
        </p:txBody>
      </p:sp>
      <p:sp>
        <p:nvSpPr>
          <p:cNvPr id="5" name="Metin kutusu 4">
            <a:extLst>
              <a:ext uri="{FF2B5EF4-FFF2-40B4-BE49-F238E27FC236}">
                <a16:creationId xmlns:a16="http://schemas.microsoft.com/office/drawing/2014/main" id="{64616400-E9AB-20EA-72AB-980FD67D7F99}"/>
              </a:ext>
            </a:extLst>
          </p:cNvPr>
          <p:cNvSpPr txBox="1"/>
          <p:nvPr/>
        </p:nvSpPr>
        <p:spPr>
          <a:xfrm>
            <a:off x="3327141" y="600319"/>
            <a:ext cx="6097554" cy="769441"/>
          </a:xfrm>
          <a:prstGeom prst="rect">
            <a:avLst/>
          </a:prstGeom>
          <a:noFill/>
        </p:spPr>
        <p:txBody>
          <a:bodyPr wrap="square">
            <a:spAutoFit/>
          </a:bodyPr>
          <a:lstStyle/>
          <a:p>
            <a:r>
              <a:rPr kumimoji="0" lang="tr-TR" sz="4400" b="0" i="0" u="none" strike="noStrike" kern="1200" cap="none" spc="0" normalizeH="0" baseline="0" noProof="0" dirty="0">
                <a:ln>
                  <a:noFill/>
                </a:ln>
                <a:solidFill>
                  <a:srgbClr val="FF0000"/>
                </a:solidFill>
                <a:effectLst/>
                <a:uLnTx/>
                <a:uFillTx/>
                <a:latin typeface="Century Gothic" panose="020B0502020202020204"/>
                <a:ea typeface="+mn-ea"/>
                <a:cs typeface="+mn-cs"/>
              </a:rPr>
              <a:t>YÖNTEM</a:t>
            </a:r>
            <a:endParaRPr lang="tr-TR" sz="4400" dirty="0"/>
          </a:p>
        </p:txBody>
      </p:sp>
    </p:spTree>
    <p:extLst>
      <p:ext uri="{BB962C8B-B14F-4D97-AF65-F5344CB8AC3E}">
        <p14:creationId xmlns:p14="http://schemas.microsoft.com/office/powerpoint/2010/main" val="383639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8AEADB-4CE7-B349-1C52-CFE94CA2FF3A}"/>
              </a:ext>
            </a:extLst>
          </p:cNvPr>
          <p:cNvSpPr>
            <a:spLocks noGrp="1"/>
          </p:cNvSpPr>
          <p:nvPr>
            <p:ph type="title"/>
          </p:nvPr>
        </p:nvSpPr>
        <p:spPr>
          <a:xfrm>
            <a:off x="1894114" y="860748"/>
            <a:ext cx="9349274" cy="317241"/>
          </a:xfrm>
        </p:spPr>
        <p:txBody>
          <a:bodyPr>
            <a:normAutofit fontScale="90000"/>
          </a:bodyPr>
          <a:lstStyle/>
          <a:p>
            <a:pPr>
              <a:lnSpc>
                <a:spcPct val="107000"/>
              </a:lnSpc>
              <a:spcAft>
                <a:spcPts val="800"/>
              </a:spcAft>
            </a:pPr>
            <a:r>
              <a:rPr lang="tr-TR" sz="49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İletişim Bozukluklarının </a:t>
            </a:r>
            <a:r>
              <a:rPr lang="tr-TR" sz="49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lang="tr-TR" sz="49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anımlanması</a:t>
            </a:r>
            <a:r>
              <a:rPr lang="tr-TR" sz="2000" dirty="0">
                <a:effectLst/>
                <a:latin typeface="Calibri" panose="020F0502020204030204" pitchFamily="34" charset="0"/>
                <a:ea typeface="Calibri" panose="020F0502020204030204" pitchFamily="34" charset="0"/>
                <a:cs typeface="Times New Roman" panose="02020603050405020304" pitchFamily="18" charset="0"/>
              </a:rPr>
              <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20831C8F-77D3-24DC-EC9F-688F426CCFFA}"/>
              </a:ext>
            </a:extLst>
          </p:cNvPr>
          <p:cNvSpPr>
            <a:spLocks noGrp="1"/>
          </p:cNvSpPr>
          <p:nvPr>
            <p:ph idx="1"/>
          </p:nvPr>
        </p:nvSpPr>
        <p:spPr>
          <a:xfrm>
            <a:off x="3663130" y="1177989"/>
            <a:ext cx="8304935" cy="5896947"/>
          </a:xfrm>
        </p:spPr>
        <p:txBody>
          <a:bodyPr/>
          <a:lstStyle/>
          <a:p>
            <a:pPr>
              <a:buFont typeface="Courier New" panose="02070309020205020404" pitchFamily="49" charset="0"/>
              <a:buChar char="o"/>
            </a:pPr>
            <a:r>
              <a:rPr lang="tr-TR" sz="2800" dirty="0">
                <a:effectLst/>
                <a:latin typeface="Times New Roman" panose="02020603050405020304" pitchFamily="18" charset="0"/>
                <a:ea typeface="Times New Roman" panose="02020603050405020304" pitchFamily="18" charset="0"/>
              </a:rPr>
              <a:t>İletişim bozukluğu, konuşmacıların ürettiği ve dinleyenlerin anladığı, konuştuğu, yazdığı veya imzaladığı ifadeleri sağlayan süreçlerin herhangi birinde meydana gelen bozukluktur. </a:t>
            </a:r>
          </a:p>
          <a:p>
            <a:pPr>
              <a:buFont typeface="Courier New" panose="02070309020205020404" pitchFamily="49" charset="0"/>
              <a:buChar char="o"/>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Bazı iletişim bozuklukları kendiliğinden düzelebilir (kekemelik),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bazıları ise</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kalıcı</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olabilir. Bu iletişim bozukluklarının her biri doğası gereği hafif, orta veya şiddetli olabilir. </a:t>
            </a:r>
          </a:p>
          <a:p>
            <a:endParaRPr lang="tr-TR" dirty="0"/>
          </a:p>
        </p:txBody>
      </p:sp>
      <p:pic>
        <p:nvPicPr>
          <p:cNvPr id="5" name="Resim 4" descr="çizim, Çizgi film, grafik, Animasyon içeren bir resim&#10;&#10;Açıklama otomatik olarak oluşturuldu">
            <a:extLst>
              <a:ext uri="{FF2B5EF4-FFF2-40B4-BE49-F238E27FC236}">
                <a16:creationId xmlns:a16="http://schemas.microsoft.com/office/drawing/2014/main" id="{0B8DCB79-A91F-0389-5CE4-95561B530844}"/>
              </a:ext>
            </a:extLst>
          </p:cNvPr>
          <p:cNvPicPr>
            <a:picLocks noChangeAspect="1"/>
          </p:cNvPicPr>
          <p:nvPr/>
        </p:nvPicPr>
        <p:blipFill>
          <a:blip r:embed="rId2"/>
          <a:stretch>
            <a:fillRect/>
          </a:stretch>
        </p:blipFill>
        <p:spPr>
          <a:xfrm>
            <a:off x="322772" y="1775148"/>
            <a:ext cx="3340358" cy="4131129"/>
          </a:xfrm>
          <a:prstGeom prst="rect">
            <a:avLst/>
          </a:prstGeom>
        </p:spPr>
      </p:pic>
    </p:spTree>
    <p:extLst>
      <p:ext uri="{BB962C8B-B14F-4D97-AF65-F5344CB8AC3E}">
        <p14:creationId xmlns:p14="http://schemas.microsoft.com/office/powerpoint/2010/main" val="428413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9B1821C-2E7E-4A0F-9DEE-DA1242BD4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irbiriyle iletişim kuran iki telefon">
            <a:extLst>
              <a:ext uri="{FF2B5EF4-FFF2-40B4-BE49-F238E27FC236}">
                <a16:creationId xmlns:a16="http://schemas.microsoft.com/office/drawing/2014/main" id="{128C0B75-C6B2-5568-D7CF-6F48F936E7D1}"/>
              </a:ext>
            </a:extLst>
          </p:cNvPr>
          <p:cNvPicPr>
            <a:picLocks noChangeAspect="1"/>
          </p:cNvPicPr>
          <p:nvPr/>
        </p:nvPicPr>
        <p:blipFill rotWithShape="1">
          <a:blip r:embed="rId2">
            <a:duotone>
              <a:schemeClr val="accent1">
                <a:shade val="45000"/>
                <a:satMod val="135000"/>
              </a:schemeClr>
              <a:prstClr val="white"/>
            </a:duotone>
            <a:alphaModFix amt="75000"/>
          </a:blip>
          <a:srcRect l="9091" b="31818"/>
          <a:stretch/>
        </p:blipFill>
        <p:spPr>
          <a:xfrm>
            <a:off x="20" y="0"/>
            <a:ext cx="12191980" cy="6857990"/>
          </a:xfrm>
          <a:prstGeom prst="rect">
            <a:avLst/>
          </a:prstGeom>
        </p:spPr>
      </p:pic>
      <p:sp>
        <p:nvSpPr>
          <p:cNvPr id="28" name="Rectangle 27">
            <a:extLst>
              <a:ext uri="{FF2B5EF4-FFF2-40B4-BE49-F238E27FC236}">
                <a16:creationId xmlns:a16="http://schemas.microsoft.com/office/drawing/2014/main" id="{52BB9502-B4F7-4349-B66A-B68DEAAA83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35E8238-634B-BE9A-9F01-5A162231C9F6}"/>
              </a:ext>
            </a:extLst>
          </p:cNvPr>
          <p:cNvSpPr>
            <a:spLocks noGrp="1"/>
          </p:cNvSpPr>
          <p:nvPr>
            <p:ph type="title"/>
          </p:nvPr>
        </p:nvSpPr>
        <p:spPr>
          <a:xfrm>
            <a:off x="4870476" y="237353"/>
            <a:ext cx="7191984" cy="1746504"/>
          </a:xfrm>
        </p:spPr>
        <p:txBody>
          <a:bodyPr>
            <a:normAutofit/>
          </a:bodyPr>
          <a:lstStyle/>
          <a:p>
            <a:r>
              <a:rPr lang="tr-TR" b="1" i="1" dirty="0">
                <a:solidFill>
                  <a:schemeClr val="tx1">
                    <a:lumMod val="75000"/>
                    <a:lumOff val="25000"/>
                  </a:schemeClr>
                </a:solidFill>
                <a:effectLst/>
                <a:latin typeface="Times New Roman" panose="02020603050405020304" pitchFamily="18" charset="0"/>
                <a:ea typeface="Times New Roman" panose="02020603050405020304" pitchFamily="18" charset="0"/>
              </a:rPr>
              <a:t>İletişim Bozukluklarının     </a:t>
            </a:r>
            <a:r>
              <a:rPr lang="tr-TR" b="1" i="1" dirty="0">
                <a:solidFill>
                  <a:schemeClr val="tx1">
                    <a:lumMod val="75000"/>
                    <a:lumOff val="25000"/>
                  </a:schemeClr>
                </a:solidFill>
                <a:latin typeface="Times New Roman" panose="02020603050405020304" pitchFamily="18" charset="0"/>
                <a:ea typeface="Times New Roman" panose="02020603050405020304" pitchFamily="18" charset="0"/>
              </a:rPr>
              <a:t>Y</a:t>
            </a:r>
            <a:r>
              <a:rPr lang="tr-TR" b="1" i="1" dirty="0">
                <a:solidFill>
                  <a:schemeClr val="tx1">
                    <a:lumMod val="75000"/>
                    <a:lumOff val="25000"/>
                  </a:schemeClr>
                </a:solidFill>
                <a:effectLst/>
                <a:latin typeface="Times New Roman" panose="02020603050405020304" pitchFamily="18" charset="0"/>
                <a:ea typeface="Times New Roman" panose="02020603050405020304" pitchFamily="18" charset="0"/>
              </a:rPr>
              <a:t>aygınlığı</a:t>
            </a:r>
            <a:endParaRPr lang="tr-TR" i="1" dirty="0">
              <a:solidFill>
                <a:schemeClr val="tx1">
                  <a:lumMod val="75000"/>
                  <a:lumOff val="25000"/>
                </a:schemeClr>
              </a:solidFill>
            </a:endParaRPr>
          </a:p>
        </p:txBody>
      </p:sp>
      <p:sp>
        <p:nvSpPr>
          <p:cNvPr id="3" name="İçerik Yer Tutucusu 2">
            <a:extLst>
              <a:ext uri="{FF2B5EF4-FFF2-40B4-BE49-F238E27FC236}">
                <a16:creationId xmlns:a16="http://schemas.microsoft.com/office/drawing/2014/main" id="{933ADB1E-297E-F184-6225-2971C0948B95}"/>
              </a:ext>
            </a:extLst>
          </p:cNvPr>
          <p:cNvSpPr>
            <a:spLocks noGrp="1"/>
          </p:cNvSpPr>
          <p:nvPr>
            <p:ph idx="1"/>
          </p:nvPr>
        </p:nvSpPr>
        <p:spPr>
          <a:xfrm>
            <a:off x="4279942" y="1871587"/>
            <a:ext cx="7652978" cy="4282440"/>
          </a:xfrm>
        </p:spPr>
        <p:txBody>
          <a:bodyPr>
            <a:noAutofit/>
          </a:bodyPr>
          <a:lstStyle/>
          <a:p>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İletişim bozukluklarının yalnızca genel nüfusta değil sağlık hizmeti veren çocuklarda ve yetişkinlerde de yüksek prevalansa sahip olduğunu bilinmelidir. </a:t>
            </a:r>
          </a:p>
          <a:p>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2012 yılında Amerika Birleşik Devletleri’nde yapılan çalışmada 3-17 yaş arası çocukların %7,7'sinde iletişim veya </a:t>
            </a:r>
            <a:r>
              <a:rPr lang="tr-TR" sz="2800" b="1" u="sng"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cienceDirect'in yapay zeka tarafından oluşturulan Konu Sayfalarından yutma bozukluğu hakkında daha fazla bilgi edinin">
                  <a:extLst>
                    <a:ext uri="{A12FA001-AC4F-418D-AE19-62706E023703}">
                      <ahyp:hlinkClr xmlns:ahyp="http://schemas.microsoft.com/office/drawing/2018/hyperlinkcolor" xmlns="" val="tx"/>
                    </a:ext>
                  </a:extLst>
                </a:hlinkClick>
              </a:rPr>
              <a:t>yutma bozukluğu</a:t>
            </a:r>
            <a:r>
              <a:rPr lang="tr-TR" sz="2800" b="1" u="sng"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olduğu görüldü.</a:t>
            </a:r>
            <a:r>
              <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rPr>
              <a:t> En sık görülen bozukluklar konuşma sorunları (%5), dil sorunları (%3,3), ses güçlükleri (%1,4) ve yutma güçlüğü (%0,9) </a:t>
            </a:r>
            <a:r>
              <a:rPr lang="tr-TR" sz="2800" b="1" dirty="0">
                <a:solidFill>
                  <a:schemeClr val="tx1">
                    <a:lumMod val="75000"/>
                    <a:lumOff val="25000"/>
                  </a:schemeClr>
                </a:solidFill>
                <a:latin typeface="Times New Roman" panose="02020603050405020304" pitchFamily="18" charset="0"/>
                <a:ea typeface="Times New Roman" panose="02020603050405020304" pitchFamily="18" charset="0"/>
              </a:rPr>
              <a:t>idi.</a:t>
            </a:r>
            <a:endParaRPr lang="tr-TR" sz="28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850655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descr="Sarı arka plan üzerinde ünlem işareti">
            <a:extLst>
              <a:ext uri="{FF2B5EF4-FFF2-40B4-BE49-F238E27FC236}">
                <a16:creationId xmlns:a16="http://schemas.microsoft.com/office/drawing/2014/main" id="{8E824649-D2A0-CC19-A96C-FA9FEEA4A819}"/>
              </a:ext>
            </a:extLst>
          </p:cNvPr>
          <p:cNvPicPr>
            <a:picLocks noChangeAspect="1"/>
          </p:cNvPicPr>
          <p:nvPr/>
        </p:nvPicPr>
        <p:blipFill rotWithShape="1">
          <a:blip r:embed="rId2"/>
          <a:srcRect l="31839" r="19695"/>
          <a:stretch/>
        </p:blipFill>
        <p:spPr>
          <a:xfrm>
            <a:off x="7837371" y="237744"/>
            <a:ext cx="4124416" cy="6382512"/>
          </a:xfrm>
          <a:prstGeom prst="rect">
            <a:avLst/>
          </a:prstGeom>
        </p:spPr>
      </p:pic>
      <p:sp>
        <p:nvSpPr>
          <p:cNvPr id="20" name="Rectangle 19">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1E66A55-D6CD-4922-AD98-DB417A6F4646}"/>
              </a:ext>
            </a:extLst>
          </p:cNvPr>
          <p:cNvSpPr>
            <a:spLocks noGrp="1"/>
          </p:cNvSpPr>
          <p:nvPr>
            <p:ph type="title"/>
          </p:nvPr>
        </p:nvSpPr>
        <p:spPr>
          <a:xfrm>
            <a:off x="230213" y="237744"/>
            <a:ext cx="9429750" cy="1744183"/>
          </a:xfrm>
        </p:spPr>
        <p:txBody>
          <a:bodyPr>
            <a:noAutofit/>
          </a:bodyPr>
          <a:lstStyle/>
          <a:p>
            <a:pPr>
              <a:spcAft>
                <a:spcPts val="800"/>
              </a:spcAft>
            </a:pPr>
            <a:r>
              <a:rPr lang="tr-TR" sz="4400" b="1" i="1" dirty="0">
                <a:effectLst/>
                <a:latin typeface="Times New Roman" panose="02020603050405020304" pitchFamily="18" charset="0"/>
                <a:ea typeface="Times New Roman" panose="02020603050405020304" pitchFamily="18" charset="0"/>
                <a:cs typeface="Times New Roman" panose="02020603050405020304" pitchFamily="18" charset="0"/>
              </a:rPr>
              <a:t>İletişim Bozukluklarının </a:t>
            </a:r>
            <a:r>
              <a:rPr lang="tr-TR" sz="4400" b="1" i="1" dirty="0">
                <a:latin typeface="Times New Roman" panose="02020603050405020304" pitchFamily="18" charset="0"/>
                <a:ea typeface="Times New Roman" panose="02020603050405020304" pitchFamily="18" charset="0"/>
                <a:cs typeface="Times New Roman" panose="02020603050405020304" pitchFamily="18" charset="0"/>
              </a:rPr>
              <a:t>E</a:t>
            </a:r>
            <a:r>
              <a:rPr lang="tr-TR" sz="4400" b="1" i="1" dirty="0">
                <a:effectLst/>
                <a:latin typeface="Times New Roman" panose="02020603050405020304" pitchFamily="18" charset="0"/>
                <a:ea typeface="Times New Roman" panose="02020603050405020304" pitchFamily="18" charset="0"/>
                <a:cs typeface="Times New Roman" panose="02020603050405020304" pitchFamily="18" charset="0"/>
              </a:rPr>
              <a:t>tkisi</a:t>
            </a:r>
            <a:r>
              <a:rPr lang="tr-TR" sz="4400" dirty="0">
                <a:effectLst/>
                <a:latin typeface="Calibri" panose="020F0502020204030204" pitchFamily="34" charset="0"/>
                <a:ea typeface="Calibri" panose="020F0502020204030204" pitchFamily="34" charset="0"/>
                <a:cs typeface="Times New Roman" panose="02020603050405020304" pitchFamily="18" charset="0"/>
              </a:rPr>
              <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sz="4400" dirty="0"/>
          </a:p>
        </p:txBody>
      </p:sp>
      <p:sp>
        <p:nvSpPr>
          <p:cNvPr id="3" name="İçerik Yer Tutucusu 2">
            <a:extLst>
              <a:ext uri="{FF2B5EF4-FFF2-40B4-BE49-F238E27FC236}">
                <a16:creationId xmlns:a16="http://schemas.microsoft.com/office/drawing/2014/main" id="{8C903A6C-D75D-6DFF-253D-BFEF9E7ADEF9}"/>
              </a:ext>
            </a:extLst>
          </p:cNvPr>
          <p:cNvSpPr>
            <a:spLocks noGrp="1"/>
          </p:cNvSpPr>
          <p:nvPr>
            <p:ph idx="1"/>
          </p:nvPr>
        </p:nvSpPr>
        <p:spPr>
          <a:xfrm>
            <a:off x="237744" y="1228725"/>
            <a:ext cx="7660508" cy="5391531"/>
          </a:xfrm>
        </p:spPr>
        <p:txBody>
          <a:bodyPr>
            <a:normAutofit/>
          </a:bodyPr>
          <a:lstStyle/>
          <a:p>
            <a:r>
              <a:rPr lang="tr-TR" sz="2800" dirty="0">
                <a:effectLst/>
                <a:latin typeface="Times New Roman" panose="02020603050405020304" pitchFamily="18" charset="0"/>
                <a:ea typeface="Times New Roman" panose="02020603050405020304" pitchFamily="18" charset="0"/>
              </a:rPr>
              <a:t>İletişim bozuklukları  teşhis ve tedavi edilmediğinde kişinin zihinsel sağlığı ve </a:t>
            </a:r>
            <a:r>
              <a:rPr lang="tr-TR"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ScienceDirect'in yapay zeka tarafından oluşturulan Konu Sayfalarından yaşam kalitesi hakkında daha fazla bilgi edinin">
                  <a:extLst>
                    <a:ext uri="{A12FA001-AC4F-418D-AE19-62706E023703}">
                      <ahyp:hlinkClr xmlns:ahyp="http://schemas.microsoft.com/office/drawing/2018/hyperlinkcolor" xmlns="" val="tx"/>
                    </a:ext>
                  </a:extLst>
                </a:hlinkClick>
              </a:rPr>
              <a:t>yaşam kalitesi üzerinde olumsuz etki yaratabilir. </a:t>
            </a:r>
            <a:endParaRPr lang="tr-TR" sz="2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16 yaşında dil bozukluğu olan kişilerde depresyon ve anksiyete düzeylerinin daha yüksek olduğunu bildirilmiştir</a:t>
            </a:r>
            <a:r>
              <a:rPr lang="tr-TR" sz="2800" u="sng" dirty="0">
                <a:latin typeface="Times New Roman" panose="02020603050405020304" pitchFamily="18" charset="0"/>
                <a:ea typeface="Times New Roman" panose="02020603050405020304" pitchFamily="18" charset="0"/>
                <a:cs typeface="Times New Roman" panose="02020603050405020304" pitchFamily="18" charset="0"/>
              </a:rPr>
              <a:t>.</a:t>
            </a:r>
          </a:p>
          <a:p>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Yalnızca konuşma ve dil bozukluğu olan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yetişkinlerle,bunlara</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ek olarak </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ses bozukluğu yaşayan yetişkinlerin daha çok  psikolojik sıkıntıya sahip olduğu bildirilmiştir.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effectLst/>
              <a:latin typeface="Times New Roman" panose="02020603050405020304" pitchFamily="18" charset="0"/>
              <a:ea typeface="Times New Roman" panose="02020603050405020304" pitchFamily="18" charset="0"/>
            </a:endParaRPr>
          </a:p>
          <a:p>
            <a:pPr marL="0" indent="0">
              <a:buNone/>
            </a:pP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60059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D04789F1-5F3B-4DEE-BEAA-E70D1E088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3C3E38-DF85-49B0-BDB8-38728B091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rgbClr val="5F5041"/>
          </a:solidFill>
          <a:ln w="6350" cap="flat" cmpd="sng" algn="ctr">
            <a:noFill/>
            <a:prstDash val="solid"/>
          </a:ln>
          <a:effectLst>
            <a:softEdge rad="0"/>
          </a:effectLst>
        </p:spPr>
      </p:sp>
      <p:pic>
        <p:nvPicPr>
          <p:cNvPr id="4" name="Resim 3">
            <a:extLst>
              <a:ext uri="{FF2B5EF4-FFF2-40B4-BE49-F238E27FC236}">
                <a16:creationId xmlns:a16="http://schemas.microsoft.com/office/drawing/2014/main" id="{30C1D45D-C804-83B8-3275-7CD0018CAA08}"/>
              </a:ext>
            </a:extLst>
          </p:cNvPr>
          <p:cNvPicPr>
            <a:picLocks noChangeAspect="1"/>
          </p:cNvPicPr>
          <p:nvPr/>
        </p:nvPicPr>
        <p:blipFill rotWithShape="1">
          <a:blip r:embed="rId2">
            <a:duotone>
              <a:prstClr val="black"/>
              <a:schemeClr val="tx2">
                <a:tint val="45000"/>
                <a:satMod val="400000"/>
              </a:schemeClr>
            </a:duotone>
            <a:alphaModFix amt="25000"/>
          </a:blip>
          <a:srcRect l="444"/>
          <a:stretch/>
        </p:blipFill>
        <p:spPr>
          <a:xfrm>
            <a:off x="234696" y="65325"/>
            <a:ext cx="12191980" cy="6857990"/>
          </a:xfrm>
          <a:prstGeom prst="rect">
            <a:avLst/>
          </a:prstGeom>
        </p:spPr>
      </p:pic>
      <p:sp>
        <p:nvSpPr>
          <p:cNvPr id="3" name="İçerik Yer Tutucusu 2">
            <a:extLst>
              <a:ext uri="{FF2B5EF4-FFF2-40B4-BE49-F238E27FC236}">
                <a16:creationId xmlns:a16="http://schemas.microsoft.com/office/drawing/2014/main" id="{4F735C5C-6F06-CA09-F5EB-E9CA0536C812}"/>
              </a:ext>
            </a:extLst>
          </p:cNvPr>
          <p:cNvSpPr>
            <a:spLocks noGrp="1"/>
          </p:cNvSpPr>
          <p:nvPr>
            <p:ph idx="1"/>
          </p:nvPr>
        </p:nvSpPr>
        <p:spPr>
          <a:xfrm>
            <a:off x="1504950" y="1078992"/>
            <a:ext cx="10058400" cy="3931920"/>
          </a:xfrm>
        </p:spPr>
        <p:txBody>
          <a:bodyPr>
            <a:normAutofit/>
          </a:bodyPr>
          <a:lstStyle/>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highlight>
                  <a:srgbClr val="FFFF00"/>
                </a:highlight>
                <a:uLnTx/>
                <a:uFillTx/>
                <a:latin typeface="Times New Roman" panose="02020603050405020304" pitchFamily="18" charset="0"/>
                <a:ea typeface="Times New Roman" panose="02020603050405020304" pitchFamily="18" charset="0"/>
                <a:cs typeface="Times New Roman" panose="02020603050405020304" pitchFamily="18" charset="0"/>
              </a:rPr>
              <a:t>Doğumdan yaşlılığa kadar iletişim bozuklukları</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Bu bozukluklar beş temel yaşam evresine göre </a:t>
            </a:r>
            <a:r>
              <a:rPr lang="tr-TR" sz="2800" b="1" dirty="0">
                <a:solidFill>
                  <a:schemeClr val="bg1"/>
                </a:solidFill>
                <a:latin typeface="Times New Roman" panose="02020603050405020304" pitchFamily="18" charset="0"/>
                <a:ea typeface="Times New Roman" panose="02020603050405020304" pitchFamily="18" charset="0"/>
              </a:rPr>
              <a:t>incelenmektedir</a:t>
            </a: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A-İlk yıllar</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B-Daha büyük çocukluk</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C-Gençlik</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D-Genç yetişkinlik</a:t>
            </a:r>
          </a:p>
          <a:p>
            <a:pPr marL="0" marR="0" lvl="0" indent="0" defTabSz="914400" rtl="0" eaLnBrk="1" fontAlgn="auto" latinLnBrk="0" hangingPunct="1">
              <a:spcBef>
                <a:spcPts val="900"/>
              </a:spcBef>
              <a:spcAft>
                <a:spcPts val="0"/>
              </a:spcAft>
              <a:buClr>
                <a:prstClr val="black">
                  <a:lumMod val="85000"/>
                  <a:lumOff val="15000"/>
                </a:prstClr>
              </a:buClr>
              <a:buSzTx/>
              <a:buFont typeface="Garamond" pitchFamily="18" charset="0"/>
              <a:buNone/>
              <a:tabLst/>
              <a:defRPr/>
            </a:pPr>
            <a:r>
              <a:rPr kumimoji="0" lang="tr-T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E-Yaşlı yetişkinlik</a:t>
            </a:r>
          </a:p>
          <a:p>
            <a:endParaRPr lang="tr-TR" dirty="0"/>
          </a:p>
        </p:txBody>
      </p:sp>
    </p:spTree>
    <p:extLst>
      <p:ext uri="{BB962C8B-B14F-4D97-AF65-F5344CB8AC3E}">
        <p14:creationId xmlns:p14="http://schemas.microsoft.com/office/powerpoint/2010/main" val="380392852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bu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bu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Sabun</Template>
  <TotalTime>488</TotalTime>
  <Words>1304</Words>
  <Application>Microsoft Office PowerPoint</Application>
  <PresentationFormat>Geniş ekran</PresentationFormat>
  <Paragraphs>100</Paragraphs>
  <Slides>22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Calibri</vt:lpstr>
      <vt:lpstr>Century Gothic</vt:lpstr>
      <vt:lpstr>Courier New</vt:lpstr>
      <vt:lpstr>ElsevierGulliver</vt:lpstr>
      <vt:lpstr>ElsevierSans</vt:lpstr>
      <vt:lpstr>Garamond</vt:lpstr>
      <vt:lpstr>Google Sans</vt:lpstr>
      <vt:lpstr>Times New Roman</vt:lpstr>
      <vt:lpstr>Wingdings</vt:lpstr>
      <vt:lpstr>Sabun</vt:lpstr>
      <vt:lpstr>Communication disorders: A complex population in healthcare   İletişim bozuklukları: Sağlık hizmetlerinde karmaşık bir popülasyon</vt:lpstr>
      <vt:lpstr> </vt:lpstr>
      <vt:lpstr>AMAÇ</vt:lpstr>
      <vt:lpstr>KAPSAM</vt:lpstr>
      <vt:lpstr>PowerPoint Sunusu</vt:lpstr>
      <vt:lpstr>İletişim Bozukluklarının Tanımlanması </vt:lpstr>
      <vt:lpstr>İletişim Bozukluklarının     Yaygınlığı</vt:lpstr>
      <vt:lpstr>İletişim Bozukluklarının Etkisi </vt:lpstr>
      <vt:lpstr>PowerPoint Sunusu</vt:lpstr>
      <vt:lpstr>A -İLK YILLAR  </vt:lpstr>
      <vt:lpstr>PowerPoint Sunusu</vt:lpstr>
      <vt:lpstr>C-GENÇLİK </vt:lpstr>
      <vt:lpstr>PowerPoint Sunusu</vt:lpstr>
      <vt:lpstr>E-YAŞLI YETİŞKİNLİK</vt:lpstr>
      <vt:lpstr>KONUŞMA  DİLİ  PATALOJİSİ </vt:lpstr>
      <vt:lpstr>PowerPoint Sunusu</vt:lpstr>
      <vt:lpstr>TARTIŞMA</vt:lpstr>
      <vt:lpstr>SONUÇ </vt:lpstr>
      <vt:lpstr>KAYNAKÇA </vt:lpstr>
      <vt:lpstr>SORU-1</vt:lpstr>
      <vt:lpstr>SORU- 2 </vt:lpstr>
      <vt:lpstr>SORU- 3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Bozuklukları: Sağlık Hizmetlerinde Karmaşık Bir Popülasyon</dc:title>
  <dc:creator>Gamze Özcan</dc:creator>
  <cp:lastModifiedBy>gülbin özçelikay</cp:lastModifiedBy>
  <cp:revision>5</cp:revision>
  <dcterms:created xsi:type="dcterms:W3CDTF">2023-11-11T20:22:06Z</dcterms:created>
  <dcterms:modified xsi:type="dcterms:W3CDTF">2023-12-19T05:59:59Z</dcterms:modified>
</cp:coreProperties>
</file>