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DB678-1992-7C47-9F31-3AA32335A4C6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4DD9B216-38BA-DC41-A467-B58D8EBABEA3}">
      <dgm:prSet phldrT="[Text]" custT="1"/>
      <dgm:spPr/>
      <dgm:t>
        <a:bodyPr/>
        <a:lstStyle/>
        <a:p>
          <a:endParaRPr lang="en-US" sz="2000" dirty="0" smtClean="0"/>
        </a:p>
        <a:p>
          <a:endParaRPr lang="en-US" sz="2000" dirty="0" smtClean="0"/>
        </a:p>
        <a:p>
          <a:r>
            <a:rPr lang="en-US" sz="2000" dirty="0" smtClean="0"/>
            <a:t>Aristocrats &amp; Clergymen</a:t>
          </a:r>
          <a:endParaRPr lang="en-US" sz="2000" dirty="0"/>
        </a:p>
      </dgm:t>
    </dgm:pt>
    <dgm:pt modelId="{8093107E-8052-F942-A442-4AD7D8934709}" type="parTrans" cxnId="{021671FF-15F2-8B48-A00A-3803DCF62B1C}">
      <dgm:prSet/>
      <dgm:spPr/>
      <dgm:t>
        <a:bodyPr/>
        <a:lstStyle/>
        <a:p>
          <a:endParaRPr lang="en-US"/>
        </a:p>
      </dgm:t>
    </dgm:pt>
    <dgm:pt modelId="{2C070AA2-A6E9-BB41-BD10-900BF3663105}" type="sibTrans" cxnId="{021671FF-15F2-8B48-A00A-3803DCF62B1C}">
      <dgm:prSet/>
      <dgm:spPr/>
      <dgm:t>
        <a:bodyPr/>
        <a:lstStyle/>
        <a:p>
          <a:endParaRPr lang="en-US"/>
        </a:p>
      </dgm:t>
    </dgm:pt>
    <dgm:pt modelId="{C3B4E386-8908-4C4F-8548-72A18C04AF56}">
      <dgm:prSet phldrT="[Text]" custT="1"/>
      <dgm:spPr/>
      <dgm:t>
        <a:bodyPr/>
        <a:lstStyle/>
        <a:p>
          <a:r>
            <a:rPr lang="en-US" sz="2000" dirty="0" smtClean="0"/>
            <a:t>Rising</a:t>
          </a:r>
          <a:r>
            <a:rPr lang="en-US" sz="4100" dirty="0" smtClean="0"/>
            <a:t> </a:t>
          </a:r>
          <a:r>
            <a:rPr lang="en-US" sz="2000" dirty="0" smtClean="0"/>
            <a:t>Bourgeoisie</a:t>
          </a:r>
          <a:endParaRPr lang="en-US" sz="2000" dirty="0"/>
        </a:p>
      </dgm:t>
    </dgm:pt>
    <dgm:pt modelId="{253DA8E0-06F5-3245-BC84-D771FC34339B}" type="parTrans" cxnId="{710F87E3-D962-FA4A-BFCE-9E499BF149B6}">
      <dgm:prSet/>
      <dgm:spPr/>
      <dgm:t>
        <a:bodyPr/>
        <a:lstStyle/>
        <a:p>
          <a:endParaRPr lang="en-US"/>
        </a:p>
      </dgm:t>
    </dgm:pt>
    <dgm:pt modelId="{EBECE3A8-B574-9544-A50C-CE5E636DA862}" type="sibTrans" cxnId="{710F87E3-D962-FA4A-BFCE-9E499BF149B6}">
      <dgm:prSet/>
      <dgm:spPr/>
      <dgm:t>
        <a:bodyPr/>
        <a:lstStyle/>
        <a:p>
          <a:endParaRPr lang="en-US"/>
        </a:p>
      </dgm:t>
    </dgm:pt>
    <dgm:pt modelId="{C9A1A6E8-65C4-B442-B4C1-F5E1FE9DFFF7}">
      <dgm:prSet phldrT="[Text]" custT="1"/>
      <dgm:spPr/>
      <dgm:t>
        <a:bodyPr/>
        <a:lstStyle/>
        <a:p>
          <a:r>
            <a:rPr lang="en-US" sz="2000" dirty="0" smtClean="0"/>
            <a:t>Peasants &amp; Workers</a:t>
          </a:r>
          <a:endParaRPr lang="en-US" sz="2000" dirty="0"/>
        </a:p>
      </dgm:t>
    </dgm:pt>
    <dgm:pt modelId="{B3E96DB5-C70C-E14F-A62E-4D7D371C5415}" type="parTrans" cxnId="{E8B04507-0DD8-3B45-ABB1-2398A5D642BD}">
      <dgm:prSet/>
      <dgm:spPr/>
      <dgm:t>
        <a:bodyPr/>
        <a:lstStyle/>
        <a:p>
          <a:endParaRPr lang="en-US"/>
        </a:p>
      </dgm:t>
    </dgm:pt>
    <dgm:pt modelId="{9CC0C440-EB2A-5848-84F5-285A5F97F7D4}" type="sibTrans" cxnId="{E8B04507-0DD8-3B45-ABB1-2398A5D642BD}">
      <dgm:prSet/>
      <dgm:spPr/>
      <dgm:t>
        <a:bodyPr/>
        <a:lstStyle/>
        <a:p>
          <a:endParaRPr lang="en-US"/>
        </a:p>
      </dgm:t>
    </dgm:pt>
    <dgm:pt modelId="{F3DBC10F-EF19-C048-8E90-3F1DB025829E}" type="pres">
      <dgm:prSet presAssocID="{EC9DB678-1992-7C47-9F31-3AA32335A4C6}" presName="Name0" presStyleCnt="0">
        <dgm:presLayoutVars>
          <dgm:dir/>
          <dgm:animLvl val="lvl"/>
          <dgm:resizeHandles val="exact"/>
        </dgm:presLayoutVars>
      </dgm:prSet>
      <dgm:spPr/>
    </dgm:pt>
    <dgm:pt modelId="{89B0FF4D-0695-0146-8E2A-069DD7001687}" type="pres">
      <dgm:prSet presAssocID="{4DD9B216-38BA-DC41-A467-B58D8EBABEA3}" presName="Name8" presStyleCnt="0"/>
      <dgm:spPr/>
    </dgm:pt>
    <dgm:pt modelId="{2C9A0B47-3B9E-4A4A-A973-4C70CBA8AB5A}" type="pres">
      <dgm:prSet presAssocID="{4DD9B216-38BA-DC41-A467-B58D8EBABEA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A7C12-AACC-834F-9FD8-2F73DC9D5325}" type="pres">
      <dgm:prSet presAssocID="{4DD9B216-38BA-DC41-A467-B58D8EBABE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D44D7-4AD0-E140-BD2F-4DBC5B714020}" type="pres">
      <dgm:prSet presAssocID="{C3B4E386-8908-4C4F-8548-72A18C04AF56}" presName="Name8" presStyleCnt="0"/>
      <dgm:spPr/>
    </dgm:pt>
    <dgm:pt modelId="{1BA35316-70FB-0844-912F-163AED862049}" type="pres">
      <dgm:prSet presAssocID="{C3B4E386-8908-4C4F-8548-72A18C04AF5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9317F-4A9E-7442-9B15-F5DDE2C14109}" type="pres">
      <dgm:prSet presAssocID="{C3B4E386-8908-4C4F-8548-72A18C04AF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67303-5884-7C41-8A9E-FF34BF983DC9}" type="pres">
      <dgm:prSet presAssocID="{C9A1A6E8-65C4-B442-B4C1-F5E1FE9DFFF7}" presName="Name8" presStyleCnt="0"/>
      <dgm:spPr/>
    </dgm:pt>
    <dgm:pt modelId="{B7D1F5F5-B911-3245-B57C-13FB638907C3}" type="pres">
      <dgm:prSet presAssocID="{C9A1A6E8-65C4-B442-B4C1-F5E1FE9DFFF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ED901-9A64-144C-95D1-74377E20BF96}" type="pres">
      <dgm:prSet presAssocID="{C9A1A6E8-65C4-B442-B4C1-F5E1FE9DFF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4A8418-B3BE-F245-8F55-2D5332545E26}" type="presOf" srcId="{C9A1A6E8-65C4-B442-B4C1-F5E1FE9DFFF7}" destId="{513ED901-9A64-144C-95D1-74377E20BF96}" srcOrd="1" destOrd="0" presId="urn:microsoft.com/office/officeart/2005/8/layout/pyramid1"/>
    <dgm:cxn modelId="{82F64091-D419-7648-83C1-F44FA8830FCB}" type="presOf" srcId="{C3B4E386-8908-4C4F-8548-72A18C04AF56}" destId="{8B59317F-4A9E-7442-9B15-F5DDE2C14109}" srcOrd="1" destOrd="0" presId="urn:microsoft.com/office/officeart/2005/8/layout/pyramid1"/>
    <dgm:cxn modelId="{E8B04507-0DD8-3B45-ABB1-2398A5D642BD}" srcId="{EC9DB678-1992-7C47-9F31-3AA32335A4C6}" destId="{C9A1A6E8-65C4-B442-B4C1-F5E1FE9DFFF7}" srcOrd="2" destOrd="0" parTransId="{B3E96DB5-C70C-E14F-A62E-4D7D371C5415}" sibTransId="{9CC0C440-EB2A-5848-84F5-285A5F97F7D4}"/>
    <dgm:cxn modelId="{EAC935EB-18B8-EB42-AA53-4500F3F1D5E4}" type="presOf" srcId="{4DD9B216-38BA-DC41-A467-B58D8EBABEA3}" destId="{2C9A0B47-3B9E-4A4A-A973-4C70CBA8AB5A}" srcOrd="0" destOrd="0" presId="urn:microsoft.com/office/officeart/2005/8/layout/pyramid1"/>
    <dgm:cxn modelId="{64338996-52B9-EA41-997F-D145081578D9}" type="presOf" srcId="{C3B4E386-8908-4C4F-8548-72A18C04AF56}" destId="{1BA35316-70FB-0844-912F-163AED862049}" srcOrd="0" destOrd="0" presId="urn:microsoft.com/office/officeart/2005/8/layout/pyramid1"/>
    <dgm:cxn modelId="{021671FF-15F2-8B48-A00A-3803DCF62B1C}" srcId="{EC9DB678-1992-7C47-9F31-3AA32335A4C6}" destId="{4DD9B216-38BA-DC41-A467-B58D8EBABEA3}" srcOrd="0" destOrd="0" parTransId="{8093107E-8052-F942-A442-4AD7D8934709}" sibTransId="{2C070AA2-A6E9-BB41-BD10-900BF3663105}"/>
    <dgm:cxn modelId="{710F87E3-D962-FA4A-BFCE-9E499BF149B6}" srcId="{EC9DB678-1992-7C47-9F31-3AA32335A4C6}" destId="{C3B4E386-8908-4C4F-8548-72A18C04AF56}" srcOrd="1" destOrd="0" parTransId="{253DA8E0-06F5-3245-BC84-D771FC34339B}" sibTransId="{EBECE3A8-B574-9544-A50C-CE5E636DA862}"/>
    <dgm:cxn modelId="{B93096E4-3E13-2F44-839F-490AC2D74BD4}" type="presOf" srcId="{EC9DB678-1992-7C47-9F31-3AA32335A4C6}" destId="{F3DBC10F-EF19-C048-8E90-3F1DB025829E}" srcOrd="0" destOrd="0" presId="urn:microsoft.com/office/officeart/2005/8/layout/pyramid1"/>
    <dgm:cxn modelId="{23E2C3BF-EF02-074F-8799-46E5DD13D109}" type="presOf" srcId="{4DD9B216-38BA-DC41-A467-B58D8EBABEA3}" destId="{F24A7C12-AACC-834F-9FD8-2F73DC9D5325}" srcOrd="1" destOrd="0" presId="urn:microsoft.com/office/officeart/2005/8/layout/pyramid1"/>
    <dgm:cxn modelId="{653343AF-2008-AC40-84B6-E3AA47EA03C3}" type="presOf" srcId="{C9A1A6E8-65C4-B442-B4C1-F5E1FE9DFFF7}" destId="{B7D1F5F5-B911-3245-B57C-13FB638907C3}" srcOrd="0" destOrd="0" presId="urn:microsoft.com/office/officeart/2005/8/layout/pyramid1"/>
    <dgm:cxn modelId="{5E27D343-234C-6D48-9C46-B8DA1F53AECE}" type="presParOf" srcId="{F3DBC10F-EF19-C048-8E90-3F1DB025829E}" destId="{89B0FF4D-0695-0146-8E2A-069DD7001687}" srcOrd="0" destOrd="0" presId="urn:microsoft.com/office/officeart/2005/8/layout/pyramid1"/>
    <dgm:cxn modelId="{A7E40AC9-0A22-6B4A-A37E-C5A889A7BDD2}" type="presParOf" srcId="{89B0FF4D-0695-0146-8E2A-069DD7001687}" destId="{2C9A0B47-3B9E-4A4A-A973-4C70CBA8AB5A}" srcOrd="0" destOrd="0" presId="urn:microsoft.com/office/officeart/2005/8/layout/pyramid1"/>
    <dgm:cxn modelId="{ABFD4ABF-8A2F-DD4D-B9F9-093F0111A450}" type="presParOf" srcId="{89B0FF4D-0695-0146-8E2A-069DD7001687}" destId="{F24A7C12-AACC-834F-9FD8-2F73DC9D5325}" srcOrd="1" destOrd="0" presId="urn:microsoft.com/office/officeart/2005/8/layout/pyramid1"/>
    <dgm:cxn modelId="{9414AF48-E104-4241-85F4-296B20FE04DA}" type="presParOf" srcId="{F3DBC10F-EF19-C048-8E90-3F1DB025829E}" destId="{248D44D7-4AD0-E140-BD2F-4DBC5B714020}" srcOrd="1" destOrd="0" presId="urn:microsoft.com/office/officeart/2005/8/layout/pyramid1"/>
    <dgm:cxn modelId="{45EA07F9-2040-ED41-ADA9-B1DCA1996EC3}" type="presParOf" srcId="{248D44D7-4AD0-E140-BD2F-4DBC5B714020}" destId="{1BA35316-70FB-0844-912F-163AED862049}" srcOrd="0" destOrd="0" presId="urn:microsoft.com/office/officeart/2005/8/layout/pyramid1"/>
    <dgm:cxn modelId="{05AEDC2F-E3F9-4C47-B200-4C17F3433EAA}" type="presParOf" srcId="{248D44D7-4AD0-E140-BD2F-4DBC5B714020}" destId="{8B59317F-4A9E-7442-9B15-F5DDE2C14109}" srcOrd="1" destOrd="0" presId="urn:microsoft.com/office/officeart/2005/8/layout/pyramid1"/>
    <dgm:cxn modelId="{10C430A5-0E2E-A647-A6F9-048BE6880631}" type="presParOf" srcId="{F3DBC10F-EF19-C048-8E90-3F1DB025829E}" destId="{F0467303-5884-7C41-8A9E-FF34BF983DC9}" srcOrd="2" destOrd="0" presId="urn:microsoft.com/office/officeart/2005/8/layout/pyramid1"/>
    <dgm:cxn modelId="{6E263111-6984-F041-9D06-D15BB6BF726F}" type="presParOf" srcId="{F0467303-5884-7C41-8A9E-FF34BF983DC9}" destId="{B7D1F5F5-B911-3245-B57C-13FB638907C3}" srcOrd="0" destOrd="0" presId="urn:microsoft.com/office/officeart/2005/8/layout/pyramid1"/>
    <dgm:cxn modelId="{721A6B73-A5F6-A44D-88FA-2B85FFE4D296}" type="presParOf" srcId="{F0467303-5884-7C41-8A9E-FF34BF983DC9}" destId="{513ED901-9A64-144C-95D1-74377E20BF9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A0B47-3B9E-4A4A-A973-4C70CBA8AB5A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Aristocrats &amp; Clergymen</a:t>
          </a:r>
          <a:endParaRPr lang="en-US" sz="2000" kern="1200" dirty="0"/>
        </a:p>
      </dsp:txBody>
      <dsp:txXfrm>
        <a:off x="2032000" y="0"/>
        <a:ext cx="2032000" cy="1354666"/>
      </dsp:txXfrm>
    </dsp:sp>
    <dsp:sp modelId="{1BA35316-70FB-0844-912F-163AED862049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Rising</a:t>
          </a:r>
          <a:r>
            <a:rPr lang="en-US" sz="4100" kern="1200" dirty="0" smtClean="0"/>
            <a:t> </a:t>
          </a:r>
          <a:r>
            <a:rPr lang="en-US" sz="2000" kern="1200" dirty="0" smtClean="0"/>
            <a:t>Bourgeoisie</a:t>
          </a:r>
          <a:endParaRPr lang="en-US" sz="2000" kern="1200" dirty="0"/>
        </a:p>
      </dsp:txBody>
      <dsp:txXfrm>
        <a:off x="1727199" y="1354666"/>
        <a:ext cx="2641600" cy="1354666"/>
      </dsp:txXfrm>
    </dsp:sp>
    <dsp:sp modelId="{B7D1F5F5-B911-3245-B57C-13FB638907C3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Peasants &amp; Workers</a:t>
          </a:r>
          <a:endParaRPr lang="en-US" sz="2000" kern="1200" dirty="0"/>
        </a:p>
      </dsp:txBody>
      <dsp:txXfrm>
        <a:off x="1066799" y="2709333"/>
        <a:ext cx="3962400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9.02.16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9.02.16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2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9.02.16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2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9.02.16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9.02.16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3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9.02.16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9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9.02.16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9.02.16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9.02.16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4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4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9.02.16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9.02.16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2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2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9.02.16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5706" y="1240041"/>
            <a:ext cx="644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CHARLES DICKENS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597" y="2159569"/>
            <a:ext cx="7521973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b="1" i="1" dirty="0"/>
              <a:t>David Copperfield</a:t>
            </a:r>
          </a:p>
          <a:p>
            <a:r>
              <a:rPr lang="en-US" sz="2400" b="1" i="1" dirty="0"/>
              <a:t>Great Expectations</a:t>
            </a:r>
          </a:p>
          <a:p>
            <a:r>
              <a:rPr lang="en-US" sz="2400" b="1" i="1" dirty="0"/>
              <a:t>Oliver Twist</a:t>
            </a:r>
          </a:p>
          <a:p>
            <a:r>
              <a:rPr lang="en-US" sz="2400" b="1" i="1" dirty="0"/>
              <a:t>Nicholas </a:t>
            </a:r>
            <a:r>
              <a:rPr lang="en-US" sz="2400" b="1" i="1" dirty="0" err="1"/>
              <a:t>Nickleby</a:t>
            </a:r>
            <a:r>
              <a:rPr lang="en-US" sz="2400" b="1" i="1" dirty="0"/>
              <a:t> </a:t>
            </a:r>
          </a:p>
          <a:p>
            <a:r>
              <a:rPr lang="en-US" sz="2400" b="1" i="1" dirty="0"/>
              <a:t>The Old Curiosity Shop</a:t>
            </a:r>
          </a:p>
          <a:p>
            <a:r>
              <a:rPr lang="en-US" sz="2400" b="1" i="1" dirty="0"/>
              <a:t>Hard Times</a:t>
            </a:r>
          </a:p>
          <a:p>
            <a:r>
              <a:rPr lang="en-US" sz="2400" b="1" i="1" dirty="0"/>
              <a:t>Bleak House</a:t>
            </a:r>
          </a:p>
          <a:p>
            <a:r>
              <a:rPr lang="en-US" sz="2400" b="1" i="1" dirty="0"/>
              <a:t>Our Mutual </a:t>
            </a:r>
            <a:r>
              <a:rPr lang="en-US" sz="2400" b="1" i="1" dirty="0" smtClean="0"/>
              <a:t>Friend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Pickwick Papers</a:t>
            </a:r>
          </a:p>
          <a:p>
            <a:r>
              <a:rPr lang="en-US" sz="2400" b="1" i="1" dirty="0" err="1" smtClean="0"/>
              <a:t>Dombey</a:t>
            </a:r>
            <a:r>
              <a:rPr lang="en-US" sz="2400" b="1" i="1" dirty="0" smtClean="0"/>
              <a:t> and Son</a:t>
            </a:r>
          </a:p>
          <a:p>
            <a:r>
              <a:rPr lang="en-US" sz="2400" b="1" i="1" dirty="0" smtClean="0"/>
              <a:t>Barnaby </a:t>
            </a:r>
            <a:r>
              <a:rPr lang="en-US" sz="2400" b="1" i="1" dirty="0" err="1" smtClean="0"/>
              <a:t>Rudge</a:t>
            </a:r>
            <a:endParaRPr lang="en-US" sz="2400" b="1" i="1" dirty="0" smtClean="0"/>
          </a:p>
          <a:p>
            <a:r>
              <a:rPr lang="en-US" sz="2400" b="1" i="1" dirty="0" smtClean="0"/>
              <a:t>Martin </a:t>
            </a:r>
            <a:r>
              <a:rPr lang="en-US" sz="2400" b="1" i="1" dirty="0" err="1" smtClean="0"/>
              <a:t>Chuzzlewit</a:t>
            </a:r>
            <a:endParaRPr lang="en-US" sz="2400" b="1" i="1" dirty="0" smtClean="0"/>
          </a:p>
          <a:p>
            <a:r>
              <a:rPr lang="en-US" sz="2400" b="1" i="1" dirty="0" smtClean="0"/>
              <a:t>Christmas Books</a:t>
            </a:r>
          </a:p>
          <a:p>
            <a:r>
              <a:rPr lang="en-US" sz="2400" b="1" i="1" dirty="0" smtClean="0"/>
              <a:t>Little </a:t>
            </a:r>
            <a:r>
              <a:rPr lang="en-US" sz="2400" b="1" i="1" dirty="0" err="1" smtClean="0"/>
              <a:t>Dorrit</a:t>
            </a:r>
            <a:endParaRPr lang="en-US" sz="2400" b="1" i="1" dirty="0" smtClean="0"/>
          </a:p>
          <a:p>
            <a:r>
              <a:rPr lang="en-US" sz="2400" b="1" i="1" dirty="0" smtClean="0"/>
              <a:t>The Mystery of Edwin </a:t>
            </a:r>
            <a:r>
              <a:rPr lang="en-US" sz="2400" b="1" i="1" dirty="0" err="1" smtClean="0"/>
              <a:t>Drood</a:t>
            </a:r>
            <a:endParaRPr lang="en-US" sz="2400" b="1" i="1" dirty="0" smtClean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777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The message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2800" b="1" dirty="0" smtClean="0"/>
              <a:t>Revolution produces a more dreadful violation of justice and humanity.</a:t>
            </a:r>
          </a:p>
          <a:p>
            <a:pPr indent="0">
              <a:buNone/>
            </a:pPr>
            <a:r>
              <a:rPr lang="en-US" sz="2800" b="1" dirty="0" smtClean="0"/>
              <a:t>Therefore, it cannot be the solution to the injustice in a society.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86220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The shoemaker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650044"/>
            <a:ext cx="6400800" cy="304800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Who is the shoemaker?</a:t>
            </a:r>
          </a:p>
          <a:p>
            <a:pPr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Why is he called that way?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043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1099" y="1660572"/>
            <a:ext cx="6626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“Did you ask me for my name?”</a:t>
            </a:r>
          </a:p>
          <a:p>
            <a:endParaRPr lang="en-US" sz="2400" b="1" dirty="0"/>
          </a:p>
          <a:p>
            <a:r>
              <a:rPr lang="en-US" sz="2400" b="1" dirty="0" smtClean="0"/>
              <a:t>“Assuredly I did.”</a:t>
            </a:r>
          </a:p>
          <a:p>
            <a:endParaRPr lang="en-US" sz="2400" b="1" dirty="0"/>
          </a:p>
          <a:p>
            <a:r>
              <a:rPr lang="en-US" sz="2400" b="1" dirty="0" smtClean="0"/>
              <a:t>“One Hundred and Five, North Tower.”</a:t>
            </a:r>
          </a:p>
          <a:p>
            <a:endParaRPr lang="en-US" sz="2400" b="1" dirty="0"/>
          </a:p>
          <a:p>
            <a:r>
              <a:rPr lang="en-US" sz="2400" b="1" dirty="0" smtClean="0"/>
              <a:t>“Is that all?”</a:t>
            </a:r>
          </a:p>
          <a:p>
            <a:endParaRPr lang="en-US" sz="2400" b="1" dirty="0"/>
          </a:p>
          <a:p>
            <a:r>
              <a:rPr lang="en-US" sz="2400" b="1" dirty="0" smtClean="0"/>
              <a:t>“One Hundred and Five, North Tower.”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27972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Book two / chapter one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3"/>
            <a:ext cx="6400800" cy="801342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2800" b="1" i="1" dirty="0" smtClean="0">
                <a:solidFill>
                  <a:srgbClr val="800000"/>
                </a:solidFill>
              </a:rPr>
              <a:t>FIVE YEARS LATER</a:t>
            </a:r>
            <a:r>
              <a:rPr lang="is-IS" sz="2800" b="1" i="1" dirty="0" smtClean="0">
                <a:solidFill>
                  <a:srgbClr val="800000"/>
                </a:solidFill>
              </a:rPr>
              <a:t>…</a:t>
            </a:r>
          </a:p>
          <a:p>
            <a:pPr indent="0" algn="just">
              <a:buNone/>
            </a:pPr>
            <a:endParaRPr lang="is-I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109504"/>
            <a:ext cx="6980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Starts with a description of </a:t>
            </a:r>
            <a:r>
              <a:rPr lang="en-US" sz="2800" b="1" u="sng" dirty="0" err="1" smtClean="0">
                <a:solidFill>
                  <a:srgbClr val="000000"/>
                </a:solidFill>
              </a:rPr>
              <a:t>Tellson’s</a:t>
            </a:r>
            <a:r>
              <a:rPr lang="en-US" sz="2800" b="1" u="sng" dirty="0" smtClean="0">
                <a:solidFill>
                  <a:srgbClr val="000000"/>
                </a:solidFill>
              </a:rPr>
              <a:t> Bank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What is the significance of the description?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What is the role of the bank in the action?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0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29039"/>
            <a:ext cx="6400800" cy="1295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Charles </a:t>
            </a:r>
            <a:r>
              <a:rPr lang="en-US" sz="4000" b="1" dirty="0" err="1" smtClean="0">
                <a:solidFill>
                  <a:srgbClr val="800000"/>
                </a:solidFill>
              </a:rPr>
              <a:t>darnay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b="1" i="0" dirty="0" smtClean="0">
                <a:solidFill>
                  <a:srgbClr val="800000"/>
                </a:solidFill>
              </a:rPr>
              <a:t>SYDNEY CARTON</a:t>
            </a:r>
            <a:endParaRPr lang="en-US" sz="4000" b="1" i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5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HUNDREDS OF PEOPLE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3"/>
            <a:ext cx="6400800" cy="112694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4000" b="1" dirty="0" smtClean="0">
                <a:solidFill>
                  <a:srgbClr val="800000"/>
                </a:solidFill>
              </a:rPr>
              <a:t>ECHOING FOOTSTEPS 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0445" y="3989757"/>
            <a:ext cx="6241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do they </a:t>
            </a:r>
            <a:r>
              <a:rPr lang="en-US" sz="2800" b="1" dirty="0" err="1" smtClean="0"/>
              <a:t>symbolise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8675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7271"/>
            <a:ext cx="6248400" cy="145637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MARQUIS </a:t>
            </a:r>
            <a:r>
              <a:rPr lang="en-US" sz="4000" b="1" dirty="0" err="1" smtClean="0">
                <a:solidFill>
                  <a:srgbClr val="800000"/>
                </a:solidFill>
              </a:rPr>
              <a:t>EVRéMONDE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9238"/>
            <a:ext cx="6248400" cy="1566863"/>
          </a:xfrm>
        </p:spPr>
        <p:txBody>
          <a:bodyPr>
            <a:normAutofit/>
          </a:bodyPr>
          <a:lstStyle/>
          <a:p>
            <a:r>
              <a:rPr lang="en-US" sz="4000" b="1" i="0" dirty="0" smtClean="0">
                <a:solidFill>
                  <a:srgbClr val="800000"/>
                </a:solidFill>
              </a:rPr>
              <a:t>THE MONSEIGNEUR</a:t>
            </a:r>
            <a:endParaRPr lang="en-US" sz="4000" b="1" i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73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849" y="1351249"/>
            <a:ext cx="6919564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/>
              <a:t>How are the Marquis, Charles </a:t>
            </a:r>
            <a:r>
              <a:rPr lang="en-US" sz="4000" b="1" dirty="0" err="1" smtClean="0"/>
              <a:t>Darnay</a:t>
            </a:r>
            <a:r>
              <a:rPr lang="en-US" sz="4000" b="1" dirty="0" smtClean="0"/>
              <a:t>, Doctor </a:t>
            </a:r>
            <a:r>
              <a:rPr lang="en-US" sz="4000" b="1" dirty="0" err="1" smtClean="0"/>
              <a:t>Manette</a:t>
            </a:r>
            <a:r>
              <a:rPr lang="en-US" sz="4000" b="1" dirty="0" smtClean="0"/>
              <a:t>, Lucie </a:t>
            </a:r>
            <a:r>
              <a:rPr lang="en-US" sz="4000" b="1" dirty="0" err="1" smtClean="0"/>
              <a:t>Manette</a:t>
            </a:r>
            <a:r>
              <a:rPr lang="en-US" sz="4000" b="1" dirty="0" smtClean="0"/>
              <a:t> and Madame </a:t>
            </a:r>
            <a:r>
              <a:rPr lang="en-US" sz="4000" b="1" dirty="0" err="1" smtClean="0"/>
              <a:t>Defarge</a:t>
            </a:r>
            <a:r>
              <a:rPr lang="en-US" sz="4000" b="1" dirty="0" smtClean="0"/>
              <a:t> related to each other?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622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381" y="1936934"/>
            <a:ext cx="6561374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/>
              <a:t>How does the movement of the Jacques begin?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5763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The knitting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08161"/>
            <a:ext cx="6400800" cy="30480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Jacques meet again. What do they talk about?</a:t>
            </a:r>
          </a:p>
          <a:p>
            <a:r>
              <a:rPr lang="en-US" dirty="0" smtClean="0"/>
              <a:t>How is it related to the knitting? </a:t>
            </a:r>
            <a:endParaRPr lang="en-US" dirty="0"/>
          </a:p>
          <a:p>
            <a:r>
              <a:rPr lang="en-US" dirty="0" smtClean="0"/>
              <a:t>What is the function of the knitting?</a:t>
            </a:r>
          </a:p>
          <a:p>
            <a:r>
              <a:rPr lang="en-US" dirty="0" smtClean="0"/>
              <a:t>How does it work?</a:t>
            </a:r>
          </a:p>
          <a:p>
            <a:r>
              <a:rPr lang="en-US" dirty="0" smtClean="0"/>
              <a:t>What is the function of John </a:t>
            </a:r>
            <a:r>
              <a:rPr lang="en-US" dirty="0" err="1" smtClean="0"/>
              <a:t>Barsad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does the revolution begin?</a:t>
            </a:r>
          </a:p>
          <a:p>
            <a:r>
              <a:rPr lang="en-US" dirty="0"/>
              <a:t> </a:t>
            </a:r>
            <a:r>
              <a:rPr lang="en-US" dirty="0" smtClean="0"/>
              <a:t>How do we witness Madame </a:t>
            </a:r>
            <a:r>
              <a:rPr lang="en-US" dirty="0" err="1" smtClean="0"/>
              <a:t>Defarge’s</a:t>
            </a:r>
            <a:r>
              <a:rPr lang="en-US" dirty="0" smtClean="0"/>
              <a:t> cruelty?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7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413" y="1253568"/>
            <a:ext cx="7066094" cy="432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charset="2"/>
              <a:buChar char="v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Satirised</a:t>
            </a:r>
            <a:r>
              <a:rPr lang="en-US" sz="2800" b="1" dirty="0" smtClean="0"/>
              <a:t> hypocrisy and cruelty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v"/>
            </a:pPr>
            <a:r>
              <a:rPr lang="en-US" sz="2800" b="1" dirty="0" smtClean="0"/>
              <a:t> Focused on social criticism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v"/>
            </a:pPr>
            <a:r>
              <a:rPr lang="en-US" sz="2800" b="1" dirty="0" smtClean="0"/>
              <a:t> Created both life-like characters &amp; caricatures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		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1563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Fire rises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161" y="2129081"/>
            <a:ext cx="7228909" cy="3048001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en-US" sz="2000" b="1" dirty="0" smtClean="0"/>
              <a:t>“Monseigneur was </a:t>
            </a:r>
            <a:r>
              <a:rPr lang="en-US" sz="2000" b="1" u="sng" dirty="0" smtClean="0"/>
              <a:t>a national blessing</a:t>
            </a:r>
            <a:r>
              <a:rPr lang="en-US" sz="2000" b="1" dirty="0" smtClean="0"/>
              <a:t>, gave a chivalrous tone to things, was a polite example of luxurious and shining life [</a:t>
            </a:r>
            <a:r>
              <a:rPr lang="is-IS" sz="2000" b="1" dirty="0" smtClean="0"/>
              <a:t>…] nevetheless, Monseigneur </a:t>
            </a:r>
            <a:r>
              <a:rPr lang="is-IS" sz="2000" b="1" u="sng" dirty="0" smtClean="0"/>
              <a:t>as a class</a:t>
            </a:r>
            <a:r>
              <a:rPr lang="is-IS" sz="2000" b="1" dirty="0" smtClean="0"/>
              <a:t> had, somehow or other, </a:t>
            </a:r>
            <a:r>
              <a:rPr lang="is-IS" sz="2000" b="1" u="sng" dirty="0" smtClean="0"/>
              <a:t>brought things to this</a:t>
            </a:r>
            <a:r>
              <a:rPr lang="is-IS" sz="2000" b="1" dirty="0" smtClean="0"/>
              <a:t>. Strange that Creation, </a:t>
            </a:r>
            <a:r>
              <a:rPr lang="is-IS" sz="2000" b="1" u="sng" dirty="0" smtClean="0"/>
              <a:t>designed expressly for Monseigneur</a:t>
            </a:r>
            <a:r>
              <a:rPr lang="is-IS" sz="2000" b="1" dirty="0" smtClean="0"/>
              <a:t>, should be so soon wrung dry and squeezed out! </a:t>
            </a:r>
            <a:r>
              <a:rPr lang="en-US" sz="2000" b="1" dirty="0" smtClean="0"/>
              <a:t>T</a:t>
            </a:r>
            <a:r>
              <a:rPr lang="is-IS" sz="2000" b="1" dirty="0" smtClean="0"/>
              <a:t>here must be something short-sighted in the eternal arrangements, surely!”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3055747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475" y="1351250"/>
            <a:ext cx="6561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year is 1792. </a:t>
            </a:r>
          </a:p>
          <a:p>
            <a:endParaRPr lang="en-US" sz="2000" b="1" dirty="0"/>
          </a:p>
          <a:p>
            <a:r>
              <a:rPr lang="en-US" sz="2000" b="1" dirty="0" smtClean="0"/>
              <a:t>Why do Jarvis Lorry and Charles </a:t>
            </a:r>
            <a:r>
              <a:rPr lang="en-US" sz="2000" b="1" dirty="0" err="1" smtClean="0"/>
              <a:t>Darnay</a:t>
            </a:r>
            <a:r>
              <a:rPr lang="en-US" sz="2000" b="1" dirty="0" smtClean="0"/>
              <a:t> go to Paris when they know it is too dangerous?</a:t>
            </a:r>
          </a:p>
          <a:p>
            <a:endParaRPr lang="en-US" sz="2000" b="1" dirty="0"/>
          </a:p>
          <a:p>
            <a:r>
              <a:rPr lang="en-US" sz="2000" b="1" dirty="0" smtClean="0"/>
              <a:t>How do the French refer to Charles </a:t>
            </a:r>
            <a:r>
              <a:rPr lang="en-US" sz="2000" b="1" dirty="0" err="1" smtClean="0"/>
              <a:t>Darnay</a:t>
            </a:r>
            <a:r>
              <a:rPr lang="en-US" sz="2000" b="1" dirty="0" smtClean="0"/>
              <a:t>? Why?</a:t>
            </a:r>
          </a:p>
          <a:p>
            <a:endParaRPr lang="en-US" sz="2000" b="1" dirty="0"/>
          </a:p>
          <a:p>
            <a:r>
              <a:rPr lang="en-US" sz="2000" b="1" dirty="0" smtClean="0"/>
              <a:t>What is the new decree of France that Charles learns only on the day he left England?</a:t>
            </a:r>
          </a:p>
          <a:p>
            <a:endParaRPr lang="en-US" sz="2000" b="1" dirty="0"/>
          </a:p>
          <a:p>
            <a:r>
              <a:rPr lang="en-US" sz="2000" b="1" dirty="0" smtClean="0"/>
              <a:t>Why does Monsieur </a:t>
            </a:r>
            <a:r>
              <a:rPr lang="en-US" sz="2000" b="1" dirty="0" err="1" smtClean="0"/>
              <a:t>Defarge</a:t>
            </a:r>
            <a:r>
              <a:rPr lang="en-US" sz="2000" b="1" dirty="0" smtClean="0"/>
              <a:t> help Charles, </a:t>
            </a:r>
            <a:r>
              <a:rPr lang="en-US" sz="2000" b="1" dirty="0" err="1" smtClean="0"/>
              <a:t>Dr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Manette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Mr</a:t>
            </a:r>
            <a:r>
              <a:rPr lang="en-US" sz="2000" b="1" dirty="0" smtClean="0"/>
              <a:t> Lorry?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27111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Reign of terror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Revenge</a:t>
            </a:r>
          </a:p>
          <a:p>
            <a:r>
              <a:rPr lang="en-US" dirty="0"/>
              <a:t> </a:t>
            </a:r>
            <a:r>
              <a:rPr lang="en-US" dirty="0" smtClean="0"/>
              <a:t>Violence, Brutality, Murder, Ruthlessness</a:t>
            </a:r>
          </a:p>
          <a:p>
            <a:r>
              <a:rPr lang="en-US" dirty="0"/>
              <a:t> </a:t>
            </a:r>
            <a:r>
              <a:rPr lang="en-US" dirty="0" smtClean="0"/>
              <a:t>La Guillotine</a:t>
            </a:r>
          </a:p>
          <a:p>
            <a:r>
              <a:rPr lang="en-US" dirty="0" smtClean="0"/>
              <a:t> The scene of the Carmagnole is similar to the wine-shop scene at the beginning. </a:t>
            </a:r>
          </a:p>
          <a:p>
            <a:r>
              <a:rPr lang="en-US" dirty="0"/>
              <a:t> </a:t>
            </a:r>
            <a:r>
              <a:rPr lang="en-US" dirty="0" smtClean="0"/>
              <a:t>Charles’s trial scene in France is also similar to his trial scene in London at the beginning of the novel.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41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255" y="1253568"/>
            <a:ext cx="664278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How does Sydney Carton change places with Charles </a:t>
            </a:r>
            <a:r>
              <a:rPr lang="en-US" sz="2400" b="1" dirty="0" err="1" smtClean="0"/>
              <a:t>Darnay</a:t>
            </a:r>
            <a:r>
              <a:rPr lang="en-US" sz="2400" b="1" dirty="0" smtClean="0"/>
              <a:t> in prison?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smtClean="0"/>
              <a:t>Why does he sacrifice himself to save Charles?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smtClean="0"/>
              <a:t>“I am the resurrection and the life, </a:t>
            </a:r>
            <a:r>
              <a:rPr lang="en-US" sz="2400" b="1" dirty="0" err="1" smtClean="0"/>
              <a:t>saith</a:t>
            </a:r>
            <a:r>
              <a:rPr lang="en-US" sz="2400" b="1" dirty="0" smtClean="0"/>
              <a:t> the Lord. He that believeth in me, though he were dead, yet shall he live: and whosoever </a:t>
            </a:r>
            <a:r>
              <a:rPr lang="en-US" sz="2400" b="1" dirty="0" err="1" smtClean="0"/>
              <a:t>liveth</a:t>
            </a:r>
            <a:r>
              <a:rPr lang="en-US" sz="2400" b="1" dirty="0" smtClean="0"/>
              <a:t> and believeth in me shall never die.”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How does the above quotation apply to Carton?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4496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800000"/>
                </a:solidFill>
              </a:rPr>
              <a:t>A TALE OF TWO CITIES</a:t>
            </a:r>
            <a:endParaRPr lang="en-US" sz="4000" b="1" i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v"/>
            </a:pPr>
            <a:r>
              <a:rPr lang="en-US" sz="2000" b="1" dirty="0"/>
              <a:t>Historical Novel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000" b="1" dirty="0"/>
              <a:t>Setting: Begins in 1775, action divided between London &amp; Paris in the first 2 books. Last book </a:t>
            </a:r>
            <a:r>
              <a:rPr lang="en-US" sz="2000" b="1" dirty="0" smtClean="0"/>
              <a:t>is devoted </a:t>
            </a:r>
            <a:r>
              <a:rPr lang="en-US" sz="2000" b="1" dirty="0"/>
              <a:t>to the Reign of Terror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000" b="1" dirty="0"/>
              <a:t>Narrator: omniscient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6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comparisons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 Life in England – Life in France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Charles </a:t>
            </a:r>
            <a:r>
              <a:rPr lang="en-US" sz="3200" b="1" dirty="0" err="1" smtClean="0"/>
              <a:t>Darnay</a:t>
            </a:r>
            <a:r>
              <a:rPr lang="en-US" sz="3200" b="1" dirty="0" smtClean="0"/>
              <a:t> – Sydney Carton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Lucie </a:t>
            </a:r>
            <a:r>
              <a:rPr lang="en-US" sz="3200" b="1" dirty="0" err="1" smtClean="0"/>
              <a:t>Manette</a:t>
            </a:r>
            <a:r>
              <a:rPr lang="en-US" sz="3200" b="1" dirty="0" smtClean="0"/>
              <a:t> – Madame </a:t>
            </a:r>
            <a:r>
              <a:rPr lang="en-US" sz="3200" b="1" dirty="0" err="1" smtClean="0"/>
              <a:t>Defarge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164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symbols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400" b="1" dirty="0" smtClean="0"/>
              <a:t> France &amp; the </a:t>
            </a:r>
            <a:r>
              <a:rPr lang="en-US" sz="2400" b="1" dirty="0" err="1" smtClean="0"/>
              <a:t>colour</a:t>
            </a:r>
            <a:r>
              <a:rPr lang="en-US" sz="2400" b="1" dirty="0" smtClean="0"/>
              <a:t> red 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400" b="1" dirty="0"/>
              <a:t> </a:t>
            </a:r>
            <a:r>
              <a:rPr lang="en-US" sz="2400" b="1" dirty="0" smtClean="0"/>
              <a:t>Wine spilled on the street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400" b="1" dirty="0"/>
              <a:t> </a:t>
            </a:r>
            <a:r>
              <a:rPr lang="en-US" sz="2400" b="1" dirty="0" smtClean="0"/>
              <a:t>Lion &amp; Tiger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400" b="1" dirty="0"/>
              <a:t> </a:t>
            </a:r>
            <a:r>
              <a:rPr lang="en-US" sz="2400" b="1" dirty="0" err="1" smtClean="0"/>
              <a:t>Tellson’s</a:t>
            </a:r>
            <a:r>
              <a:rPr lang="en-US" sz="2400" b="1" dirty="0" smtClean="0"/>
              <a:t> Bank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400" b="1" dirty="0"/>
              <a:t> </a:t>
            </a:r>
            <a:r>
              <a:rPr lang="en-US" sz="2400" b="1" dirty="0" smtClean="0"/>
              <a:t>Knitting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565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5974" y="1416371"/>
            <a:ext cx="685443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Lucie </a:t>
            </a:r>
            <a:r>
              <a:rPr lang="en-US" sz="2800" b="1" dirty="0" err="1" smtClean="0">
                <a:solidFill>
                  <a:srgbClr val="800000"/>
                </a:solidFill>
              </a:rPr>
              <a:t>Manette</a:t>
            </a:r>
            <a:r>
              <a:rPr lang="en-US" sz="2800" b="1" dirty="0" smtClean="0">
                <a:solidFill>
                  <a:srgbClr val="800000"/>
                </a:solidFill>
              </a:rPr>
              <a:t>:</a:t>
            </a:r>
            <a:r>
              <a:rPr lang="en-US" sz="2800" b="1" dirty="0" smtClean="0"/>
              <a:t> angelic figure, loving heart, pure soul, a gentle mother</a:t>
            </a:r>
          </a:p>
          <a:p>
            <a:endParaRPr lang="en-US" sz="2800" b="1" dirty="0"/>
          </a:p>
          <a:p>
            <a:r>
              <a:rPr lang="en-US" sz="2800" b="1" dirty="0" smtClean="0">
                <a:solidFill>
                  <a:srgbClr val="800000"/>
                </a:solidFill>
              </a:rPr>
              <a:t>Madame </a:t>
            </a:r>
            <a:r>
              <a:rPr lang="en-US" sz="2800" b="1" dirty="0" err="1" smtClean="0">
                <a:solidFill>
                  <a:srgbClr val="800000"/>
                </a:solidFill>
              </a:rPr>
              <a:t>Defarge</a:t>
            </a:r>
            <a:r>
              <a:rPr lang="en-US" sz="2800" b="1" dirty="0" smtClean="0">
                <a:solidFill>
                  <a:srgbClr val="800000"/>
                </a:solidFill>
              </a:rPr>
              <a:t>: </a:t>
            </a:r>
            <a:r>
              <a:rPr lang="en-US" sz="2800" b="1" dirty="0" smtClean="0"/>
              <a:t>cruel killer</a:t>
            </a:r>
          </a:p>
          <a:p>
            <a:endParaRPr lang="en-US" sz="2800" b="1" dirty="0">
              <a:solidFill>
                <a:srgbClr val="800000"/>
              </a:solidFill>
            </a:endParaRPr>
          </a:p>
          <a:p>
            <a:r>
              <a:rPr lang="en-US" sz="2800" b="1" dirty="0" smtClean="0">
                <a:solidFill>
                  <a:srgbClr val="800000"/>
                </a:solidFill>
              </a:rPr>
              <a:t>Sydney Carton: </a:t>
            </a:r>
            <a:r>
              <a:rPr lang="en-US" sz="2800" b="1" dirty="0" smtClean="0"/>
              <a:t>Christ-like figure</a:t>
            </a:r>
          </a:p>
          <a:p>
            <a:endParaRPr lang="en-US" sz="2800" b="1" dirty="0">
              <a:solidFill>
                <a:srgbClr val="800000"/>
              </a:solidFill>
            </a:endParaRPr>
          </a:p>
          <a:p>
            <a:r>
              <a:rPr lang="en-US" sz="2800" b="1" dirty="0" smtClean="0">
                <a:solidFill>
                  <a:srgbClr val="800000"/>
                </a:solidFill>
              </a:rPr>
              <a:t>Jarvis Lorry &amp; Miss </a:t>
            </a:r>
            <a:r>
              <a:rPr lang="en-US" sz="2800" b="1" dirty="0" err="1" smtClean="0">
                <a:solidFill>
                  <a:srgbClr val="800000"/>
                </a:solidFill>
              </a:rPr>
              <a:t>Pross</a:t>
            </a:r>
            <a:r>
              <a:rPr lang="en-US" sz="2800" b="1" dirty="0" smtClean="0">
                <a:solidFill>
                  <a:srgbClr val="800000"/>
                </a:solidFill>
              </a:rPr>
              <a:t>: </a:t>
            </a:r>
            <a:r>
              <a:rPr lang="en-US" sz="2800" b="1" dirty="0" smtClean="0"/>
              <a:t>helpers/protectors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5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55366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58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Recalled to life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 Who is recalled to life?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How?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Where is he now?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What will Jarvis and Lucie do?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978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Chapter 5: The Wine-shop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b="1" dirty="0" smtClean="0"/>
              <a:t> Thirst</a:t>
            </a:r>
          </a:p>
          <a:p>
            <a:pPr marL="285750" indent="-285750">
              <a:buFont typeface="Wingdings" charset="2"/>
              <a:buChar char="v"/>
            </a:pPr>
            <a:r>
              <a:rPr lang="en-US" b="1" dirty="0"/>
              <a:t> </a:t>
            </a:r>
            <a:r>
              <a:rPr lang="en-US" b="1" dirty="0" smtClean="0"/>
              <a:t>Togetherness (men, women, children)</a:t>
            </a:r>
          </a:p>
          <a:p>
            <a:pPr marL="285750" indent="-285750">
              <a:buFont typeface="Wingdings" charset="2"/>
              <a:buChar char="v"/>
            </a:pPr>
            <a:r>
              <a:rPr lang="en-US" b="1" dirty="0"/>
              <a:t> </a:t>
            </a:r>
            <a:r>
              <a:rPr lang="en-US" b="1" dirty="0" smtClean="0"/>
              <a:t>The poverty</a:t>
            </a:r>
          </a:p>
          <a:p>
            <a:pPr marL="285750" indent="-285750">
              <a:buFont typeface="Wingdings" charset="2"/>
              <a:buChar char="v"/>
            </a:pPr>
            <a:r>
              <a:rPr lang="en-US" b="1" dirty="0"/>
              <a:t> </a:t>
            </a:r>
            <a:r>
              <a:rPr lang="en-US" b="1" dirty="0" smtClean="0"/>
              <a:t>Dancing &amp; Laughing</a:t>
            </a:r>
          </a:p>
          <a:p>
            <a:pPr marL="285750" indent="-285750">
              <a:buFont typeface="Wingdings" charset="2"/>
              <a:buChar char="v"/>
            </a:pPr>
            <a:r>
              <a:rPr lang="en-US" b="1" dirty="0"/>
              <a:t> </a:t>
            </a:r>
            <a:r>
              <a:rPr lang="en-US" b="1" dirty="0" smtClean="0"/>
              <a:t>Hunger</a:t>
            </a:r>
          </a:p>
          <a:p>
            <a:pPr indent="0">
              <a:buNone/>
            </a:pPr>
            <a:r>
              <a:rPr lang="en-US" b="1" dirty="0" smtClean="0"/>
              <a:t>The whole scene is parallel with the scenes after the start of the revolution &amp; thus gives Dickens’ message.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2721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618</TotalTime>
  <Words>752</Words>
  <Application>Microsoft Macintosh PowerPoint</Application>
  <PresentationFormat>On-screen Show (4:3)</PresentationFormat>
  <Paragraphs>123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Couture</vt:lpstr>
      <vt:lpstr>PowerPoint Presentation</vt:lpstr>
      <vt:lpstr>PowerPoint Presentation</vt:lpstr>
      <vt:lpstr>A TALE OF TWO CITIES</vt:lpstr>
      <vt:lpstr>comparisons</vt:lpstr>
      <vt:lpstr>symbols</vt:lpstr>
      <vt:lpstr>PowerPoint Presentation</vt:lpstr>
      <vt:lpstr>PowerPoint Presentation</vt:lpstr>
      <vt:lpstr>Recalled to life</vt:lpstr>
      <vt:lpstr>Chapter 5: The Wine-shop</vt:lpstr>
      <vt:lpstr>The message</vt:lpstr>
      <vt:lpstr>The shoemaker</vt:lpstr>
      <vt:lpstr>PowerPoint Presentation</vt:lpstr>
      <vt:lpstr>Book two / chapter one</vt:lpstr>
      <vt:lpstr>Charles darnay</vt:lpstr>
      <vt:lpstr>HUNDREDS OF PEOPLE</vt:lpstr>
      <vt:lpstr>MARQUIS EVRéMONDE</vt:lpstr>
      <vt:lpstr>PowerPoint Presentation</vt:lpstr>
      <vt:lpstr>PowerPoint Presentation</vt:lpstr>
      <vt:lpstr>The knitting</vt:lpstr>
      <vt:lpstr>Fire rises</vt:lpstr>
      <vt:lpstr>PowerPoint Presentation</vt:lpstr>
      <vt:lpstr>Reign of terror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28</cp:revision>
  <dcterms:created xsi:type="dcterms:W3CDTF">2016-02-08T12:30:09Z</dcterms:created>
  <dcterms:modified xsi:type="dcterms:W3CDTF">2016-02-09T11:34:10Z</dcterms:modified>
</cp:coreProperties>
</file>