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08" r:id="rId2"/>
    <p:sldId id="309" r:id="rId3"/>
    <p:sldId id="367" r:id="rId4"/>
    <p:sldId id="365" r:id="rId5"/>
    <p:sldId id="369" r:id="rId6"/>
    <p:sldId id="366" r:id="rId7"/>
    <p:sldId id="368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8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3055E0-77D4-47F9-BE66-7880A78952C0}" type="datetimeFigureOut">
              <a:rPr lang="hu-HU" smtClean="0"/>
              <a:t>2020. 11. 30.</a:t>
            </a:fld>
            <a:endParaRPr lang="hu-H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D4AFAB-A96D-4067-A2DB-3F59D3A294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89794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30.11.2020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4967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30.11.2020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9148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30.11.2020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8292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30.11.2020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9080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30.11.2020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843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30.11.2020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3652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30.11.2020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7764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30.11.2020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2623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30.11.2020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6218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30.11.2020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3108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6AADA-84F7-4760-A3B8-BE377875D011}" type="datetimeFigureOut">
              <a:rPr lang="tr-TR" smtClean="0"/>
              <a:t>30.11.2020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9373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6AADA-84F7-4760-A3B8-BE377875D011}" type="datetimeFigureOut">
              <a:rPr lang="tr-TR" smtClean="0"/>
              <a:t>30.11.2020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77FEA-8792-4788-9F10-1C69117C8C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2590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314" y="1657922"/>
            <a:ext cx="9653016" cy="2754884"/>
          </a:xfrm>
        </p:spPr>
        <p:txBody>
          <a:bodyPr>
            <a:normAutofit/>
          </a:bodyPr>
          <a:lstStyle/>
          <a:p>
            <a:r>
              <a:rPr lang="hu-HU" dirty="0" smtClean="0">
                <a:latin typeface="Segoe Script" panose="030B0504020000000003" pitchFamily="66" charset="0"/>
              </a:rPr>
              <a:t>Irodalmi alapfogalmak</a:t>
            </a:r>
            <a:endParaRPr lang="tr-TR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211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3194" y="914400"/>
            <a:ext cx="4488561" cy="1783905"/>
          </a:xfrm>
        </p:spPr>
        <p:txBody>
          <a:bodyPr>
            <a:normAutofit/>
          </a:bodyPr>
          <a:lstStyle/>
          <a:p>
            <a:r>
              <a:rPr lang="hu-HU" dirty="0" smtClean="0">
                <a:latin typeface="Segoe Script" panose="030B0504020000000003" pitchFamily="66" charset="0"/>
              </a:rPr>
              <a:t>Művészet</a:t>
            </a:r>
            <a:endParaRPr lang="tr-TR" dirty="0">
              <a:latin typeface="Segoe Script" panose="030B0504020000000003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57175" y="3081635"/>
            <a:ext cx="48006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dirty="0" smtClean="0">
                <a:latin typeface="Candara" panose="020E0502030303020204" pitchFamily="34" charset="0"/>
              </a:rPr>
              <a:t>Görög szó: „ars”</a:t>
            </a:r>
          </a:p>
          <a:p>
            <a:pPr algn="just"/>
            <a:r>
              <a:rPr lang="hu-HU" dirty="0" smtClean="0">
                <a:latin typeface="Candara" panose="020E0502030303020204" pitchFamily="34" charset="0"/>
              </a:rPr>
              <a:t>Nehéz definíciót adni, </a:t>
            </a:r>
            <a:r>
              <a:rPr lang="hu-HU" i="1" dirty="0" smtClean="0">
                <a:latin typeface="Candara" panose="020E0502030303020204" pitchFamily="34" charset="0"/>
              </a:rPr>
              <a:t>a posztmodern szerint nem is </a:t>
            </a:r>
            <a:r>
              <a:rPr lang="hu-HU" i="1" dirty="0" smtClean="0">
                <a:latin typeface="Candara" panose="020E0502030303020204" pitchFamily="34" charset="0"/>
              </a:rPr>
              <a:t>szükséges</a:t>
            </a:r>
          </a:p>
          <a:p>
            <a:pPr algn="just"/>
            <a:endParaRPr lang="hu-HU" i="1" dirty="0" smtClean="0">
              <a:latin typeface="Candara" panose="020E0502030303020204" pitchFamily="34" charset="0"/>
            </a:endParaRPr>
          </a:p>
          <a:p>
            <a:pPr algn="just"/>
            <a:r>
              <a:rPr lang="hu-HU" dirty="0" smtClean="0">
                <a:latin typeface="Candara" panose="020E0502030303020204" pitchFamily="34" charset="0"/>
              </a:rPr>
              <a:t>CÉLJA: Önkifejezés </a:t>
            </a:r>
          </a:p>
          <a:p>
            <a:pPr algn="just"/>
            <a:r>
              <a:rPr lang="hu-HU" dirty="0" smtClean="0">
                <a:latin typeface="Candara" panose="020E0502030303020204" pitchFamily="34" charset="0"/>
              </a:rPr>
              <a:t>NEM CÉLJA: </a:t>
            </a:r>
            <a:r>
              <a:rPr lang="hu-HU" dirty="0" smtClean="0">
                <a:latin typeface="Candara" panose="020E0502030303020204" pitchFamily="34" charset="0"/>
              </a:rPr>
              <a:t>Manipuláció</a:t>
            </a:r>
          </a:p>
          <a:p>
            <a:pPr algn="just"/>
            <a:endParaRPr lang="hu-HU" dirty="0" smtClean="0">
              <a:latin typeface="Candara" panose="020E0502030303020204" pitchFamily="34" charset="0"/>
            </a:endParaRPr>
          </a:p>
          <a:p>
            <a:pPr algn="just"/>
            <a:r>
              <a:rPr lang="hu-HU" dirty="0" smtClean="0">
                <a:latin typeface="Candara" panose="020E0502030303020204" pitchFamily="34" charset="0"/>
              </a:rPr>
              <a:t>Jellemzője: Élményt nyújt.</a:t>
            </a:r>
          </a:p>
          <a:p>
            <a:pPr algn="just"/>
            <a:endParaRPr lang="hu-HU" dirty="0" smtClean="0">
              <a:latin typeface="Candara" panose="020E0502030303020204" pitchFamily="34" charset="0"/>
            </a:endParaRPr>
          </a:p>
          <a:p>
            <a:pPr algn="just"/>
            <a:r>
              <a:rPr lang="hu-HU" b="1" dirty="0" smtClean="0">
                <a:latin typeface="Candara" panose="020E0502030303020204" pitchFamily="34" charset="0"/>
              </a:rPr>
              <a:t>Milyen művészeti ÁGAK vannak</a:t>
            </a:r>
            <a:r>
              <a:rPr lang="hu-HU" b="1" dirty="0" smtClean="0">
                <a:latin typeface="Candara" panose="020E0502030303020204" pitchFamily="34" charset="0"/>
              </a:rPr>
              <a:t>? </a:t>
            </a:r>
          </a:p>
          <a:p>
            <a:pPr algn="just"/>
            <a:r>
              <a:rPr lang="hu-HU" b="1" dirty="0" smtClean="0">
                <a:latin typeface="Candara" panose="020E0502030303020204" pitchFamily="34" charset="0"/>
              </a:rPr>
              <a:t>Soroljuk fel!</a:t>
            </a:r>
            <a:endParaRPr lang="hu-HU" b="1" dirty="0" smtClean="0">
              <a:latin typeface="Candara" panose="020E0502030303020204" pitchFamily="34" charset="0"/>
            </a:endParaRPr>
          </a:p>
        </p:txBody>
      </p:sp>
      <p:pic>
        <p:nvPicPr>
          <p:cNvPr id="2050" name="Picture 2" descr="Boho style abstract watercolor hanging feathers design, creative hand drawn decorative element. Free Vec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3027" y="0"/>
            <a:ext cx="686897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7506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Vector damask seamless pattern background. classical luxury old fashioned damask ornament, royal victorian seamless texture for wallpapers, textile, wrapping. exquisite floral baroque template. Free Vec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0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343024"/>
            <a:ext cx="5235892" cy="1340993"/>
          </a:xfrm>
        </p:spPr>
        <p:txBody>
          <a:bodyPr>
            <a:normAutofit/>
          </a:bodyPr>
          <a:lstStyle/>
          <a:p>
            <a:r>
              <a:rPr lang="hu-HU" dirty="0" smtClean="0">
                <a:latin typeface="Segoe Script" panose="030B0504020000000003" pitchFamily="66" charset="0"/>
              </a:rPr>
              <a:t>Korstílus</a:t>
            </a:r>
            <a:endParaRPr lang="tr-TR" dirty="0">
              <a:latin typeface="Segoe Script" panose="030B0504020000000003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0502" y="3743325"/>
            <a:ext cx="48148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dirty="0">
                <a:latin typeface="Candara" panose="020E0502030303020204" pitchFamily="34" charset="0"/>
              </a:rPr>
              <a:t>Az egy-egy kor művészetének egészére vagy nagy részére általánosan jellemző </a:t>
            </a:r>
            <a:r>
              <a:rPr lang="hu-HU" dirty="0" smtClean="0">
                <a:latin typeface="Candara" panose="020E0502030303020204" pitchFamily="34" charset="0"/>
              </a:rPr>
              <a:t>stílusjegyek, tulajdonságok.</a:t>
            </a:r>
          </a:p>
          <a:p>
            <a:pPr algn="just"/>
            <a:endParaRPr lang="hu-HU" dirty="0">
              <a:latin typeface="Candara" panose="020E0502030303020204" pitchFamily="34" charset="0"/>
            </a:endParaRPr>
          </a:p>
          <a:p>
            <a:pPr algn="just"/>
            <a:r>
              <a:rPr lang="hu-HU" dirty="0" smtClean="0">
                <a:latin typeface="Candara" panose="020E0502030303020204" pitchFamily="34" charset="0"/>
              </a:rPr>
              <a:t>Minden, vagy majdnem minden művészeti ágban jelen van.</a:t>
            </a:r>
          </a:p>
          <a:p>
            <a:pPr algn="just"/>
            <a:endParaRPr lang="hu-HU" dirty="0">
              <a:latin typeface="Candara" panose="020E0502030303020204" pitchFamily="34" charset="0"/>
            </a:endParaRPr>
          </a:p>
          <a:p>
            <a:pPr algn="just"/>
            <a:r>
              <a:rPr lang="hu-HU" dirty="0" smtClean="0">
                <a:latin typeface="Candara" panose="020E0502030303020204" pitchFamily="34" charset="0"/>
              </a:rPr>
              <a:t>Pl. Az </a:t>
            </a:r>
            <a:r>
              <a:rPr lang="hu-HU" b="1" dirty="0" smtClean="0">
                <a:latin typeface="Candara" panose="020E0502030303020204" pitchFamily="34" charset="0"/>
              </a:rPr>
              <a:t>antikvitás</a:t>
            </a:r>
            <a:r>
              <a:rPr lang="hu-HU" dirty="0" smtClean="0">
                <a:latin typeface="Candara" panose="020E0502030303020204" pitchFamily="34" charset="0"/>
              </a:rPr>
              <a:t>, a </a:t>
            </a:r>
            <a:r>
              <a:rPr lang="hu-HU" b="1" dirty="0">
                <a:latin typeface="Candara" panose="020E0502030303020204" pitchFamily="34" charset="0"/>
              </a:rPr>
              <a:t>reneszánsz</a:t>
            </a:r>
            <a:r>
              <a:rPr lang="hu-HU" dirty="0">
                <a:latin typeface="Candara" panose="020E0502030303020204" pitchFamily="34" charset="0"/>
              </a:rPr>
              <a:t>, </a:t>
            </a:r>
            <a:r>
              <a:rPr lang="hu-HU" b="1" dirty="0">
                <a:latin typeface="Candara" panose="020E0502030303020204" pitchFamily="34" charset="0"/>
              </a:rPr>
              <a:t>a barokk</a:t>
            </a:r>
            <a:r>
              <a:rPr lang="hu-HU" dirty="0">
                <a:latin typeface="Candara" panose="020E0502030303020204" pitchFamily="34" charset="0"/>
              </a:rPr>
              <a:t>, a </a:t>
            </a:r>
            <a:r>
              <a:rPr lang="hu-HU" b="1" dirty="0" smtClean="0">
                <a:latin typeface="Candara" panose="020E0502030303020204" pitchFamily="34" charset="0"/>
              </a:rPr>
              <a:t>klasszicizmus</a:t>
            </a:r>
            <a:r>
              <a:rPr lang="hu-HU" dirty="0">
                <a:latin typeface="Candara" panose="020E0502030303020204" pitchFamily="34" charset="0"/>
              </a:rPr>
              <a:t> </a:t>
            </a:r>
            <a:r>
              <a:rPr lang="hu-HU" dirty="0" smtClean="0">
                <a:latin typeface="Candara" panose="020E0502030303020204" pitchFamily="34" charset="0"/>
              </a:rPr>
              <a:t>korában.</a:t>
            </a:r>
          </a:p>
          <a:p>
            <a:pPr algn="just"/>
            <a:endParaRPr lang="hu-HU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81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0026" y="1600200"/>
            <a:ext cx="4286249" cy="1612455"/>
          </a:xfrm>
        </p:spPr>
        <p:txBody>
          <a:bodyPr>
            <a:normAutofit/>
          </a:bodyPr>
          <a:lstStyle/>
          <a:p>
            <a:r>
              <a:rPr lang="hu-HU" dirty="0" smtClean="0">
                <a:latin typeface="Segoe Script" panose="030B0504020000000003" pitchFamily="66" charset="0"/>
              </a:rPr>
              <a:t>Műnem</a:t>
            </a:r>
            <a:endParaRPr lang="tr-TR" dirty="0">
              <a:latin typeface="Segoe Script" panose="030B0504020000000003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47522" y="4881860"/>
            <a:ext cx="34387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>
                <a:latin typeface="Candara" panose="020E0502030303020204" pitchFamily="34" charset="0"/>
              </a:rPr>
              <a:t>Irodalomlelméleti kategória.</a:t>
            </a:r>
          </a:p>
          <a:p>
            <a:r>
              <a:rPr lang="hu-HU" dirty="0" smtClean="0">
                <a:latin typeface="Candara" panose="020E0502030303020204" pitchFamily="34" charset="0"/>
              </a:rPr>
              <a:t>(Elmélet = teória)</a:t>
            </a:r>
          </a:p>
          <a:p>
            <a:r>
              <a:rPr lang="hu-HU" sz="3000" dirty="0" smtClean="0">
                <a:latin typeface="Candara" panose="020E0502030303020204" pitchFamily="34" charset="0"/>
              </a:rPr>
              <a:t>3 műnem van. </a:t>
            </a:r>
            <a:endParaRPr lang="hu-HU" sz="3000" dirty="0" smtClean="0">
              <a:latin typeface="Candara" panose="020E0502030303020204" pitchFamily="34" charset="0"/>
            </a:endParaRPr>
          </a:p>
          <a:p>
            <a:r>
              <a:rPr lang="hu-HU" sz="3000" b="1" dirty="0" smtClean="0">
                <a:latin typeface="Candara" panose="020E0502030303020204" pitchFamily="34" charset="0"/>
              </a:rPr>
              <a:t>Mik </a:t>
            </a:r>
            <a:r>
              <a:rPr lang="hu-HU" sz="3000" b="1" dirty="0" smtClean="0">
                <a:latin typeface="Candara" panose="020E0502030303020204" pitchFamily="34" charset="0"/>
              </a:rPr>
              <a:t>ezek?</a:t>
            </a:r>
          </a:p>
        </p:txBody>
      </p:sp>
      <p:pic>
        <p:nvPicPr>
          <p:cNvPr id="4098" name="Picture 2" descr="Vintage book elements collection with different books Free Vec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0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989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90309" y="6267747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dirty="0">
                <a:solidFill>
                  <a:schemeClr val="accent1"/>
                </a:solidFill>
                <a:latin typeface="Candara" panose="020E0502030303020204" pitchFamily="34" charset="0"/>
              </a:rPr>
              <a:t>Forrás: http://kertaisk.uw.hu/ismerettar/magyar/mufajok.htm</a:t>
            </a:r>
            <a:endParaRPr lang="hu-HU" b="1" dirty="0" smtClean="0">
              <a:solidFill>
                <a:schemeClr val="accent1"/>
              </a:solidFill>
              <a:latin typeface="Candara" panose="020E0502030303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4859" y="1876426"/>
            <a:ext cx="7962900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6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635" y="2000249"/>
            <a:ext cx="3429000" cy="1155255"/>
          </a:xfrm>
        </p:spPr>
        <p:txBody>
          <a:bodyPr>
            <a:normAutofit/>
          </a:bodyPr>
          <a:lstStyle/>
          <a:p>
            <a:r>
              <a:rPr lang="hu-HU" dirty="0" smtClean="0">
                <a:latin typeface="Segoe Script" panose="030B0504020000000003" pitchFamily="66" charset="0"/>
              </a:rPr>
              <a:t>Műfaj</a:t>
            </a:r>
            <a:endParaRPr lang="tr-TR" dirty="0">
              <a:latin typeface="Segoe Script" panose="030B0504020000000003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1746" y="4553248"/>
            <a:ext cx="4943665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>
                <a:latin typeface="Candara" panose="020E0502030303020204" pitchFamily="34" charset="0"/>
              </a:rPr>
              <a:t>Szűkebb kategória, mint a műnem.</a:t>
            </a:r>
          </a:p>
          <a:p>
            <a:r>
              <a:rPr lang="hu-HU" dirty="0">
                <a:latin typeface="Candara" panose="020E0502030303020204" pitchFamily="34" charset="0"/>
              </a:rPr>
              <a:t>Az irodalmi művek egy-egy csoportjára </a:t>
            </a:r>
            <a:r>
              <a:rPr lang="hu-HU" dirty="0" smtClean="0">
                <a:latin typeface="Candara" panose="020E0502030303020204" pitchFamily="34" charset="0"/>
              </a:rPr>
              <a:t>érvényes kategória.</a:t>
            </a:r>
          </a:p>
          <a:p>
            <a:endParaRPr lang="hu-HU" dirty="0" smtClean="0">
              <a:latin typeface="Candara" panose="020E0502030303020204" pitchFamily="34" charset="0"/>
            </a:endParaRPr>
          </a:p>
          <a:p>
            <a:r>
              <a:rPr lang="hu-HU" sz="3000" b="1" dirty="0" smtClean="0">
                <a:latin typeface="Candara" panose="020E0502030303020204" pitchFamily="34" charset="0"/>
              </a:rPr>
              <a:t>Milyen műfajokat ismernek?</a:t>
            </a:r>
            <a:endParaRPr lang="hu-HU" sz="3000" b="1" dirty="0">
              <a:latin typeface="Candara" panose="020E0502030303020204" pitchFamily="34" charset="0"/>
            </a:endParaRPr>
          </a:p>
        </p:txBody>
      </p:sp>
      <p:pic>
        <p:nvPicPr>
          <p:cNvPr id="4" name="Picture 2" descr="Vintage book elements collection with different books Free Vec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0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446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18" y="2322423"/>
            <a:ext cx="11396664" cy="194477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90309" y="6267747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dirty="0">
                <a:solidFill>
                  <a:schemeClr val="accent1"/>
                </a:solidFill>
                <a:latin typeface="Candara" panose="020E0502030303020204" pitchFamily="34" charset="0"/>
              </a:rPr>
              <a:t>Forrás: http://kertaisk.uw.hu/ismerettar/magyar/mufajok.htm</a:t>
            </a:r>
            <a:endParaRPr lang="hu-HU" b="1" dirty="0" smtClean="0">
              <a:solidFill>
                <a:schemeClr val="accent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515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1275</TotalTime>
  <Words>125</Words>
  <Application>Microsoft Office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Candara</vt:lpstr>
      <vt:lpstr>Segoe Script</vt:lpstr>
      <vt:lpstr>Office Theme</vt:lpstr>
      <vt:lpstr>Irodalmi alapfogalmak</vt:lpstr>
      <vt:lpstr>Művészet</vt:lpstr>
      <vt:lpstr>Korstílus</vt:lpstr>
      <vt:lpstr>Műnem</vt:lpstr>
      <vt:lpstr>PowerPoint Presentation</vt:lpstr>
      <vt:lpstr>Műfaj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YAKUP YILDIZLAR</dc:creator>
  <cp:lastModifiedBy>Tóth Éva</cp:lastModifiedBy>
  <cp:revision>74</cp:revision>
  <dcterms:created xsi:type="dcterms:W3CDTF">2018-09-27T18:07:16Z</dcterms:created>
  <dcterms:modified xsi:type="dcterms:W3CDTF">2020-11-30T21:36:16Z</dcterms:modified>
</cp:coreProperties>
</file>