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8" r:id="rId2"/>
    <p:sldId id="309" r:id="rId3"/>
    <p:sldId id="367" r:id="rId4"/>
    <p:sldId id="365" r:id="rId5"/>
    <p:sldId id="369" r:id="rId6"/>
    <p:sldId id="366" r:id="rId7"/>
    <p:sldId id="3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2020. 11. 30.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314" y="1657922"/>
            <a:ext cx="9653016" cy="2754884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Segoe Script" panose="030B0504020000000003" pitchFamily="66" charset="0"/>
              </a:rPr>
              <a:t>Irodalmi alapfogalmak</a:t>
            </a:r>
            <a:endParaRPr lang="tr-TR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1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94" y="914400"/>
            <a:ext cx="4488561" cy="1783905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Segoe Script" panose="030B0504020000000003" pitchFamily="66" charset="0"/>
              </a:rPr>
              <a:t>Művészet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7175" y="3081635"/>
            <a:ext cx="4800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 smtClean="0">
                <a:latin typeface="Candara" panose="020E0502030303020204" pitchFamily="34" charset="0"/>
              </a:rPr>
              <a:t>Görög szó: „ars”</a:t>
            </a: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Nehéz definíciót adni, </a:t>
            </a:r>
            <a:r>
              <a:rPr lang="hu-HU" i="1" dirty="0" smtClean="0">
                <a:latin typeface="Candara" panose="020E0502030303020204" pitchFamily="34" charset="0"/>
              </a:rPr>
              <a:t>a posztmodern szerint nem is </a:t>
            </a:r>
            <a:r>
              <a:rPr lang="hu-HU" i="1" dirty="0" smtClean="0">
                <a:latin typeface="Candara" panose="020E0502030303020204" pitchFamily="34" charset="0"/>
              </a:rPr>
              <a:t>szükséges</a:t>
            </a:r>
          </a:p>
          <a:p>
            <a:pPr algn="just"/>
            <a:endParaRPr lang="hu-HU" i="1" dirty="0" smtClean="0">
              <a:latin typeface="Candara" panose="020E0502030303020204" pitchFamily="34" charset="0"/>
            </a:endParaRP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CÉLJA: Önkifejezés </a:t>
            </a: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NEM CÉLJA: </a:t>
            </a:r>
            <a:r>
              <a:rPr lang="hu-HU" dirty="0" smtClean="0">
                <a:latin typeface="Candara" panose="020E0502030303020204" pitchFamily="34" charset="0"/>
              </a:rPr>
              <a:t>Manipuláció</a:t>
            </a:r>
          </a:p>
          <a:p>
            <a:pPr algn="just"/>
            <a:endParaRPr lang="hu-HU" dirty="0" smtClean="0">
              <a:latin typeface="Candara" panose="020E0502030303020204" pitchFamily="34" charset="0"/>
            </a:endParaRP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Jellemzője: Élményt nyújt.</a:t>
            </a:r>
          </a:p>
          <a:p>
            <a:pPr algn="just"/>
            <a:endParaRPr lang="hu-HU" dirty="0" smtClean="0">
              <a:latin typeface="Candara" panose="020E0502030303020204" pitchFamily="34" charset="0"/>
            </a:endParaRPr>
          </a:p>
          <a:p>
            <a:pPr algn="just"/>
            <a:r>
              <a:rPr lang="hu-HU" b="1" dirty="0" smtClean="0">
                <a:latin typeface="Candara" panose="020E0502030303020204" pitchFamily="34" charset="0"/>
              </a:rPr>
              <a:t>Milyen művészeti ÁGAK vannak</a:t>
            </a:r>
            <a:r>
              <a:rPr lang="hu-HU" b="1" dirty="0" smtClean="0">
                <a:latin typeface="Candara" panose="020E0502030303020204" pitchFamily="34" charset="0"/>
              </a:rPr>
              <a:t>? </a:t>
            </a:r>
          </a:p>
          <a:p>
            <a:pPr algn="just"/>
            <a:r>
              <a:rPr lang="hu-HU" b="1" dirty="0" smtClean="0">
                <a:latin typeface="Candara" panose="020E0502030303020204" pitchFamily="34" charset="0"/>
              </a:rPr>
              <a:t>Soroljuk fel!</a:t>
            </a:r>
            <a:endParaRPr lang="hu-HU" b="1" dirty="0" smtClean="0">
              <a:latin typeface="Candara" panose="020E0502030303020204" pitchFamily="34" charset="0"/>
            </a:endParaRPr>
          </a:p>
        </p:txBody>
      </p:sp>
      <p:pic>
        <p:nvPicPr>
          <p:cNvPr id="2050" name="Picture 2" descr="Boho style abstract watercolor hanging feathers design, creative hand drawn decorative element.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27" y="0"/>
            <a:ext cx="6868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50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ector damask seamless pattern background. classical luxury old fashioned damask ornament, royal victorian seamless texture for wallpapers, textile, wrapping. exquisite floral baroque template.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43024"/>
            <a:ext cx="5235892" cy="1340993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Segoe Script" panose="030B0504020000000003" pitchFamily="66" charset="0"/>
              </a:rPr>
              <a:t>Korstílus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0502" y="3743325"/>
            <a:ext cx="4814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latin typeface="Candara" panose="020E0502030303020204" pitchFamily="34" charset="0"/>
              </a:rPr>
              <a:t>Az egy-egy kor művészetének egészére vagy nagy részére általánosan jellemző </a:t>
            </a:r>
            <a:r>
              <a:rPr lang="hu-HU" dirty="0" smtClean="0">
                <a:latin typeface="Candara" panose="020E0502030303020204" pitchFamily="34" charset="0"/>
              </a:rPr>
              <a:t>stílusjegyek, tulajdonságok.</a:t>
            </a:r>
          </a:p>
          <a:p>
            <a:pPr algn="just"/>
            <a:endParaRPr lang="hu-HU" dirty="0">
              <a:latin typeface="Candara" panose="020E0502030303020204" pitchFamily="34" charset="0"/>
            </a:endParaRP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Minden, vagy majdnem minden művészeti ágban jelen van.</a:t>
            </a:r>
          </a:p>
          <a:p>
            <a:pPr algn="just"/>
            <a:endParaRPr lang="hu-HU" dirty="0">
              <a:latin typeface="Candara" panose="020E0502030303020204" pitchFamily="34" charset="0"/>
            </a:endParaRPr>
          </a:p>
          <a:p>
            <a:pPr algn="just"/>
            <a:r>
              <a:rPr lang="hu-HU" dirty="0" smtClean="0">
                <a:latin typeface="Candara" panose="020E0502030303020204" pitchFamily="34" charset="0"/>
              </a:rPr>
              <a:t>Pl. Az </a:t>
            </a:r>
            <a:r>
              <a:rPr lang="hu-HU" b="1" dirty="0" smtClean="0">
                <a:latin typeface="Candara" panose="020E0502030303020204" pitchFamily="34" charset="0"/>
              </a:rPr>
              <a:t>antikvitás</a:t>
            </a:r>
            <a:r>
              <a:rPr lang="hu-HU" dirty="0" smtClean="0">
                <a:latin typeface="Candara" panose="020E0502030303020204" pitchFamily="34" charset="0"/>
              </a:rPr>
              <a:t>, a </a:t>
            </a:r>
            <a:r>
              <a:rPr lang="hu-HU" b="1" dirty="0">
                <a:latin typeface="Candara" panose="020E0502030303020204" pitchFamily="34" charset="0"/>
              </a:rPr>
              <a:t>reneszánsz</a:t>
            </a:r>
            <a:r>
              <a:rPr lang="hu-HU" dirty="0">
                <a:latin typeface="Candara" panose="020E0502030303020204" pitchFamily="34" charset="0"/>
              </a:rPr>
              <a:t>, </a:t>
            </a:r>
            <a:r>
              <a:rPr lang="hu-HU" b="1" dirty="0">
                <a:latin typeface="Candara" panose="020E0502030303020204" pitchFamily="34" charset="0"/>
              </a:rPr>
              <a:t>a barokk</a:t>
            </a:r>
            <a:r>
              <a:rPr lang="hu-HU" dirty="0">
                <a:latin typeface="Candara" panose="020E0502030303020204" pitchFamily="34" charset="0"/>
              </a:rPr>
              <a:t>, a </a:t>
            </a:r>
            <a:r>
              <a:rPr lang="hu-HU" b="1" dirty="0" smtClean="0">
                <a:latin typeface="Candara" panose="020E0502030303020204" pitchFamily="34" charset="0"/>
              </a:rPr>
              <a:t>klasszicizmus</a:t>
            </a:r>
            <a:r>
              <a:rPr lang="hu-HU" dirty="0">
                <a:latin typeface="Candara" panose="020E0502030303020204" pitchFamily="34" charset="0"/>
              </a:rPr>
              <a:t> </a:t>
            </a:r>
            <a:r>
              <a:rPr lang="hu-HU" dirty="0" smtClean="0">
                <a:latin typeface="Candara" panose="020E0502030303020204" pitchFamily="34" charset="0"/>
              </a:rPr>
              <a:t>korában.</a:t>
            </a:r>
          </a:p>
          <a:p>
            <a:pPr algn="just"/>
            <a:endParaRPr lang="hu-HU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026" y="1600200"/>
            <a:ext cx="4286249" cy="1612455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Segoe Script" panose="030B0504020000000003" pitchFamily="66" charset="0"/>
              </a:rPr>
              <a:t>Műnem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7522" y="4881860"/>
            <a:ext cx="34387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>
                <a:latin typeface="Candara" panose="020E0502030303020204" pitchFamily="34" charset="0"/>
              </a:rPr>
              <a:t>Irodalomlelméleti kategória.</a:t>
            </a:r>
          </a:p>
          <a:p>
            <a:r>
              <a:rPr lang="hu-HU" dirty="0" smtClean="0">
                <a:latin typeface="Candara" panose="020E0502030303020204" pitchFamily="34" charset="0"/>
              </a:rPr>
              <a:t>(Elmélet = teória)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>3 műnem van. </a:t>
            </a:r>
            <a:endParaRPr lang="hu-HU" sz="3000" dirty="0" smtClean="0">
              <a:latin typeface="Candara" panose="020E0502030303020204" pitchFamily="34" charset="0"/>
            </a:endParaRPr>
          </a:p>
          <a:p>
            <a:r>
              <a:rPr lang="hu-HU" sz="3000" b="1" dirty="0" smtClean="0">
                <a:latin typeface="Candara" panose="020E0502030303020204" pitchFamily="34" charset="0"/>
              </a:rPr>
              <a:t>Mik </a:t>
            </a:r>
            <a:r>
              <a:rPr lang="hu-HU" sz="3000" b="1" dirty="0" smtClean="0">
                <a:latin typeface="Candara" panose="020E0502030303020204" pitchFamily="34" charset="0"/>
              </a:rPr>
              <a:t>ezek?</a:t>
            </a:r>
          </a:p>
        </p:txBody>
      </p:sp>
      <p:pic>
        <p:nvPicPr>
          <p:cNvPr id="4098" name="Picture 2" descr="Vintage book elements collection with different books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89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309" y="62677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>
                <a:solidFill>
                  <a:schemeClr val="accent1"/>
                </a:solidFill>
                <a:latin typeface="Candara" panose="020E0502030303020204" pitchFamily="34" charset="0"/>
              </a:rPr>
              <a:t>Forrás: http://kertaisk.uw.hu/ismerettar/magyar/mufajok.htm</a:t>
            </a:r>
            <a:endParaRPr lang="hu-HU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859" y="1876426"/>
            <a:ext cx="79629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635" y="2000249"/>
            <a:ext cx="3429000" cy="1155255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Segoe Script" panose="030B0504020000000003" pitchFamily="66" charset="0"/>
              </a:rPr>
              <a:t>Műfaj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1746" y="4553248"/>
            <a:ext cx="494366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>
                <a:latin typeface="Candara" panose="020E0502030303020204" pitchFamily="34" charset="0"/>
              </a:rPr>
              <a:t>Szűkebb kategória, mint a műnem.</a:t>
            </a:r>
          </a:p>
          <a:p>
            <a:r>
              <a:rPr lang="hu-HU" dirty="0">
                <a:latin typeface="Candara" panose="020E0502030303020204" pitchFamily="34" charset="0"/>
              </a:rPr>
              <a:t>Az irodalmi művek egy-egy csoportjára </a:t>
            </a:r>
            <a:r>
              <a:rPr lang="hu-HU" dirty="0" smtClean="0">
                <a:latin typeface="Candara" panose="020E0502030303020204" pitchFamily="34" charset="0"/>
              </a:rPr>
              <a:t>érvényes kategória.</a:t>
            </a:r>
          </a:p>
          <a:p>
            <a:endParaRPr lang="hu-HU" dirty="0" smtClean="0">
              <a:latin typeface="Candara" panose="020E0502030303020204" pitchFamily="34" charset="0"/>
            </a:endParaRPr>
          </a:p>
          <a:p>
            <a:r>
              <a:rPr lang="hu-HU" sz="3000" b="1" dirty="0" smtClean="0">
                <a:latin typeface="Candara" panose="020E0502030303020204" pitchFamily="34" charset="0"/>
              </a:rPr>
              <a:t>Milyen műfajokat ismernek?</a:t>
            </a:r>
            <a:endParaRPr lang="hu-HU" sz="3000" b="1" dirty="0">
              <a:latin typeface="Candara" panose="020E0502030303020204" pitchFamily="34" charset="0"/>
            </a:endParaRPr>
          </a:p>
        </p:txBody>
      </p:sp>
      <p:pic>
        <p:nvPicPr>
          <p:cNvPr id="4" name="Picture 2" descr="Vintage book elements collection with different books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4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18" y="2322423"/>
            <a:ext cx="11396664" cy="19447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0309" y="62677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>
                <a:solidFill>
                  <a:schemeClr val="accent1"/>
                </a:solidFill>
                <a:latin typeface="Candara" panose="020E0502030303020204" pitchFamily="34" charset="0"/>
              </a:rPr>
              <a:t>Forrás: http://kertaisk.uw.hu/ismerettar/magyar/mufajok.htm</a:t>
            </a:r>
            <a:endParaRPr lang="hu-HU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51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125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Segoe Script</vt:lpstr>
      <vt:lpstr>Office Theme</vt:lpstr>
      <vt:lpstr>Irodalmi alapfogalmak</vt:lpstr>
      <vt:lpstr>Művészet</vt:lpstr>
      <vt:lpstr>Korstílus</vt:lpstr>
      <vt:lpstr>Műnem</vt:lpstr>
      <vt:lpstr>PowerPoint Presentation</vt:lpstr>
      <vt:lpstr>Műfaj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Tóth Éva</cp:lastModifiedBy>
  <cp:revision>74</cp:revision>
  <dcterms:created xsi:type="dcterms:W3CDTF">2018-09-27T18:07:16Z</dcterms:created>
  <dcterms:modified xsi:type="dcterms:W3CDTF">2020-11-30T21:36:16Z</dcterms:modified>
</cp:coreProperties>
</file>