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269" r:id="rId3"/>
    <p:sldId id="298" r:id="rId4"/>
    <p:sldId id="305" r:id="rId5"/>
    <p:sldId id="473" r:id="rId6"/>
    <p:sldId id="486" r:id="rId7"/>
    <p:sldId id="487" r:id="rId8"/>
    <p:sldId id="488" r:id="rId9"/>
    <p:sldId id="472" r:id="rId10"/>
    <p:sldId id="490" r:id="rId11"/>
    <p:sldId id="489" r:id="rId12"/>
    <p:sldId id="491" r:id="rId13"/>
    <p:sldId id="479" r:id="rId14"/>
    <p:sldId id="474" r:id="rId15"/>
    <p:sldId id="278" r:id="rId16"/>
    <p:sldId id="286" r:id="rId17"/>
    <p:sldId id="307" r:id="rId18"/>
    <p:sldId id="285" r:id="rId19"/>
    <p:sldId id="308" r:id="rId20"/>
    <p:sldId id="325" r:id="rId21"/>
    <p:sldId id="493" r:id="rId22"/>
    <p:sldId id="492" r:id="rId23"/>
    <p:sldId id="458" r:id="rId24"/>
    <p:sldId id="494" r:id="rId25"/>
    <p:sldId id="476" r:id="rId26"/>
    <p:sldId id="465" r:id="rId27"/>
    <p:sldId id="416" r:id="rId28"/>
    <p:sldId id="410" r:id="rId29"/>
    <p:sldId id="499" r:id="rId30"/>
    <p:sldId id="411" r:id="rId31"/>
    <p:sldId id="482" r:id="rId32"/>
    <p:sldId id="483" r:id="rId33"/>
    <p:sldId id="484" r:id="rId34"/>
    <p:sldId id="412" r:id="rId35"/>
    <p:sldId id="413" r:id="rId36"/>
    <p:sldId id="414" r:id="rId37"/>
    <p:sldId id="309" r:id="rId38"/>
    <p:sldId id="314" r:id="rId39"/>
    <p:sldId id="315" r:id="rId40"/>
    <p:sldId id="461" r:id="rId41"/>
    <p:sldId id="313" r:id="rId42"/>
    <p:sldId id="399" r:id="rId43"/>
    <p:sldId id="400" r:id="rId44"/>
    <p:sldId id="401" r:id="rId45"/>
    <p:sldId id="402" r:id="rId46"/>
    <p:sldId id="394" r:id="rId47"/>
    <p:sldId id="395" r:id="rId48"/>
    <p:sldId id="397" r:id="rId49"/>
    <p:sldId id="477" r:id="rId50"/>
    <p:sldId id="495" r:id="rId51"/>
    <p:sldId id="496" r:id="rId52"/>
    <p:sldId id="497" r:id="rId53"/>
    <p:sldId id="403" r:id="rId54"/>
    <p:sldId id="408" r:id="rId55"/>
    <p:sldId id="326" r:id="rId56"/>
    <p:sldId id="404" r:id="rId57"/>
    <p:sldId id="405" r:id="rId58"/>
    <p:sldId id="498" r:id="rId59"/>
    <p:sldId id="407" r:id="rId60"/>
    <p:sldId id="317" r:id="rId61"/>
    <p:sldId id="266" r:id="rId62"/>
    <p:sldId id="318" r:id="rId63"/>
    <p:sldId id="319" r:id="rId64"/>
    <p:sldId id="320" r:id="rId65"/>
    <p:sldId id="354" r:id="rId66"/>
    <p:sldId id="357" r:id="rId67"/>
    <p:sldId id="464" r:id="rId68"/>
    <p:sldId id="358" r:id="rId69"/>
    <p:sldId id="359" r:id="rId70"/>
    <p:sldId id="466" r:id="rId71"/>
    <p:sldId id="467" r:id="rId7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91" autoAdjust="0"/>
    <p:restoredTop sz="94624" autoAdjust="0"/>
  </p:normalViewPr>
  <p:slideViewPr>
    <p:cSldViewPr>
      <p:cViewPr varScale="1">
        <p:scale>
          <a:sx n="68" d="100"/>
          <a:sy n="68" d="100"/>
        </p:scale>
        <p:origin x="159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tr-TR"/>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tr-TR"/>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tr-TR"/>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F2533D5-15EF-4363-A967-8A353A70C1B4}"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803ED104-2146-4393-97B0-3F0A744B088F}" type="slidenum">
              <a:rPr lang="tr-TR" smtClean="0"/>
              <a:pPr/>
              <a:t>20</a:t>
            </a:fld>
            <a:endParaRPr lang="tr-TR" smtClean="0"/>
          </a:p>
        </p:txBody>
      </p:sp>
      <p:sp>
        <p:nvSpPr>
          <p:cNvPr id="296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C140D57-3196-49F3-82EA-AC4179462250}" type="slidenum">
              <a:rPr lang="tr-TR" sz="1200"/>
              <a:pPr algn="r"/>
              <a:t>20</a:t>
            </a:fld>
            <a:endParaRPr lang="tr-TR"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C82B42B5-BE14-47E3-A9C3-466087DDF349}" type="slidenum">
              <a:rPr lang="tr-TR" smtClean="0"/>
              <a:pPr/>
              <a:t>55</a:t>
            </a:fld>
            <a:endParaRPr lang="tr-TR" smtClean="0"/>
          </a:p>
        </p:txBody>
      </p:sp>
      <p:sp>
        <p:nvSpPr>
          <p:cNvPr id="727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AB79413-552C-4BF0-BA54-D985D44C8AA2}" type="slidenum">
              <a:rPr lang="tr-TR" sz="1200"/>
              <a:pPr algn="r"/>
              <a:t>55</a:t>
            </a:fld>
            <a:endParaRPr lang="tr-TR"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225FFBB2-1AF3-4026-A5F8-EB63EA2C2FFE}" type="slidenum">
              <a:rPr lang="tr-TR" smtClean="0"/>
              <a:pPr/>
              <a:t>60</a:t>
            </a:fld>
            <a:endParaRPr lang="tr-TR" smtClean="0"/>
          </a:p>
        </p:txBody>
      </p:sp>
      <p:sp>
        <p:nvSpPr>
          <p:cNvPr id="798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8FCE938-F6D9-48A3-88BB-18D2C9DB193F}" type="slidenum">
              <a:rPr lang="tr-TR" sz="1200"/>
              <a:pPr algn="r"/>
              <a:t>60</a:t>
            </a:fld>
            <a:endParaRPr lang="tr-TR"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60D264E3-95F0-47BD-BB90-A3AF43EDB9B6}" type="slidenum">
              <a:rPr lang="tr-TR" smtClean="0"/>
              <a:pPr/>
              <a:t>62</a:t>
            </a:fld>
            <a:endParaRPr lang="tr-TR" smtClean="0"/>
          </a:p>
        </p:txBody>
      </p:sp>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1292867-B76C-4BC3-8E13-9C18C746827B}" type="slidenum">
              <a:rPr lang="tr-TR" sz="1200"/>
              <a:pPr algn="r"/>
              <a:t>62</a:t>
            </a:fld>
            <a:endParaRPr lang="tr-TR"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6693E6BF-3D5C-4872-A14C-9D341E592CEF}" type="slidenum">
              <a:rPr lang="tr-TR" smtClean="0"/>
              <a:pPr/>
              <a:t>63</a:t>
            </a:fld>
            <a:endParaRPr lang="tr-TR" smtClean="0"/>
          </a:p>
        </p:txBody>
      </p:sp>
      <p:sp>
        <p:nvSpPr>
          <p:cNvPr id="860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7B96011-C1D1-467A-A612-3F135953681B}" type="slidenum">
              <a:rPr lang="tr-TR" sz="1200"/>
              <a:pPr algn="r"/>
              <a:t>63</a:t>
            </a:fld>
            <a:endParaRPr lang="tr-TR"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fld id="{C450E2E7-3A1F-4D8B-A597-5DE422DE5016}" type="slidenum">
              <a:rPr lang="tr-TR" smtClean="0"/>
              <a:pPr/>
              <a:t>64</a:t>
            </a:fld>
            <a:endParaRPr lang="tr-TR" smtClean="0"/>
          </a:p>
        </p:txBody>
      </p:sp>
      <p:sp>
        <p:nvSpPr>
          <p:cNvPr id="890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22F2A8E-F8AF-4B5D-A408-345AF5ED5F69}" type="slidenum">
              <a:rPr lang="tr-TR" sz="1200"/>
              <a:pPr algn="r"/>
              <a:t>64</a:t>
            </a:fld>
            <a:endParaRPr lang="tr-TR"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04C8D2BC-A562-489A-B398-08CD10D900D2}" type="slidenum">
              <a:rPr lang="tr-TR" smtClean="0"/>
              <a:pPr/>
              <a:t>30</a:t>
            </a:fld>
            <a:endParaRPr lang="tr-TR" smtClean="0"/>
          </a:p>
        </p:txBody>
      </p:sp>
      <p:sp>
        <p:nvSpPr>
          <p:cNvPr id="41986" name="Rectangle 7"/>
          <p:cNvSpPr txBox="1">
            <a:spLocks noGrp="1" noChangeArrowheads="1"/>
          </p:cNvSpPr>
          <p:nvPr/>
        </p:nvSpPr>
        <p:spPr bwMode="auto">
          <a:xfrm>
            <a:off x="3884613" y="8685213"/>
            <a:ext cx="2971800" cy="458787"/>
          </a:xfrm>
          <a:prstGeom prst="rect">
            <a:avLst/>
          </a:prstGeom>
          <a:noFill/>
          <a:ln w="9525">
            <a:noFill/>
            <a:miter lim="800000"/>
            <a:headEnd/>
            <a:tailEnd/>
          </a:ln>
        </p:spPr>
        <p:txBody>
          <a:bodyPr lIns="91431" tIns="45716" rIns="91431" bIns="45716" anchor="b"/>
          <a:lstStyle/>
          <a:p>
            <a:pPr algn="r" defTabSz="844550"/>
            <a:fld id="{F6F7C0AB-91D7-444E-A670-272E2D3511EA}" type="slidenum">
              <a:rPr lang="tr-TR" altLang="tr-TR" sz="1200">
                <a:cs typeface="Arial" charset="0"/>
              </a:rPr>
              <a:pPr algn="r" defTabSz="844550"/>
              <a:t>30</a:t>
            </a:fld>
            <a:endParaRPr lang="tr-TR" altLang="tr-TR" sz="1200">
              <a:cs typeface="Arial" charset="0"/>
            </a:endParaRPr>
          </a:p>
        </p:txBody>
      </p:sp>
      <p:sp>
        <p:nvSpPr>
          <p:cNvPr id="41987" name="Rectangle 2"/>
          <p:cNvSpPr>
            <a:spLocks noGrp="1" noRot="1" noChangeAspect="1" noChangeArrowheads="1" noTextEdit="1"/>
          </p:cNvSpPr>
          <p:nvPr>
            <p:ph type="sldImg"/>
          </p:nvPr>
        </p:nvSpPr>
        <p:spPr>
          <a:xfrm>
            <a:off x="1371600" y="1143000"/>
            <a:ext cx="4114800" cy="3086100"/>
          </a:xfrm>
          <a:ln/>
        </p:spPr>
      </p:sp>
      <p:sp>
        <p:nvSpPr>
          <p:cNvPr id="41988" name="Rectangle 3"/>
          <p:cNvSpPr>
            <a:spLocks noGrp="1" noChangeArrowheads="1"/>
          </p:cNvSpPr>
          <p:nvPr>
            <p:ph type="body" idx="1"/>
          </p:nvPr>
        </p:nvSpPr>
        <p:spPr>
          <a:xfrm>
            <a:off x="685800" y="4400550"/>
            <a:ext cx="5486400" cy="3600450"/>
          </a:xfrm>
          <a:noFill/>
          <a:ln/>
        </p:spPr>
        <p:txBody>
          <a:bodyPr lIns="91431" tIns="45716" rIns="91431" bIns="45716"/>
          <a:lstStyle/>
          <a:p>
            <a:pPr eaLnBrk="1" hangingPunct="1">
              <a:spcBef>
                <a:spcPct val="0"/>
              </a:spcBef>
            </a:pPr>
            <a:endParaRPr lang="tr-TR" altLang="tr-TR"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8E7D3BE9-1C89-47AE-8219-30A53EA9A6C9}" type="slidenum">
              <a:rPr lang="tr-TR" smtClean="0"/>
              <a:pPr/>
              <a:t>34</a:t>
            </a:fld>
            <a:endParaRPr lang="tr-TR" smtClean="0"/>
          </a:p>
        </p:txBody>
      </p:sp>
      <p:sp>
        <p:nvSpPr>
          <p:cNvPr id="44034" name="Rectangle 7"/>
          <p:cNvSpPr txBox="1">
            <a:spLocks noGrp="1" noChangeArrowheads="1"/>
          </p:cNvSpPr>
          <p:nvPr/>
        </p:nvSpPr>
        <p:spPr bwMode="auto">
          <a:xfrm>
            <a:off x="3884613" y="8685213"/>
            <a:ext cx="2971800" cy="458787"/>
          </a:xfrm>
          <a:prstGeom prst="rect">
            <a:avLst/>
          </a:prstGeom>
          <a:noFill/>
          <a:ln w="9525">
            <a:noFill/>
            <a:miter lim="800000"/>
            <a:headEnd/>
            <a:tailEnd/>
          </a:ln>
        </p:spPr>
        <p:txBody>
          <a:bodyPr lIns="91431" tIns="45716" rIns="91431" bIns="45716" anchor="b"/>
          <a:lstStyle/>
          <a:p>
            <a:pPr algn="r" defTabSz="844550"/>
            <a:fld id="{29792749-B376-4AA1-9E8E-599C090B0AB8}" type="slidenum">
              <a:rPr lang="tr-TR" altLang="tr-TR" sz="1200">
                <a:cs typeface="Arial" charset="0"/>
              </a:rPr>
              <a:pPr algn="r" defTabSz="844550"/>
              <a:t>34</a:t>
            </a:fld>
            <a:endParaRPr lang="tr-TR" altLang="tr-TR" sz="1200">
              <a:cs typeface="Arial" charset="0"/>
            </a:endParaRPr>
          </a:p>
        </p:txBody>
      </p:sp>
      <p:sp>
        <p:nvSpPr>
          <p:cNvPr id="44035" name="Rectangle 2"/>
          <p:cNvSpPr>
            <a:spLocks noGrp="1" noRot="1" noChangeAspect="1" noChangeArrowheads="1" noTextEdit="1"/>
          </p:cNvSpPr>
          <p:nvPr>
            <p:ph type="sldImg"/>
          </p:nvPr>
        </p:nvSpPr>
        <p:spPr>
          <a:xfrm>
            <a:off x="1371600" y="1143000"/>
            <a:ext cx="4114800" cy="3086100"/>
          </a:xfrm>
          <a:ln/>
        </p:spPr>
      </p:sp>
      <p:sp>
        <p:nvSpPr>
          <p:cNvPr id="44036" name="Rectangle 3"/>
          <p:cNvSpPr>
            <a:spLocks noGrp="1" noChangeArrowheads="1"/>
          </p:cNvSpPr>
          <p:nvPr>
            <p:ph type="body" idx="1"/>
          </p:nvPr>
        </p:nvSpPr>
        <p:spPr>
          <a:xfrm>
            <a:off x="685800" y="4400550"/>
            <a:ext cx="5486400" cy="3600450"/>
          </a:xfrm>
          <a:noFill/>
          <a:ln/>
        </p:spPr>
        <p:txBody>
          <a:bodyPr lIns="91431" tIns="45716" rIns="91431" bIns="45716"/>
          <a:lstStyle/>
          <a:p>
            <a:pPr eaLnBrk="1" hangingPunct="1">
              <a:spcBef>
                <a:spcPct val="0"/>
              </a:spcBef>
            </a:pPr>
            <a:endParaRPr lang="tr-TR" altLang="tr-TR"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F8B725BF-E988-46D9-A0FD-B64F8D13AE29}" type="slidenum">
              <a:rPr lang="tr-TR" smtClean="0"/>
              <a:pPr/>
              <a:t>35</a:t>
            </a:fld>
            <a:endParaRPr lang="tr-TR" smtClean="0"/>
          </a:p>
        </p:txBody>
      </p:sp>
      <p:sp>
        <p:nvSpPr>
          <p:cNvPr id="46082" name="Rectangle 7"/>
          <p:cNvSpPr txBox="1">
            <a:spLocks noGrp="1" noChangeArrowheads="1"/>
          </p:cNvSpPr>
          <p:nvPr/>
        </p:nvSpPr>
        <p:spPr bwMode="auto">
          <a:xfrm>
            <a:off x="3884613" y="8685213"/>
            <a:ext cx="2971800" cy="458787"/>
          </a:xfrm>
          <a:prstGeom prst="rect">
            <a:avLst/>
          </a:prstGeom>
          <a:noFill/>
          <a:ln w="9525">
            <a:noFill/>
            <a:miter lim="800000"/>
            <a:headEnd/>
            <a:tailEnd/>
          </a:ln>
        </p:spPr>
        <p:txBody>
          <a:bodyPr lIns="91431" tIns="45716" rIns="91431" bIns="45716" anchor="b"/>
          <a:lstStyle/>
          <a:p>
            <a:pPr algn="r" defTabSz="844550"/>
            <a:fld id="{A1D8637C-820C-43DF-BC75-BFBB7C8DF27A}" type="slidenum">
              <a:rPr lang="tr-TR" altLang="tr-TR" sz="1200">
                <a:cs typeface="Arial" charset="0"/>
              </a:rPr>
              <a:pPr algn="r" defTabSz="844550"/>
              <a:t>35</a:t>
            </a:fld>
            <a:endParaRPr lang="tr-TR" altLang="tr-TR" sz="1200">
              <a:cs typeface="Arial" charset="0"/>
            </a:endParaRPr>
          </a:p>
        </p:txBody>
      </p:sp>
      <p:sp>
        <p:nvSpPr>
          <p:cNvPr id="46083" name="Rectangle 2"/>
          <p:cNvSpPr>
            <a:spLocks noGrp="1" noRot="1" noChangeAspect="1" noChangeArrowheads="1" noTextEdit="1"/>
          </p:cNvSpPr>
          <p:nvPr>
            <p:ph type="sldImg"/>
          </p:nvPr>
        </p:nvSpPr>
        <p:spPr>
          <a:xfrm>
            <a:off x="1371600" y="1143000"/>
            <a:ext cx="4114800" cy="3086100"/>
          </a:xfrm>
          <a:ln/>
        </p:spPr>
      </p:sp>
      <p:sp>
        <p:nvSpPr>
          <p:cNvPr id="46084" name="Rectangle 3"/>
          <p:cNvSpPr>
            <a:spLocks noGrp="1" noChangeArrowheads="1"/>
          </p:cNvSpPr>
          <p:nvPr>
            <p:ph type="body" idx="1"/>
          </p:nvPr>
        </p:nvSpPr>
        <p:spPr>
          <a:xfrm>
            <a:off x="685800" y="4400550"/>
            <a:ext cx="5486400" cy="3600450"/>
          </a:xfrm>
          <a:noFill/>
          <a:ln/>
        </p:spPr>
        <p:txBody>
          <a:bodyPr lIns="91431" tIns="45716" rIns="91431" bIns="45716"/>
          <a:lstStyle/>
          <a:p>
            <a:pPr eaLnBrk="1" hangingPunct="1">
              <a:spcBef>
                <a:spcPct val="0"/>
              </a:spcBef>
            </a:pPr>
            <a:endParaRPr lang="tr-TR" altLang="tr-TR"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C5B6E0F9-0BF1-4555-B00B-A02B06D2D8AB}" type="slidenum">
              <a:rPr lang="tr-TR" smtClean="0"/>
              <a:pPr/>
              <a:t>36</a:t>
            </a:fld>
            <a:endParaRPr lang="tr-TR" smtClean="0"/>
          </a:p>
        </p:txBody>
      </p:sp>
      <p:sp>
        <p:nvSpPr>
          <p:cNvPr id="48130" name="Rectangle 7"/>
          <p:cNvSpPr txBox="1">
            <a:spLocks noGrp="1" noChangeArrowheads="1"/>
          </p:cNvSpPr>
          <p:nvPr/>
        </p:nvSpPr>
        <p:spPr bwMode="auto">
          <a:xfrm>
            <a:off x="3884613" y="8685213"/>
            <a:ext cx="2971800" cy="458787"/>
          </a:xfrm>
          <a:prstGeom prst="rect">
            <a:avLst/>
          </a:prstGeom>
          <a:noFill/>
          <a:ln w="9525">
            <a:noFill/>
            <a:miter lim="800000"/>
            <a:headEnd/>
            <a:tailEnd/>
          </a:ln>
        </p:spPr>
        <p:txBody>
          <a:bodyPr lIns="91431" tIns="45716" rIns="91431" bIns="45716" anchor="b"/>
          <a:lstStyle/>
          <a:p>
            <a:pPr algn="r" defTabSz="844550"/>
            <a:fld id="{1CA7FB5B-AF1F-4C9C-8E9B-CA9C4FE8E09E}" type="slidenum">
              <a:rPr lang="tr-TR" altLang="tr-TR" sz="1200">
                <a:cs typeface="Arial" charset="0"/>
              </a:rPr>
              <a:pPr algn="r" defTabSz="844550"/>
              <a:t>36</a:t>
            </a:fld>
            <a:endParaRPr lang="tr-TR" altLang="tr-TR" sz="1200">
              <a:cs typeface="Arial" charset="0"/>
            </a:endParaRPr>
          </a:p>
        </p:txBody>
      </p:sp>
      <p:sp>
        <p:nvSpPr>
          <p:cNvPr id="48131" name="Rectangle 2"/>
          <p:cNvSpPr>
            <a:spLocks noGrp="1" noRot="1" noChangeAspect="1" noChangeArrowheads="1" noTextEdit="1"/>
          </p:cNvSpPr>
          <p:nvPr>
            <p:ph type="sldImg"/>
          </p:nvPr>
        </p:nvSpPr>
        <p:spPr>
          <a:xfrm>
            <a:off x="1371600" y="1143000"/>
            <a:ext cx="4114800" cy="3086100"/>
          </a:xfrm>
          <a:ln/>
        </p:spPr>
      </p:sp>
      <p:sp>
        <p:nvSpPr>
          <p:cNvPr id="48132" name="Rectangle 3"/>
          <p:cNvSpPr>
            <a:spLocks noGrp="1" noChangeArrowheads="1"/>
          </p:cNvSpPr>
          <p:nvPr>
            <p:ph type="body" idx="1"/>
          </p:nvPr>
        </p:nvSpPr>
        <p:spPr>
          <a:xfrm>
            <a:off x="685800" y="4400550"/>
            <a:ext cx="5486400" cy="3600450"/>
          </a:xfrm>
          <a:noFill/>
          <a:ln/>
        </p:spPr>
        <p:txBody>
          <a:bodyPr lIns="91431" tIns="45716" rIns="91431" bIns="45716"/>
          <a:lstStyle/>
          <a:p>
            <a:pPr eaLnBrk="1" hangingPunct="1">
              <a:spcBef>
                <a:spcPct val="0"/>
              </a:spcBef>
            </a:pPr>
            <a:endParaRPr lang="tr-TR" altLang="tr-TR"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F5400564-5394-4818-91A1-9831BCD695E1}" type="slidenum">
              <a:rPr lang="tr-TR" smtClean="0"/>
              <a:pPr/>
              <a:t>37</a:t>
            </a:fld>
            <a:endParaRPr lang="tr-TR" smtClean="0"/>
          </a:p>
        </p:txBody>
      </p:sp>
      <p:sp>
        <p:nvSpPr>
          <p:cNvPr id="512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8513A9C-CDFF-4469-B707-88F47C4AE6DC}" type="slidenum">
              <a:rPr lang="tr-TR" sz="1200"/>
              <a:pPr algn="r"/>
              <a:t>37</a:t>
            </a:fld>
            <a:endParaRPr lang="tr-TR"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DFC2D94A-0800-49F6-8785-6E2CAB913A1C}" type="slidenum">
              <a:rPr lang="tr-TR" smtClean="0"/>
              <a:pPr/>
              <a:t>38</a:t>
            </a:fld>
            <a:endParaRPr lang="tr-TR" smtClean="0"/>
          </a:p>
        </p:txBody>
      </p:sp>
      <p:sp>
        <p:nvSpPr>
          <p:cNvPr id="532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C8C1EF6-EF6B-4657-B315-8BAB436683A6}" type="slidenum">
              <a:rPr lang="tr-TR" sz="1200"/>
              <a:pPr algn="r"/>
              <a:t>38</a:t>
            </a:fld>
            <a:endParaRPr lang="tr-TR"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067B5314-1011-476E-BA2D-BAFF0968A887}" type="slidenum">
              <a:rPr lang="tr-TR" smtClean="0"/>
              <a:pPr/>
              <a:t>39</a:t>
            </a:fld>
            <a:endParaRPr lang="tr-TR" smtClean="0"/>
          </a:p>
        </p:txBody>
      </p:sp>
      <p:sp>
        <p:nvSpPr>
          <p:cNvPr id="552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DC208E3-E7E5-4C58-8DEE-38DCA0EC4721}" type="slidenum">
              <a:rPr lang="tr-TR" sz="1200"/>
              <a:pPr algn="r"/>
              <a:t>39</a:t>
            </a:fld>
            <a:endParaRPr lang="tr-TR"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813A088E-57E0-4E3B-8C73-2DD0B5E4A200}" type="slidenum">
              <a:rPr lang="tr-TR" smtClean="0"/>
              <a:pPr/>
              <a:t>48</a:t>
            </a:fld>
            <a:endParaRPr lang="tr-TR" smtClean="0"/>
          </a:p>
        </p:txBody>
      </p:sp>
      <p:sp>
        <p:nvSpPr>
          <p:cNvPr id="66562" name="1 Slayt Görüntüsü Yer Tutucusu"/>
          <p:cNvSpPr>
            <a:spLocks noGrp="1" noRot="1" noChangeAspect="1" noTextEdit="1"/>
          </p:cNvSpPr>
          <p:nvPr>
            <p:ph type="sldImg"/>
          </p:nvPr>
        </p:nvSpPr>
        <p:spPr>
          <a:xfrm>
            <a:off x="1371600" y="1143000"/>
            <a:ext cx="4114800" cy="3086100"/>
          </a:xfrm>
          <a:ln/>
        </p:spPr>
      </p:sp>
      <p:sp>
        <p:nvSpPr>
          <p:cNvPr id="66563" name="2 Not Yer Tutucusu"/>
          <p:cNvSpPr>
            <a:spLocks noGrp="1"/>
          </p:cNvSpPr>
          <p:nvPr>
            <p:ph type="body" idx="1"/>
          </p:nvPr>
        </p:nvSpPr>
        <p:spPr>
          <a:xfrm>
            <a:off x="685800" y="4400550"/>
            <a:ext cx="5486400" cy="3600450"/>
          </a:xfrm>
          <a:noFill/>
          <a:ln/>
        </p:spPr>
        <p:txBody>
          <a:bodyPr lIns="91431" tIns="45716" rIns="91431" bIns="45716"/>
          <a:lstStyle/>
          <a:p>
            <a:pPr eaLnBrk="1" hangingPunct="1">
              <a:spcBef>
                <a:spcPct val="0"/>
              </a:spcBef>
            </a:pPr>
            <a:endParaRPr lang="tr-TR" altLang="tr-TR" smtClean="0"/>
          </a:p>
        </p:txBody>
      </p:sp>
      <p:sp>
        <p:nvSpPr>
          <p:cNvPr id="66564" name="3 Slayt Numarası Yer Tutucusu"/>
          <p:cNvSpPr txBox="1">
            <a:spLocks noGrp="1"/>
          </p:cNvSpPr>
          <p:nvPr/>
        </p:nvSpPr>
        <p:spPr bwMode="auto">
          <a:xfrm>
            <a:off x="3884613" y="8685213"/>
            <a:ext cx="2971800" cy="458787"/>
          </a:xfrm>
          <a:prstGeom prst="rect">
            <a:avLst/>
          </a:prstGeom>
          <a:noFill/>
          <a:ln w="9525">
            <a:noFill/>
            <a:miter lim="800000"/>
            <a:headEnd/>
            <a:tailEnd/>
          </a:ln>
        </p:spPr>
        <p:txBody>
          <a:bodyPr lIns="91431" tIns="45716" rIns="91431" bIns="45716" anchor="b"/>
          <a:lstStyle/>
          <a:p>
            <a:pPr algn="r" defTabSz="844550"/>
            <a:fld id="{9AB638BB-595F-420F-B624-4021AB472C60}" type="slidenum">
              <a:rPr lang="en-US" altLang="tr-TR" sz="1200">
                <a:latin typeface="Calibri" pitchFamily="34" charset="0"/>
              </a:rPr>
              <a:pPr algn="r" defTabSz="844550"/>
              <a:t>48</a:t>
            </a:fld>
            <a:endParaRPr lang="en-US" altLang="tr-TR"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054BDFE0-F86E-4CFA-A8F5-B5735A4DEDC1}"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F169ACC0-D1FF-48D6-A5BA-BF4F1A7A6A06}"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5BF03D68-42DF-4510-8997-B4B69E291A50}"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1485210D-01FE-4BA0-8E41-A32EE6BEDA61}"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EA326582-F7CC-4E53-A2B5-72212588E047}"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0A25B099-C470-4365-B3EB-B0B4935DE516}"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16DEE3EC-C02C-4644-A2E1-0F899952EB6D}"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F87AE103-9670-4306-AC3B-C0519B1A4B18}"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5930017E-8A1E-49B5-BDE9-F57ECB055F28}"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650E6CDF-0C7A-4AD6-9052-FAD8ED27DA11}"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87BFE25D-140F-4FC9-AB37-5898950E6B8B}"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4B90F50-0A08-4D4B-9E9F-E177050B34E2}"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6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jpeg"/></Relationships>
</file>

<file path=ppt/slides/_rels/slide6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468313" y="620713"/>
            <a:ext cx="8135937" cy="1152525"/>
          </a:xfrm>
        </p:spPr>
        <p:txBody>
          <a:bodyPr/>
          <a:lstStyle/>
          <a:p>
            <a:pPr eaLnBrk="1" hangingPunct="1"/>
            <a:r>
              <a:rPr lang="tr-TR" sz="3600" dirty="0" smtClean="0">
                <a:solidFill>
                  <a:schemeClr val="tx1"/>
                </a:solidFill>
              </a:rPr>
              <a:t>İnme, Kafa Travması, </a:t>
            </a:r>
            <a:r>
              <a:rPr lang="tr-TR" sz="3600" dirty="0" err="1" smtClean="0">
                <a:solidFill>
                  <a:schemeClr val="tx1"/>
                </a:solidFill>
              </a:rPr>
              <a:t>Serebral</a:t>
            </a:r>
            <a:r>
              <a:rPr lang="tr-TR" sz="3600" dirty="0" smtClean="0">
                <a:solidFill>
                  <a:schemeClr val="tx1"/>
                </a:solidFill>
              </a:rPr>
              <a:t> </a:t>
            </a:r>
            <a:r>
              <a:rPr lang="tr-TR" sz="3600" dirty="0" err="1" smtClean="0">
                <a:solidFill>
                  <a:schemeClr val="tx1"/>
                </a:solidFill>
              </a:rPr>
              <a:t>Palsi</a:t>
            </a:r>
            <a:r>
              <a:rPr lang="tr-TR" sz="3600" dirty="0" smtClean="0">
                <a:solidFill>
                  <a:schemeClr val="tx1"/>
                </a:solidFill>
              </a:rPr>
              <a:t> </a:t>
            </a:r>
          </a:p>
        </p:txBody>
      </p:sp>
      <p:sp>
        <p:nvSpPr>
          <p:cNvPr id="14339" name="Rectangle 3"/>
          <p:cNvSpPr>
            <a:spLocks noGrp="1" noChangeArrowheads="1"/>
          </p:cNvSpPr>
          <p:nvPr>
            <p:ph type="subTitle" idx="1"/>
          </p:nvPr>
        </p:nvSpPr>
        <p:spPr>
          <a:xfrm>
            <a:off x="1403350" y="5589588"/>
            <a:ext cx="6400800" cy="936625"/>
          </a:xfrm>
        </p:spPr>
        <p:txBody>
          <a:bodyPr/>
          <a:lstStyle/>
          <a:p>
            <a:pPr eaLnBrk="1" hangingPunct="1">
              <a:lnSpc>
                <a:spcPct val="80000"/>
              </a:lnSpc>
            </a:pPr>
            <a:r>
              <a:rPr lang="tr-TR" sz="2400" b="1" dirty="0" smtClean="0"/>
              <a:t>Prof. Dr. Birkan </a:t>
            </a:r>
            <a:r>
              <a:rPr lang="tr-TR" sz="2400" b="1" dirty="0" err="1" smtClean="0"/>
              <a:t>Sonel</a:t>
            </a:r>
            <a:r>
              <a:rPr lang="tr-TR" sz="2400" b="1" dirty="0" smtClean="0"/>
              <a:t> Tur</a:t>
            </a:r>
          </a:p>
          <a:p>
            <a:pPr eaLnBrk="1" hangingPunct="1">
              <a:lnSpc>
                <a:spcPct val="80000"/>
              </a:lnSpc>
            </a:pPr>
            <a:r>
              <a:rPr lang="tr-TR" sz="2400" b="1" dirty="0" smtClean="0"/>
              <a:t>Dönem V</a:t>
            </a:r>
          </a:p>
        </p:txBody>
      </p:sp>
      <p:pic>
        <p:nvPicPr>
          <p:cNvPr id="2" name="Resim 1"/>
          <p:cNvPicPr>
            <a:picLocks noChangeAspect="1"/>
          </p:cNvPicPr>
          <p:nvPr/>
        </p:nvPicPr>
        <p:blipFill>
          <a:blip r:embed="rId2"/>
          <a:stretch>
            <a:fillRect/>
          </a:stretch>
        </p:blipFill>
        <p:spPr>
          <a:xfrm>
            <a:off x="1435764" y="1773238"/>
            <a:ext cx="6492680" cy="36575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lstStyle/>
          <a:p>
            <a:r>
              <a:rPr lang="tr-TR" dirty="0" err="1" smtClean="0"/>
              <a:t>Kortikobulbar</a:t>
            </a:r>
            <a:r>
              <a:rPr lang="tr-TR" dirty="0" smtClean="0"/>
              <a:t> </a:t>
            </a:r>
            <a:r>
              <a:rPr lang="tr-TR" dirty="0"/>
              <a:t>yollarının çoğunun </a:t>
            </a:r>
            <a:r>
              <a:rPr lang="tr-TR" dirty="0" err="1"/>
              <a:t>bilateral</a:t>
            </a:r>
            <a:r>
              <a:rPr lang="tr-TR" dirty="0"/>
              <a:t> yapısından dolayı, tek taraflı bir lezyon genellikle hafif kas güçsüzlüğü ile sonuçlanır. </a:t>
            </a:r>
            <a:endParaRPr lang="tr-TR" dirty="0" smtClean="0"/>
          </a:p>
          <a:p>
            <a:pPr lvl="1"/>
            <a:r>
              <a:rPr lang="tr-TR" dirty="0" err="1" smtClean="0"/>
              <a:t>Hipoglossal</a:t>
            </a:r>
            <a:r>
              <a:rPr lang="tr-TR" dirty="0" smtClean="0"/>
              <a:t> </a:t>
            </a:r>
            <a:r>
              <a:rPr lang="tr-TR" dirty="0"/>
              <a:t>sinir - CN XII için üst motor nöronlara bir lezyon </a:t>
            </a:r>
            <a:r>
              <a:rPr lang="tr-TR" dirty="0" err="1"/>
              <a:t>kontralateral</a:t>
            </a:r>
            <a:r>
              <a:rPr lang="tr-TR" dirty="0"/>
              <a:t> </a:t>
            </a:r>
            <a:r>
              <a:rPr lang="tr-TR" dirty="0" err="1"/>
              <a:t>genioglossusun</a:t>
            </a:r>
            <a:r>
              <a:rPr lang="tr-TR" dirty="0"/>
              <a:t> spastik felci ile sonuçlanacaktır. Bu, dilin </a:t>
            </a:r>
            <a:r>
              <a:rPr lang="tr-TR" dirty="0" err="1"/>
              <a:t>kontralateral</a:t>
            </a:r>
            <a:r>
              <a:rPr lang="tr-TR" dirty="0"/>
              <a:t> tarafa sapmasına neden olur.</a:t>
            </a:r>
          </a:p>
          <a:p>
            <a:pPr lvl="1"/>
            <a:r>
              <a:rPr lang="tr-TR" dirty="0"/>
              <a:t>Yüz sinirleri - CN VII için üst motor nöronlara bir lezyon, yüzün </a:t>
            </a:r>
            <a:r>
              <a:rPr lang="tr-TR" dirty="0" err="1"/>
              <a:t>kontralateral</a:t>
            </a:r>
            <a:r>
              <a:rPr lang="tr-TR" dirty="0"/>
              <a:t> alt kadranda kasların spastik felci ile sonuçlanacaktır.</a:t>
            </a:r>
          </a:p>
          <a:p>
            <a:endParaRPr lang="tr-TR" dirty="0"/>
          </a:p>
        </p:txBody>
      </p:sp>
    </p:spTree>
    <p:extLst>
      <p:ext uri="{BB962C8B-B14F-4D97-AF65-F5344CB8AC3E}">
        <p14:creationId xmlns:p14="http://schemas.microsoft.com/office/powerpoint/2010/main" val="3861832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22426"/>
            <a:ext cx="8229600" cy="1143000"/>
          </a:xfrm>
        </p:spPr>
        <p:txBody>
          <a:bodyPr/>
          <a:lstStyle/>
          <a:p>
            <a:r>
              <a:rPr lang="tr-TR" dirty="0"/>
              <a:t>Üst motor nöron lezyonunun kardinal bulguları:</a:t>
            </a:r>
            <a:br>
              <a:rPr lang="tr-TR" dirty="0"/>
            </a:br>
            <a:endParaRPr lang="tr-TR" dirty="0"/>
          </a:p>
        </p:txBody>
      </p:sp>
      <p:sp>
        <p:nvSpPr>
          <p:cNvPr id="3" name="İçerik Yer Tutucusu 2"/>
          <p:cNvSpPr>
            <a:spLocks noGrp="1"/>
          </p:cNvSpPr>
          <p:nvPr>
            <p:ph idx="1"/>
          </p:nvPr>
        </p:nvSpPr>
        <p:spPr>
          <a:xfrm>
            <a:off x="457200" y="1772816"/>
            <a:ext cx="8229600" cy="4353347"/>
          </a:xfrm>
        </p:spPr>
        <p:txBody>
          <a:bodyPr/>
          <a:lstStyle/>
          <a:p>
            <a:r>
              <a:rPr lang="tr-TR" dirty="0" err="1" smtClean="0"/>
              <a:t>Hipertoni</a:t>
            </a:r>
            <a:r>
              <a:rPr lang="tr-TR" dirty="0" smtClean="0"/>
              <a:t> </a:t>
            </a:r>
            <a:r>
              <a:rPr lang="tr-TR" dirty="0"/>
              <a:t>- artan kas </a:t>
            </a:r>
            <a:r>
              <a:rPr lang="tr-TR" dirty="0" err="1"/>
              <a:t>tonusu</a:t>
            </a:r>
            <a:endParaRPr lang="tr-TR" dirty="0"/>
          </a:p>
          <a:p>
            <a:r>
              <a:rPr lang="tr-TR" dirty="0" err="1"/>
              <a:t>Hiperrefleksi</a:t>
            </a:r>
            <a:r>
              <a:rPr lang="tr-TR" dirty="0"/>
              <a:t> - kas reflekslerinde artış</a:t>
            </a:r>
          </a:p>
          <a:p>
            <a:r>
              <a:rPr lang="tr-TR" dirty="0" err="1"/>
              <a:t>Klonus</a:t>
            </a:r>
            <a:r>
              <a:rPr lang="tr-TR" dirty="0"/>
              <a:t> - istemsiz, ritmik kas kasılmaları</a:t>
            </a:r>
          </a:p>
          <a:p>
            <a:r>
              <a:rPr lang="tr-TR" dirty="0" err="1"/>
              <a:t>Babinski</a:t>
            </a:r>
            <a:r>
              <a:rPr lang="tr-TR" dirty="0"/>
              <a:t> işareti </a:t>
            </a:r>
            <a:endParaRPr lang="tr-TR" dirty="0" smtClean="0"/>
          </a:p>
          <a:p>
            <a:r>
              <a:rPr lang="tr-TR" dirty="0" smtClean="0"/>
              <a:t>Kas Güçsüzlüğü</a:t>
            </a:r>
            <a:endParaRPr lang="tr-TR" dirty="0"/>
          </a:p>
        </p:txBody>
      </p:sp>
    </p:spTree>
    <p:extLst>
      <p:ext uri="{BB962C8B-B14F-4D97-AF65-F5344CB8AC3E}">
        <p14:creationId xmlns:p14="http://schemas.microsoft.com/office/powerpoint/2010/main" val="2809353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smtClean="0"/>
              <a:t>Ekstrapiramidal</a:t>
            </a:r>
            <a:r>
              <a:rPr lang="tr-TR" dirty="0" smtClean="0"/>
              <a:t> yolda hasar</a:t>
            </a:r>
            <a:endParaRPr lang="tr-TR" dirty="0"/>
          </a:p>
          <a:p>
            <a:pPr lvl="1"/>
            <a:r>
              <a:rPr lang="tr-TR" dirty="0" err="1" smtClean="0"/>
              <a:t>Dejeneratif</a:t>
            </a:r>
            <a:r>
              <a:rPr lang="tr-TR" dirty="0" smtClean="0"/>
              <a:t> </a:t>
            </a:r>
            <a:r>
              <a:rPr lang="tr-TR" dirty="0"/>
              <a:t>hastalıklarda, </a:t>
            </a:r>
            <a:r>
              <a:rPr lang="tr-TR" dirty="0" err="1"/>
              <a:t>ensefalit</a:t>
            </a:r>
            <a:r>
              <a:rPr lang="tr-TR" dirty="0"/>
              <a:t> ve tümörlerde sık görülür. </a:t>
            </a:r>
            <a:endParaRPr lang="tr-TR" dirty="0" smtClean="0"/>
          </a:p>
          <a:p>
            <a:pPr lvl="1"/>
            <a:r>
              <a:rPr lang="tr-TR" dirty="0" smtClean="0"/>
              <a:t>Çeşitli </a:t>
            </a:r>
            <a:r>
              <a:rPr lang="tr-TR" dirty="0" err="1"/>
              <a:t>diskineziler</a:t>
            </a:r>
            <a:r>
              <a:rPr lang="tr-TR" dirty="0"/>
              <a:t> veya istemsiz hareket bozuklukları ile sonuçlanırlar.</a:t>
            </a:r>
          </a:p>
          <a:p>
            <a:endParaRPr lang="tr-TR" dirty="0"/>
          </a:p>
        </p:txBody>
      </p:sp>
    </p:spTree>
    <p:extLst>
      <p:ext uri="{BB962C8B-B14F-4D97-AF65-F5344CB8AC3E}">
        <p14:creationId xmlns:p14="http://schemas.microsoft.com/office/powerpoint/2010/main" val="1147667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tr-TR" sz="4000" smtClean="0"/>
              <a:t>Alt (ikinci) motor nöron lezyonları</a:t>
            </a:r>
          </a:p>
        </p:txBody>
      </p:sp>
      <p:sp>
        <p:nvSpPr>
          <p:cNvPr id="99331" name="Rectangle 3"/>
          <p:cNvSpPr>
            <a:spLocks noGrp="1" noChangeArrowheads="1"/>
          </p:cNvSpPr>
          <p:nvPr>
            <p:ph type="body" idx="1"/>
          </p:nvPr>
        </p:nvSpPr>
        <p:spPr/>
        <p:txBody>
          <a:bodyPr/>
          <a:lstStyle/>
          <a:p>
            <a:r>
              <a:rPr lang="tr-TR" dirty="0" smtClean="0"/>
              <a:t>Lezyon seviyesinde, kasa giden motor sinir etkilendiği için, kasta refleks, otomatik, istemli hiçbir kasılma ortaya çıkmaz. </a:t>
            </a:r>
          </a:p>
          <a:p>
            <a:r>
              <a:rPr lang="tr-TR" dirty="0" smtClean="0"/>
              <a:t>Dolayısı ile </a:t>
            </a:r>
            <a:r>
              <a:rPr lang="tr-TR" dirty="0" err="1" smtClean="0"/>
              <a:t>kasda</a:t>
            </a:r>
            <a:r>
              <a:rPr lang="tr-TR" dirty="0" smtClean="0"/>
              <a:t>, paralizi, </a:t>
            </a:r>
            <a:r>
              <a:rPr lang="tr-TR" dirty="0" err="1" smtClean="0"/>
              <a:t>tonus</a:t>
            </a:r>
            <a:r>
              <a:rPr lang="tr-TR" dirty="0" smtClean="0"/>
              <a:t> kaybı, refleks kaybı ve </a:t>
            </a:r>
            <a:r>
              <a:rPr lang="tr-TR" dirty="0" err="1" smtClean="0"/>
              <a:t>atrofi</a:t>
            </a:r>
            <a:r>
              <a:rPr lang="tr-TR" dirty="0" smtClean="0"/>
              <a:t> gelişir. </a:t>
            </a:r>
          </a:p>
          <a:p>
            <a:r>
              <a:rPr lang="tr-TR" dirty="0" smtClean="0"/>
              <a:t>Kas tutulumları; hasarlanmış motor sinirin </a:t>
            </a:r>
            <a:r>
              <a:rPr lang="tr-TR" dirty="0" err="1" smtClean="0"/>
              <a:t>innerve</a:t>
            </a:r>
            <a:r>
              <a:rPr lang="tr-TR" dirty="0" smtClean="0"/>
              <a:t> ettiği kaslarla sınırlıdır.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tr-TR" sz="4000" smtClean="0"/>
              <a:t>Üst ve alt motor nöron lezyonları arasındaki farklılıklar</a:t>
            </a:r>
          </a:p>
        </p:txBody>
      </p:sp>
      <p:sp>
        <p:nvSpPr>
          <p:cNvPr id="20482" name="Rectangle 3"/>
          <p:cNvSpPr>
            <a:spLocks noGrp="1" noChangeArrowheads="1"/>
          </p:cNvSpPr>
          <p:nvPr>
            <p:ph type="body" idx="1"/>
          </p:nvPr>
        </p:nvSpPr>
        <p:spPr/>
        <p:txBody>
          <a:bodyPr/>
          <a:lstStyle/>
          <a:p>
            <a:endParaRPr lang="tr-TR" smtClean="0"/>
          </a:p>
        </p:txBody>
      </p:sp>
      <p:graphicFrame>
        <p:nvGraphicFramePr>
          <p:cNvPr id="20522" name="Group 42"/>
          <p:cNvGraphicFramePr>
            <a:graphicFrameLocks noGrp="1"/>
          </p:cNvGraphicFramePr>
          <p:nvPr>
            <p:extLst>
              <p:ext uri="{D42A27DB-BD31-4B8C-83A1-F6EECF244321}">
                <p14:modId xmlns:p14="http://schemas.microsoft.com/office/powerpoint/2010/main" val="1268861648"/>
              </p:ext>
            </p:extLst>
          </p:nvPr>
        </p:nvGraphicFramePr>
        <p:xfrm>
          <a:off x="714375" y="1500188"/>
          <a:ext cx="7643813" cy="4292600"/>
        </p:xfrm>
        <a:graphic>
          <a:graphicData uri="http://schemas.openxmlformats.org/drawingml/2006/table">
            <a:tbl>
              <a:tblPr/>
              <a:tblGrid>
                <a:gridCol w="2286000">
                  <a:extLst>
                    <a:ext uri="{9D8B030D-6E8A-4147-A177-3AD203B41FA5}">
                      <a16:colId xmlns:a16="http://schemas.microsoft.com/office/drawing/2014/main" val="20000"/>
                    </a:ext>
                  </a:extLst>
                </a:gridCol>
                <a:gridCol w="2428875">
                  <a:extLst>
                    <a:ext uri="{9D8B030D-6E8A-4147-A177-3AD203B41FA5}">
                      <a16:colId xmlns:a16="http://schemas.microsoft.com/office/drawing/2014/main" val="20001"/>
                    </a:ext>
                  </a:extLst>
                </a:gridCol>
                <a:gridCol w="2928938">
                  <a:extLst>
                    <a:ext uri="{9D8B030D-6E8A-4147-A177-3AD203B41FA5}">
                      <a16:colId xmlns:a16="http://schemas.microsoft.com/office/drawing/2014/main" val="20002"/>
                    </a:ext>
                  </a:extLst>
                </a:gridCol>
              </a:tblGrid>
              <a:tr h="784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FF0000"/>
                          </a:solidFill>
                          <a:effectLst/>
                          <a:latin typeface="Arial" charset="0"/>
                        </a:rPr>
                        <a:t>Üst (1.) Motor nöron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FF0000"/>
                          </a:solidFill>
                          <a:effectLst/>
                          <a:latin typeface="Arial" charset="0"/>
                        </a:rPr>
                        <a:t>Alt (2.) Motor nöron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84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charset="0"/>
                        </a:rPr>
                        <a:t>Kas güçsüzlüğü</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charset="0"/>
                        </a:rPr>
                        <a:t>geniş alanda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charset="0"/>
                        </a:rPr>
                        <a:t>segmanter/periferik sinir tipinde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454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charset="0"/>
                        </a:rPr>
                        <a:t>Tonus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charset="0"/>
                        </a:rPr>
                        <a:t>artar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charset="0"/>
                        </a:rPr>
                        <a:t>azalır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454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charset="0"/>
                        </a:rPr>
                        <a:t>DTR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charset="0"/>
                        </a:rPr>
                        <a:t>artar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charset="0"/>
                        </a:rPr>
                        <a:t>azalır veya kaybolur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454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charset="0"/>
                        </a:rPr>
                        <a:t>Patolojik refleksler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charset="0"/>
                        </a:rPr>
                        <a:t>var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charset="0"/>
                        </a:rPr>
                        <a:t>yok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454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charset="0"/>
                        </a:rPr>
                        <a:t>Kas atrofisi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charset="0"/>
                        </a:rPr>
                        <a:t>az/yok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charset="0"/>
                        </a:rPr>
                        <a:t>var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454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charset="0"/>
                        </a:rPr>
                        <a:t>Fasikülasyon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charset="0"/>
                        </a:rPr>
                        <a:t>yok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charset="0"/>
                        </a:rPr>
                        <a:t>ön boynuz lezyonunda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454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charset="0"/>
                        </a:rPr>
                        <a:t>Duyu kusuru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rgbClr val="000000"/>
                          </a:solidFill>
                          <a:effectLst/>
                          <a:latin typeface="Arial" charset="0"/>
                        </a:rPr>
                        <a:t>Yok/</a:t>
                      </a:r>
                      <a:r>
                        <a:rPr kumimoji="0" lang="tr-TR" sz="1800" b="0" i="0" u="none" strike="noStrike" cap="none" normalizeH="0" baseline="0" dirty="0" err="1" smtClean="0">
                          <a:ln>
                            <a:noFill/>
                          </a:ln>
                          <a:solidFill>
                            <a:srgbClr val="000000"/>
                          </a:solidFill>
                          <a:effectLst/>
                          <a:latin typeface="Arial" charset="0"/>
                        </a:rPr>
                        <a:t>hipoestezi</a:t>
                      </a:r>
                      <a:endParaRPr kumimoji="0" lang="tr-TR" sz="18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rgbClr val="000000"/>
                          </a:solidFill>
                          <a:effectLst/>
                          <a:latin typeface="Arial" charset="0"/>
                        </a:rPr>
                        <a:t>var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tr-TR" smtClean="0"/>
              <a:t>Santral sinir sistemi hastalıkları</a:t>
            </a:r>
          </a:p>
        </p:txBody>
      </p:sp>
      <p:sp>
        <p:nvSpPr>
          <p:cNvPr id="21506" name="Rectangle 3"/>
          <p:cNvSpPr>
            <a:spLocks noGrp="1" noChangeArrowheads="1"/>
          </p:cNvSpPr>
          <p:nvPr>
            <p:ph type="body" idx="1"/>
          </p:nvPr>
        </p:nvSpPr>
        <p:spPr/>
        <p:txBody>
          <a:bodyPr/>
          <a:lstStyle/>
          <a:p>
            <a:pPr eaLnBrk="1" hangingPunct="1">
              <a:lnSpc>
                <a:spcPct val="90000"/>
              </a:lnSpc>
            </a:pPr>
            <a:r>
              <a:rPr lang="tr-TR" smtClean="0"/>
              <a:t>Konjenital</a:t>
            </a:r>
          </a:p>
          <a:p>
            <a:pPr eaLnBrk="1" hangingPunct="1">
              <a:lnSpc>
                <a:spcPct val="90000"/>
              </a:lnSpc>
            </a:pPr>
            <a:r>
              <a:rPr lang="tr-TR" smtClean="0"/>
              <a:t>Dejeneratif hastalıklar: Parkinson, MS </a:t>
            </a:r>
          </a:p>
          <a:p>
            <a:pPr eaLnBrk="1" hangingPunct="1">
              <a:lnSpc>
                <a:spcPct val="90000"/>
              </a:lnSpc>
            </a:pPr>
            <a:r>
              <a:rPr lang="tr-TR" smtClean="0"/>
              <a:t>Kafa travması</a:t>
            </a:r>
          </a:p>
          <a:p>
            <a:pPr eaLnBrk="1" hangingPunct="1">
              <a:lnSpc>
                <a:spcPct val="90000"/>
              </a:lnSpc>
            </a:pPr>
            <a:r>
              <a:rPr lang="tr-TR" smtClean="0"/>
              <a:t>Enfeksiyon</a:t>
            </a:r>
          </a:p>
          <a:p>
            <a:pPr eaLnBrk="1" hangingPunct="1">
              <a:lnSpc>
                <a:spcPct val="90000"/>
              </a:lnSpc>
            </a:pPr>
            <a:r>
              <a:rPr lang="tr-TR" smtClean="0"/>
              <a:t>Tümörler</a:t>
            </a:r>
          </a:p>
          <a:p>
            <a:pPr eaLnBrk="1" hangingPunct="1">
              <a:lnSpc>
                <a:spcPct val="90000"/>
              </a:lnSpc>
            </a:pPr>
            <a:r>
              <a:rPr lang="tr-TR" smtClean="0"/>
              <a:t>Otoimmün hastalıklar</a:t>
            </a:r>
          </a:p>
          <a:p>
            <a:pPr eaLnBrk="1" hangingPunct="1">
              <a:lnSpc>
                <a:spcPct val="90000"/>
              </a:lnSpc>
            </a:pPr>
            <a:r>
              <a:rPr lang="tr-TR" smtClean="0"/>
              <a:t>Vasküler: İnme</a:t>
            </a:r>
          </a:p>
          <a:p>
            <a:pPr eaLnBrk="1" hangingPunct="1">
              <a:lnSpc>
                <a:spcPct val="90000"/>
              </a:lnSpc>
            </a:pPr>
            <a:r>
              <a:rPr lang="tr-TR" smtClean="0"/>
              <a:t>Serebral palsi</a:t>
            </a:r>
          </a:p>
          <a:p>
            <a:pPr eaLnBrk="1" hangingPunct="1">
              <a:lnSpc>
                <a:spcPct val="90000"/>
              </a:lnSpc>
            </a:pPr>
            <a:endParaRPr lang="tr-TR" smtClean="0"/>
          </a:p>
          <a:p>
            <a:pPr eaLnBrk="1" hangingPunct="1">
              <a:lnSpc>
                <a:spcPct val="90000"/>
              </a:lnSpc>
            </a:pPr>
            <a:endParaRPr lang="tr-TR"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noChangeArrowheads="1"/>
          </p:cNvSpPr>
          <p:nvPr>
            <p:ph type="body" idx="1"/>
          </p:nvPr>
        </p:nvSpPr>
        <p:spPr>
          <a:xfrm>
            <a:off x="3275856" y="560027"/>
            <a:ext cx="2592387" cy="1041400"/>
          </a:xfrm>
        </p:spPr>
        <p:txBody>
          <a:bodyPr/>
          <a:lstStyle/>
          <a:p>
            <a:pPr algn="ctr" eaLnBrk="1" hangingPunct="1">
              <a:buFontTx/>
              <a:buNone/>
            </a:pPr>
            <a:r>
              <a:rPr lang="tr-TR" dirty="0" smtClean="0"/>
              <a:t>İNME</a:t>
            </a:r>
          </a:p>
        </p:txBody>
      </p:sp>
      <p:pic>
        <p:nvPicPr>
          <p:cNvPr id="23554" name="Picture 5" descr="Image result for stroke"/>
          <p:cNvPicPr>
            <a:picLocks noChangeAspect="1" noChangeArrowheads="1"/>
          </p:cNvPicPr>
          <p:nvPr/>
        </p:nvPicPr>
        <p:blipFill>
          <a:blip r:embed="rId2" cstate="print"/>
          <a:srcRect/>
          <a:stretch>
            <a:fillRect/>
          </a:stretch>
        </p:blipFill>
        <p:spPr bwMode="auto">
          <a:xfrm>
            <a:off x="7390" y="2733824"/>
            <a:ext cx="5184775" cy="3524250"/>
          </a:xfrm>
          <a:prstGeom prst="rect">
            <a:avLst/>
          </a:prstGeom>
          <a:noFill/>
          <a:ln w="9525">
            <a:noFill/>
            <a:miter lim="800000"/>
            <a:headEnd/>
            <a:tailEnd/>
          </a:ln>
        </p:spPr>
      </p:pic>
      <p:pic>
        <p:nvPicPr>
          <p:cNvPr id="23555" name="Picture 6" descr="Image result for hemiplegia"/>
          <p:cNvPicPr>
            <a:picLocks noGrp="1" noChangeAspect="1" noChangeArrowheads="1"/>
          </p:cNvPicPr>
          <p:nvPr>
            <p:ph type="title"/>
          </p:nvPr>
        </p:nvPicPr>
        <p:blipFill rotWithShape="1">
          <a:blip r:embed="rId3" cstate="print"/>
          <a:srcRect r="59137"/>
          <a:stretch/>
        </p:blipFill>
        <p:spPr>
          <a:xfrm>
            <a:off x="4860032" y="1767474"/>
            <a:ext cx="3745018" cy="545695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Başlık"/>
          <p:cNvSpPr>
            <a:spLocks noGrp="1"/>
          </p:cNvSpPr>
          <p:nvPr>
            <p:ph type="title" idx="4294967295"/>
          </p:nvPr>
        </p:nvSpPr>
        <p:spPr>
          <a:xfrm>
            <a:off x="250825" y="404813"/>
            <a:ext cx="8713788" cy="1143000"/>
          </a:xfrm>
        </p:spPr>
        <p:txBody>
          <a:bodyPr anchor="b"/>
          <a:lstStyle/>
          <a:p>
            <a:pPr eaLnBrk="1" hangingPunct="1"/>
            <a:r>
              <a:rPr lang="tr-TR" sz="3600" smtClean="0"/>
              <a:t>İnme- Serebrovasküler olay (SVO)</a:t>
            </a:r>
            <a:br>
              <a:rPr lang="tr-TR" sz="3600" smtClean="0"/>
            </a:br>
            <a:r>
              <a:rPr lang="tr-TR" sz="3600" smtClean="0"/>
              <a:t>nedir?</a:t>
            </a:r>
          </a:p>
        </p:txBody>
      </p:sp>
      <p:sp>
        <p:nvSpPr>
          <p:cNvPr id="24578" name="2 İçerik Yer Tutucusu"/>
          <p:cNvSpPr>
            <a:spLocks noGrp="1"/>
          </p:cNvSpPr>
          <p:nvPr>
            <p:ph idx="4294967295"/>
          </p:nvPr>
        </p:nvSpPr>
        <p:spPr>
          <a:xfrm>
            <a:off x="457200" y="1844675"/>
            <a:ext cx="8229600" cy="4281488"/>
          </a:xfrm>
        </p:spPr>
        <p:txBody>
          <a:bodyPr/>
          <a:lstStyle/>
          <a:p>
            <a:pPr eaLnBrk="1" hangingPunct="1"/>
            <a:r>
              <a:rPr lang="tr-TR" dirty="0" err="1" smtClean="0"/>
              <a:t>Stroke</a:t>
            </a:r>
            <a:r>
              <a:rPr lang="tr-TR" dirty="0" smtClean="0"/>
              <a:t> = ani ve hızlı</a:t>
            </a:r>
          </a:p>
          <a:p>
            <a:pPr eaLnBrk="1" hangingPunct="1"/>
            <a:r>
              <a:rPr lang="tr-TR" b="1" dirty="0" smtClean="0"/>
              <a:t>Ani</a:t>
            </a:r>
            <a:r>
              <a:rPr lang="tr-TR" dirty="0" smtClean="0"/>
              <a:t> gelişen</a:t>
            </a:r>
          </a:p>
          <a:p>
            <a:pPr eaLnBrk="1" hangingPunct="1"/>
            <a:r>
              <a:rPr lang="tr-TR" b="1" dirty="0" smtClean="0"/>
              <a:t>Kalıcı</a:t>
            </a:r>
            <a:r>
              <a:rPr lang="tr-TR" dirty="0" smtClean="0"/>
              <a:t> nitelikte</a:t>
            </a:r>
          </a:p>
          <a:p>
            <a:pPr eaLnBrk="1" hangingPunct="1"/>
            <a:r>
              <a:rPr lang="tr-TR" b="1" dirty="0" err="1" smtClean="0"/>
              <a:t>Vasküler</a:t>
            </a:r>
            <a:r>
              <a:rPr lang="tr-TR" dirty="0" smtClean="0"/>
              <a:t> kaynaklı</a:t>
            </a:r>
          </a:p>
          <a:p>
            <a:pPr eaLnBrk="1" hangingPunct="1"/>
            <a:r>
              <a:rPr lang="tr-TR" b="1" dirty="0" err="1" smtClean="0"/>
              <a:t>Fokal</a:t>
            </a:r>
            <a:r>
              <a:rPr lang="tr-TR" dirty="0" smtClean="0"/>
              <a:t> nörolojik kayıp </a:t>
            </a:r>
          </a:p>
          <a:p>
            <a:pPr lvl="1" eaLnBrk="1" hangingPunct="1"/>
            <a:r>
              <a:rPr lang="tr-TR" dirty="0" smtClean="0"/>
              <a:t>(24 saatten daha uzun süren)</a:t>
            </a:r>
          </a:p>
          <a:p>
            <a:pPr eaLnBrk="1" hangingPunct="1"/>
            <a:endParaRPr lang="tr-TR" dirty="0" smtClean="0"/>
          </a:p>
          <a:p>
            <a:pPr eaLnBrk="1" hangingPunct="1"/>
            <a:endParaRPr lang="tr-TR" dirty="0" smtClean="0"/>
          </a:p>
        </p:txBody>
      </p:sp>
      <p:sp>
        <p:nvSpPr>
          <p:cNvPr id="24579" name="3 Slayt Numarası Yer Tutucusu"/>
          <p:cNvSpPr txBox="1">
            <a:spLocks noGrp="1"/>
          </p:cNvSpPr>
          <p:nvPr/>
        </p:nvSpPr>
        <p:spPr bwMode="auto">
          <a:xfrm>
            <a:off x="7042150" y="6243638"/>
            <a:ext cx="1905000" cy="457200"/>
          </a:xfrm>
          <a:prstGeom prst="rect">
            <a:avLst/>
          </a:prstGeom>
          <a:noFill/>
          <a:ln w="9525">
            <a:noFill/>
            <a:miter lim="800000"/>
            <a:headEnd/>
            <a:tailEnd/>
          </a:ln>
        </p:spPr>
        <p:txBody>
          <a:bodyPr anchor="b"/>
          <a:lstStyle/>
          <a:p>
            <a:pPr algn="r"/>
            <a:fld id="{DFFB841A-6289-449A-915B-6E75B2E204C9}" type="slidenum">
              <a:rPr lang="tr-TR" sz="1400">
                <a:latin typeface="Tahoma" pitchFamily="34" charset="0"/>
              </a:rPr>
              <a:pPr algn="r"/>
              <a:t>17</a:t>
            </a:fld>
            <a:endParaRPr lang="tr-TR" sz="1400">
              <a:latin typeface="Tahoma"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endParaRPr lang="tr-TR" smtClean="0"/>
          </a:p>
        </p:txBody>
      </p:sp>
      <p:sp>
        <p:nvSpPr>
          <p:cNvPr id="26626" name="Rectangle 3"/>
          <p:cNvSpPr>
            <a:spLocks noGrp="1" noChangeArrowheads="1"/>
          </p:cNvSpPr>
          <p:nvPr>
            <p:ph type="body" idx="1"/>
          </p:nvPr>
        </p:nvSpPr>
        <p:spPr/>
        <p:txBody>
          <a:bodyPr/>
          <a:lstStyle/>
          <a:p>
            <a:pPr eaLnBrk="1" hangingPunct="1"/>
            <a:endParaRPr lang="tr-TR" smtClean="0"/>
          </a:p>
        </p:txBody>
      </p:sp>
      <p:pic>
        <p:nvPicPr>
          <p:cNvPr id="26627" name="Picture 5" descr="Image result for stroke"/>
          <p:cNvPicPr>
            <a:picLocks noChangeAspect="1" noChangeArrowheads="1"/>
          </p:cNvPicPr>
          <p:nvPr/>
        </p:nvPicPr>
        <p:blipFill>
          <a:blip r:embed="rId2" cstate="print"/>
          <a:srcRect/>
          <a:stretch>
            <a:fillRect/>
          </a:stretch>
        </p:blipFill>
        <p:spPr bwMode="auto">
          <a:xfrm>
            <a:off x="827088" y="1412875"/>
            <a:ext cx="7818437" cy="35242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Başlık"/>
          <p:cNvSpPr>
            <a:spLocks noGrp="1"/>
          </p:cNvSpPr>
          <p:nvPr>
            <p:ph type="title" idx="4294967295"/>
          </p:nvPr>
        </p:nvSpPr>
        <p:spPr/>
        <p:txBody>
          <a:bodyPr anchor="b"/>
          <a:lstStyle/>
          <a:p>
            <a:pPr eaLnBrk="1" hangingPunct="1"/>
            <a:r>
              <a:rPr lang="tr-TR" sz="4000" smtClean="0"/>
              <a:t>Epidemiyoloji</a:t>
            </a:r>
          </a:p>
        </p:txBody>
      </p:sp>
      <p:sp>
        <p:nvSpPr>
          <p:cNvPr id="27650" name="2 İçerik Yer Tutucusu"/>
          <p:cNvSpPr>
            <a:spLocks noGrp="1"/>
          </p:cNvSpPr>
          <p:nvPr>
            <p:ph idx="4294967295"/>
          </p:nvPr>
        </p:nvSpPr>
        <p:spPr/>
        <p:txBody>
          <a:bodyPr/>
          <a:lstStyle/>
          <a:p>
            <a:pPr eaLnBrk="1" hangingPunct="1">
              <a:lnSpc>
                <a:spcPct val="150000"/>
              </a:lnSpc>
            </a:pPr>
            <a:r>
              <a:rPr lang="tr-TR" smtClean="0"/>
              <a:t>İnsidans yaş ile ilişkili</a:t>
            </a:r>
          </a:p>
          <a:p>
            <a:pPr eaLnBrk="1" hangingPunct="1">
              <a:lnSpc>
                <a:spcPct val="150000"/>
              </a:lnSpc>
            </a:pPr>
            <a:r>
              <a:rPr lang="tr-TR" smtClean="0"/>
              <a:t>50 yaşından önce nadir</a:t>
            </a:r>
          </a:p>
          <a:p>
            <a:pPr eaLnBrk="1" hangingPunct="1">
              <a:lnSpc>
                <a:spcPct val="150000"/>
              </a:lnSpc>
            </a:pPr>
            <a:r>
              <a:rPr lang="tr-TR" b="1" smtClean="0"/>
              <a:t>55 yaşından</a:t>
            </a:r>
            <a:r>
              <a:rPr lang="tr-TR" smtClean="0"/>
              <a:t> sonra her 10 yılda bir 2x fazla </a:t>
            </a:r>
          </a:p>
          <a:p>
            <a:pPr eaLnBrk="1" hangingPunct="1">
              <a:lnSpc>
                <a:spcPct val="150000"/>
              </a:lnSpc>
            </a:pPr>
            <a:r>
              <a:rPr lang="tr-TR" b="1" smtClean="0"/>
              <a:t>80 yaşından sonra</a:t>
            </a:r>
            <a:r>
              <a:rPr lang="tr-TR" smtClean="0"/>
              <a:t> 25/1000</a:t>
            </a:r>
          </a:p>
        </p:txBody>
      </p:sp>
      <p:sp>
        <p:nvSpPr>
          <p:cNvPr id="27651" name="3 Slayt Numarası Yer Tutucusu"/>
          <p:cNvSpPr txBox="1">
            <a:spLocks noGrp="1"/>
          </p:cNvSpPr>
          <p:nvPr/>
        </p:nvSpPr>
        <p:spPr bwMode="auto">
          <a:xfrm>
            <a:off x="7042150" y="6243638"/>
            <a:ext cx="1905000" cy="457200"/>
          </a:xfrm>
          <a:prstGeom prst="rect">
            <a:avLst/>
          </a:prstGeom>
          <a:noFill/>
          <a:ln w="9525">
            <a:noFill/>
            <a:miter lim="800000"/>
            <a:headEnd/>
            <a:tailEnd/>
          </a:ln>
        </p:spPr>
        <p:txBody>
          <a:bodyPr anchor="b"/>
          <a:lstStyle/>
          <a:p>
            <a:pPr algn="r"/>
            <a:fld id="{E3156D90-D095-43A5-9AEB-6D476789464B}" type="slidenum">
              <a:rPr lang="tr-TR" sz="1400">
                <a:latin typeface="Tahoma" pitchFamily="34" charset="0"/>
              </a:rPr>
              <a:pPr algn="r"/>
              <a:t>19</a:t>
            </a:fld>
            <a:endParaRPr lang="tr-TR" sz="1400">
              <a:latin typeface="Tahoma"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endParaRPr lang="tr-TR" smtClean="0"/>
          </a:p>
        </p:txBody>
      </p:sp>
      <p:sp>
        <p:nvSpPr>
          <p:cNvPr id="15362" name="Rectangle 3"/>
          <p:cNvSpPr>
            <a:spLocks noGrp="1" noChangeArrowheads="1"/>
          </p:cNvSpPr>
          <p:nvPr>
            <p:ph type="body" idx="1"/>
          </p:nvPr>
        </p:nvSpPr>
        <p:spPr>
          <a:xfrm>
            <a:off x="3924300" y="476250"/>
            <a:ext cx="4978400" cy="5865813"/>
          </a:xfrm>
        </p:spPr>
        <p:txBody>
          <a:bodyPr/>
          <a:lstStyle/>
          <a:p>
            <a:pPr eaLnBrk="1" hangingPunct="1">
              <a:lnSpc>
                <a:spcPct val="90000"/>
              </a:lnSpc>
            </a:pPr>
            <a:r>
              <a:rPr lang="tr-TR" sz="2800" dirty="0" smtClean="0"/>
              <a:t>Sinir sistemi, vücudun en karmaşık sistemidir. </a:t>
            </a:r>
          </a:p>
          <a:p>
            <a:pPr eaLnBrk="1" hangingPunct="1">
              <a:lnSpc>
                <a:spcPct val="90000"/>
              </a:lnSpc>
            </a:pPr>
            <a:r>
              <a:rPr lang="tr-TR" sz="2800" dirty="0" smtClean="0"/>
              <a:t>Hücre, doku, organlar arası koordinasyon ve organizmanın dış dünya ile ilişkisini sağlar. </a:t>
            </a:r>
          </a:p>
          <a:p>
            <a:pPr eaLnBrk="1" hangingPunct="1">
              <a:lnSpc>
                <a:spcPct val="90000"/>
              </a:lnSpc>
            </a:pPr>
            <a:r>
              <a:rPr lang="tr-TR" sz="2800" dirty="0" smtClean="0"/>
              <a:t>Ayrıca konuşma, zeka, şuur, akıl ve düşünme gibi yetenekleri yönetir. </a:t>
            </a:r>
          </a:p>
          <a:p>
            <a:pPr eaLnBrk="1" hangingPunct="1">
              <a:lnSpc>
                <a:spcPct val="90000"/>
              </a:lnSpc>
            </a:pPr>
            <a:r>
              <a:rPr lang="tr-TR" sz="2800" dirty="0" smtClean="0"/>
              <a:t>Vücudun kontrol mekanizmasıdır. </a:t>
            </a:r>
          </a:p>
        </p:txBody>
      </p:sp>
      <p:pic>
        <p:nvPicPr>
          <p:cNvPr id="15363" name="Picture 4" descr="Image result for santral sinir sistemi hastalıkları"/>
          <p:cNvPicPr>
            <a:picLocks noChangeAspect="1" noChangeArrowheads="1"/>
          </p:cNvPicPr>
          <p:nvPr/>
        </p:nvPicPr>
        <p:blipFill>
          <a:blip r:embed="rId2" cstate="print"/>
          <a:srcRect/>
          <a:stretch>
            <a:fillRect/>
          </a:stretch>
        </p:blipFill>
        <p:spPr bwMode="auto">
          <a:xfrm>
            <a:off x="250825" y="0"/>
            <a:ext cx="3451225" cy="65976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3 Slayt Numarası Yer Tutucusu"/>
          <p:cNvSpPr txBox="1">
            <a:spLocks noGrp="1"/>
          </p:cNvSpPr>
          <p:nvPr/>
        </p:nvSpPr>
        <p:spPr bwMode="auto">
          <a:xfrm>
            <a:off x="7042150" y="6243638"/>
            <a:ext cx="1905000" cy="457200"/>
          </a:xfrm>
          <a:prstGeom prst="rect">
            <a:avLst/>
          </a:prstGeom>
          <a:noFill/>
          <a:ln w="9525">
            <a:noFill/>
            <a:miter lim="800000"/>
            <a:headEnd/>
            <a:tailEnd/>
          </a:ln>
        </p:spPr>
        <p:txBody>
          <a:bodyPr anchor="b"/>
          <a:lstStyle/>
          <a:p>
            <a:pPr algn="r"/>
            <a:fld id="{93DB033F-5732-4526-B051-5D0ED0FC329F}" type="slidenum">
              <a:rPr lang="tr-TR" sz="1400">
                <a:latin typeface="Tahoma" pitchFamily="34" charset="0"/>
              </a:rPr>
              <a:pPr algn="r"/>
              <a:t>20</a:t>
            </a:fld>
            <a:endParaRPr lang="tr-TR" sz="1400">
              <a:latin typeface="Tahoma" pitchFamily="34" charset="0"/>
            </a:endParaRPr>
          </a:p>
        </p:txBody>
      </p:sp>
      <p:pic>
        <p:nvPicPr>
          <p:cNvPr id="28674" name="Picture 4" descr="fullleftrigh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95513" y="3429000"/>
            <a:ext cx="2274887" cy="3357563"/>
          </a:xfrm>
          <a:prstGeom prst="rect">
            <a:avLst/>
          </a:prstGeom>
          <a:noFill/>
          <a:ln w="9525">
            <a:noFill/>
            <a:miter lim="800000"/>
            <a:headEnd/>
            <a:tailEnd/>
          </a:ln>
        </p:spPr>
      </p:pic>
      <p:pic>
        <p:nvPicPr>
          <p:cNvPr id="28675" name="Picture 5" descr="brainfront"/>
          <p:cNvPicPr>
            <a:picLocks noChangeAspect="1" noChangeArrowheads="1"/>
          </p:cNvPicPr>
          <p:nvPr/>
        </p:nvPicPr>
        <p:blipFill>
          <a:blip r:embed="rId4" cstate="print"/>
          <a:srcRect l="13589" t="4321" r="22195" b="5084"/>
          <a:stretch>
            <a:fillRect/>
          </a:stretch>
        </p:blipFill>
        <p:spPr bwMode="auto">
          <a:xfrm>
            <a:off x="1763713" y="188913"/>
            <a:ext cx="3062287" cy="3240087"/>
          </a:xfrm>
          <a:prstGeom prst="rect">
            <a:avLst/>
          </a:prstGeom>
          <a:noFill/>
          <a:ln w="9525">
            <a:noFill/>
            <a:miter lim="800000"/>
            <a:headEnd/>
            <a:tailEnd/>
          </a:ln>
        </p:spPr>
      </p:pic>
      <p:sp>
        <p:nvSpPr>
          <p:cNvPr id="28676" name="Text Box 20"/>
          <p:cNvSpPr txBox="1">
            <a:spLocks noChangeArrowheads="1"/>
          </p:cNvSpPr>
          <p:nvPr/>
        </p:nvSpPr>
        <p:spPr bwMode="auto">
          <a:xfrm>
            <a:off x="3995738" y="5141913"/>
            <a:ext cx="736600" cy="519112"/>
          </a:xfrm>
          <a:prstGeom prst="rect">
            <a:avLst/>
          </a:prstGeom>
          <a:noFill/>
          <a:ln w="9525">
            <a:noFill/>
            <a:miter lim="800000"/>
            <a:headEnd/>
            <a:tailEnd/>
          </a:ln>
        </p:spPr>
        <p:txBody>
          <a:bodyPr wrap="none">
            <a:spAutoFit/>
          </a:bodyPr>
          <a:lstStyle/>
          <a:p>
            <a:r>
              <a:rPr lang="tr-TR" sz="2800" b="1"/>
              <a:t>Sol</a:t>
            </a:r>
          </a:p>
        </p:txBody>
      </p:sp>
      <p:sp>
        <p:nvSpPr>
          <p:cNvPr id="28677" name="Text Box 21"/>
          <p:cNvSpPr txBox="1">
            <a:spLocks noChangeArrowheads="1"/>
          </p:cNvSpPr>
          <p:nvPr/>
        </p:nvSpPr>
        <p:spPr bwMode="auto">
          <a:xfrm>
            <a:off x="1935163" y="5141913"/>
            <a:ext cx="836612" cy="519112"/>
          </a:xfrm>
          <a:prstGeom prst="rect">
            <a:avLst/>
          </a:prstGeom>
          <a:noFill/>
          <a:ln w="9525">
            <a:noFill/>
            <a:miter lim="800000"/>
            <a:headEnd/>
            <a:tailEnd/>
          </a:ln>
        </p:spPr>
        <p:txBody>
          <a:bodyPr wrap="none">
            <a:spAutoFit/>
          </a:bodyPr>
          <a:lstStyle/>
          <a:p>
            <a:r>
              <a:rPr lang="tr-TR" sz="2800" b="1"/>
              <a:t>Sağ</a:t>
            </a:r>
          </a:p>
        </p:txBody>
      </p:sp>
      <p:sp>
        <p:nvSpPr>
          <p:cNvPr id="28678" name="Freeform 25"/>
          <p:cNvSpPr>
            <a:spLocks/>
          </p:cNvSpPr>
          <p:nvPr/>
        </p:nvSpPr>
        <p:spPr bwMode="auto">
          <a:xfrm rot="274957">
            <a:off x="3276600" y="436563"/>
            <a:ext cx="1196975" cy="831850"/>
          </a:xfrm>
          <a:custGeom>
            <a:avLst/>
            <a:gdLst>
              <a:gd name="T0" fmla="*/ 2147483647 w 754"/>
              <a:gd name="T1" fmla="*/ 0 h 524"/>
              <a:gd name="T2" fmla="*/ 2147483647 w 754"/>
              <a:gd name="T3" fmla="*/ 2147483647 h 524"/>
              <a:gd name="T4" fmla="*/ 2147483647 w 754"/>
              <a:gd name="T5" fmla="*/ 2147483647 h 524"/>
              <a:gd name="T6" fmla="*/ 2147483647 w 754"/>
              <a:gd name="T7" fmla="*/ 2147483647 h 524"/>
              <a:gd name="T8" fmla="*/ 2147483647 w 754"/>
              <a:gd name="T9" fmla="*/ 2147483647 h 524"/>
              <a:gd name="T10" fmla="*/ 2147483647 w 754"/>
              <a:gd name="T11" fmla="*/ 2147483647 h 524"/>
              <a:gd name="T12" fmla="*/ 2147483647 w 754"/>
              <a:gd name="T13" fmla="*/ 2147483647 h 524"/>
              <a:gd name="T14" fmla="*/ 2147483647 w 754"/>
              <a:gd name="T15" fmla="*/ 2147483647 h 524"/>
              <a:gd name="T16" fmla="*/ 2147483647 w 754"/>
              <a:gd name="T17" fmla="*/ 0 h 5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4"/>
              <a:gd name="T28" fmla="*/ 0 h 524"/>
              <a:gd name="T29" fmla="*/ 754 w 754"/>
              <a:gd name="T30" fmla="*/ 524 h 5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4" h="524">
                <a:moveTo>
                  <a:pt x="141" y="0"/>
                </a:moveTo>
                <a:cubicBezTo>
                  <a:pt x="0" y="47"/>
                  <a:pt x="84" y="8"/>
                  <a:pt x="121" y="368"/>
                </a:cubicBezTo>
                <a:cubicBezTo>
                  <a:pt x="122" y="382"/>
                  <a:pt x="140" y="388"/>
                  <a:pt x="151" y="397"/>
                </a:cubicBezTo>
                <a:cubicBezTo>
                  <a:pt x="215" y="447"/>
                  <a:pt x="261" y="441"/>
                  <a:pt x="339" y="457"/>
                </a:cubicBezTo>
                <a:cubicBezTo>
                  <a:pt x="442" y="508"/>
                  <a:pt x="462" y="490"/>
                  <a:pt x="618" y="497"/>
                </a:cubicBezTo>
                <a:cubicBezTo>
                  <a:pt x="696" y="524"/>
                  <a:pt x="657" y="520"/>
                  <a:pt x="737" y="507"/>
                </a:cubicBezTo>
                <a:cubicBezTo>
                  <a:pt x="732" y="422"/>
                  <a:pt x="754" y="310"/>
                  <a:pt x="657" y="278"/>
                </a:cubicBezTo>
                <a:cubicBezTo>
                  <a:pt x="603" y="197"/>
                  <a:pt x="516" y="114"/>
                  <a:pt x="419" y="90"/>
                </a:cubicBezTo>
                <a:cubicBezTo>
                  <a:pt x="336" y="35"/>
                  <a:pt x="239" y="12"/>
                  <a:pt x="141" y="0"/>
                </a:cubicBezTo>
                <a:close/>
              </a:path>
            </a:pathLst>
          </a:custGeom>
          <a:gradFill rotWithShape="1">
            <a:gsLst>
              <a:gs pos="0">
                <a:srgbClr val="FF0000">
                  <a:alpha val="67998"/>
                </a:srgbClr>
              </a:gs>
              <a:gs pos="100000">
                <a:srgbClr val="760000">
                  <a:alpha val="57999"/>
                </a:srgbClr>
              </a:gs>
            </a:gsLst>
            <a:lin ang="5400000" scaled="1"/>
          </a:gradFill>
          <a:ln w="9525">
            <a:solidFill>
              <a:schemeClr val="tx1"/>
            </a:solidFill>
            <a:round/>
            <a:headEnd/>
            <a:tailEnd/>
          </a:ln>
        </p:spPr>
        <p:txBody>
          <a:bodyPr/>
          <a:lstStyle/>
          <a:p>
            <a:endParaRPr lang="tr-TR"/>
          </a:p>
        </p:txBody>
      </p:sp>
      <p:sp>
        <p:nvSpPr>
          <p:cNvPr id="28682" name="Text Box 20"/>
          <p:cNvSpPr txBox="1">
            <a:spLocks noChangeArrowheads="1"/>
          </p:cNvSpPr>
          <p:nvPr/>
        </p:nvSpPr>
        <p:spPr bwMode="auto">
          <a:xfrm>
            <a:off x="4572000" y="428625"/>
            <a:ext cx="822325" cy="584200"/>
          </a:xfrm>
          <a:prstGeom prst="rect">
            <a:avLst/>
          </a:prstGeom>
          <a:noFill/>
          <a:ln w="9525">
            <a:noFill/>
            <a:miter lim="800000"/>
            <a:headEnd/>
            <a:tailEnd/>
          </a:ln>
        </p:spPr>
        <p:txBody>
          <a:bodyPr wrap="none">
            <a:spAutoFit/>
          </a:bodyPr>
          <a:lstStyle/>
          <a:p>
            <a:r>
              <a:rPr lang="tr-TR" sz="3200" b="1"/>
              <a:t>Sol</a:t>
            </a:r>
          </a:p>
        </p:txBody>
      </p:sp>
      <p:sp>
        <p:nvSpPr>
          <p:cNvPr id="28683" name="Text Box 21"/>
          <p:cNvSpPr txBox="1">
            <a:spLocks noChangeArrowheads="1"/>
          </p:cNvSpPr>
          <p:nvPr/>
        </p:nvSpPr>
        <p:spPr bwMode="auto">
          <a:xfrm>
            <a:off x="1143000" y="428625"/>
            <a:ext cx="936625" cy="584200"/>
          </a:xfrm>
          <a:prstGeom prst="rect">
            <a:avLst/>
          </a:prstGeom>
          <a:noFill/>
          <a:ln w="9525">
            <a:noFill/>
            <a:miter lim="800000"/>
            <a:headEnd/>
            <a:tailEnd/>
          </a:ln>
        </p:spPr>
        <p:txBody>
          <a:bodyPr wrap="none">
            <a:spAutoFit/>
          </a:bodyPr>
          <a:lstStyle/>
          <a:p>
            <a:r>
              <a:rPr lang="tr-TR" sz="3200" b="1"/>
              <a:t>Sağ</a:t>
            </a:r>
          </a:p>
        </p:txBody>
      </p:sp>
      <p:sp>
        <p:nvSpPr>
          <p:cNvPr id="28684" name="20 Metin kutusu"/>
          <p:cNvSpPr txBox="1">
            <a:spLocks noChangeArrowheads="1"/>
          </p:cNvSpPr>
          <p:nvPr/>
        </p:nvSpPr>
        <p:spPr bwMode="auto">
          <a:xfrm>
            <a:off x="4786313" y="2500313"/>
            <a:ext cx="3938587" cy="461962"/>
          </a:xfrm>
          <a:prstGeom prst="rect">
            <a:avLst/>
          </a:prstGeom>
          <a:noFill/>
          <a:ln w="9525">
            <a:noFill/>
            <a:miter lim="800000"/>
            <a:headEnd/>
            <a:tailEnd/>
          </a:ln>
        </p:spPr>
        <p:txBody>
          <a:bodyPr>
            <a:spAutoFit/>
          </a:bodyPr>
          <a:lstStyle/>
          <a:p>
            <a:r>
              <a:rPr lang="tr-TR" sz="2400" b="1">
                <a:latin typeface="Tahoma" pitchFamily="34" charset="0"/>
              </a:rPr>
              <a:t>%88 oranında hemipleji</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2050" name="Picture 2" descr="stroke patient ile ilgili gÃ¶rsel sonuc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0"/>
            <a:ext cx="6381999" cy="35805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p:cNvPicPr>
            <a:picLocks noChangeAspect="1" noChangeArrowheads="1"/>
          </p:cNvPicPr>
          <p:nvPr/>
        </p:nvPicPr>
        <p:blipFill>
          <a:blip r:embed="rId3" cstate="print"/>
          <a:srcRect/>
          <a:stretch>
            <a:fillRect/>
          </a:stretch>
        </p:blipFill>
        <p:spPr bwMode="auto">
          <a:xfrm>
            <a:off x="1336539" y="3580550"/>
            <a:ext cx="6084168" cy="3380094"/>
          </a:xfrm>
          <a:prstGeom prst="rect">
            <a:avLst/>
          </a:prstGeom>
          <a:noFill/>
        </p:spPr>
      </p:pic>
    </p:spTree>
    <p:extLst>
      <p:ext uri="{BB962C8B-B14F-4D97-AF65-F5344CB8AC3E}">
        <p14:creationId xmlns:p14="http://schemas.microsoft.com/office/powerpoint/2010/main" val="1432143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26" name="Picture 2" descr="https://www.neuroskills.com/images/web-woman-cane-walking-201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256807"/>
            <a:ext cx="387626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emipleji ile ilgili görsel sonucu"/>
          <p:cNvPicPr>
            <a:picLocks noChangeAspect="1" noChangeArrowheads="1"/>
          </p:cNvPicPr>
          <p:nvPr/>
        </p:nvPicPr>
        <p:blipFill>
          <a:blip r:embed="rId3" cstate="print"/>
          <a:srcRect/>
          <a:stretch>
            <a:fillRect/>
          </a:stretch>
        </p:blipFill>
        <p:spPr bwMode="auto">
          <a:xfrm>
            <a:off x="4703845" y="5363"/>
            <a:ext cx="2520280" cy="7109444"/>
          </a:xfrm>
          <a:prstGeom prst="rect">
            <a:avLst/>
          </a:prstGeom>
          <a:noFill/>
          <a:ln w="9525">
            <a:noFill/>
            <a:miter lim="800000"/>
            <a:headEnd/>
            <a:tailEnd/>
          </a:ln>
        </p:spPr>
      </p:pic>
    </p:spTree>
    <p:extLst>
      <p:ext uri="{BB962C8B-B14F-4D97-AF65-F5344CB8AC3E}">
        <p14:creationId xmlns:p14="http://schemas.microsoft.com/office/powerpoint/2010/main" val="3374344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Başlık"/>
          <p:cNvSpPr>
            <a:spLocks noGrp="1"/>
          </p:cNvSpPr>
          <p:nvPr>
            <p:ph type="title"/>
          </p:nvPr>
        </p:nvSpPr>
        <p:spPr/>
        <p:txBody>
          <a:bodyPr/>
          <a:lstStyle/>
          <a:p>
            <a:pPr eaLnBrk="1" hangingPunct="1"/>
            <a:endParaRPr lang="tr-TR" smtClean="0"/>
          </a:p>
        </p:txBody>
      </p:sp>
      <p:pic>
        <p:nvPicPr>
          <p:cNvPr id="33794" name="Picture 2" descr="hemiplegic spastic gait stroke lower extremity ile ilgili görsel sonucu"/>
          <p:cNvPicPr>
            <a:picLocks noChangeAspect="1" noChangeArrowheads="1"/>
          </p:cNvPicPr>
          <p:nvPr/>
        </p:nvPicPr>
        <p:blipFill>
          <a:blip r:embed="rId2" cstate="print"/>
          <a:srcRect/>
          <a:stretch>
            <a:fillRect/>
          </a:stretch>
        </p:blipFill>
        <p:spPr bwMode="auto">
          <a:xfrm>
            <a:off x="2699792" y="332656"/>
            <a:ext cx="4680520" cy="6314164"/>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3074" name="Picture 2" descr="Ä°lgili resim"/>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2227" y="1417638"/>
            <a:ext cx="8947261" cy="4527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987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457200" y="274639"/>
            <a:ext cx="8229600" cy="418058"/>
          </a:xfrm>
        </p:spPr>
        <p:txBody>
          <a:bodyPr/>
          <a:lstStyle/>
          <a:p>
            <a:r>
              <a:rPr lang="tr-TR" sz="4000" dirty="0" smtClean="0"/>
              <a:t>İnmede ortaya çıkan bozukluklar</a:t>
            </a:r>
          </a:p>
        </p:txBody>
      </p:sp>
      <p:sp>
        <p:nvSpPr>
          <p:cNvPr id="35842" name="Rectangle 3"/>
          <p:cNvSpPr>
            <a:spLocks noGrp="1" noChangeArrowheads="1"/>
          </p:cNvSpPr>
          <p:nvPr>
            <p:ph type="body" idx="1"/>
          </p:nvPr>
        </p:nvSpPr>
        <p:spPr>
          <a:xfrm>
            <a:off x="251520" y="836712"/>
            <a:ext cx="8784976" cy="5832649"/>
          </a:xfrm>
        </p:spPr>
        <p:txBody>
          <a:bodyPr/>
          <a:lstStyle/>
          <a:p>
            <a:pPr>
              <a:lnSpc>
                <a:spcPct val="80000"/>
              </a:lnSpc>
            </a:pPr>
            <a:r>
              <a:rPr lang="tr-TR" sz="2400" dirty="0" smtClean="0"/>
              <a:t>Motor bozukluklar: Vücudun bir yarısının tümü veya bir bölümünde kuvvetsizlik ( </a:t>
            </a:r>
            <a:r>
              <a:rPr lang="tr-TR" sz="2400" dirty="0" err="1" smtClean="0"/>
              <a:t>hemipleji</a:t>
            </a:r>
            <a:r>
              <a:rPr lang="tr-TR" sz="2400" dirty="0" smtClean="0"/>
              <a:t>, </a:t>
            </a:r>
            <a:r>
              <a:rPr lang="tr-TR" sz="2400" dirty="0" err="1" smtClean="0"/>
              <a:t>hemiparezi</a:t>
            </a:r>
            <a:r>
              <a:rPr lang="tr-TR" sz="2400" dirty="0" smtClean="0"/>
              <a:t>, </a:t>
            </a:r>
            <a:r>
              <a:rPr lang="tr-TR" sz="2400" dirty="0" err="1" smtClean="0"/>
              <a:t>monoparezi</a:t>
            </a:r>
            <a:r>
              <a:rPr lang="tr-TR" sz="2400" dirty="0" smtClean="0"/>
              <a:t>), nadiren eşzamanlı </a:t>
            </a:r>
            <a:r>
              <a:rPr lang="tr-TR" sz="2400" dirty="0" err="1" smtClean="0"/>
              <a:t>bilateral</a:t>
            </a:r>
            <a:r>
              <a:rPr lang="tr-TR" sz="2400" dirty="0" smtClean="0"/>
              <a:t> kuvvetsizlik, dengesizlik</a:t>
            </a:r>
          </a:p>
          <a:p>
            <a:pPr>
              <a:lnSpc>
                <a:spcPct val="80000"/>
              </a:lnSpc>
            </a:pPr>
            <a:r>
              <a:rPr lang="tr-TR" sz="2400" dirty="0" err="1" smtClean="0"/>
              <a:t>Spastisite</a:t>
            </a:r>
            <a:r>
              <a:rPr lang="tr-TR" sz="2400" dirty="0" smtClean="0"/>
              <a:t> </a:t>
            </a:r>
          </a:p>
          <a:p>
            <a:pPr>
              <a:lnSpc>
                <a:spcPct val="80000"/>
              </a:lnSpc>
            </a:pPr>
            <a:r>
              <a:rPr lang="tr-TR" sz="2400" dirty="0" smtClean="0"/>
              <a:t>Duysal </a:t>
            </a:r>
            <a:r>
              <a:rPr lang="tr-TR" sz="2400" dirty="0" err="1" smtClean="0"/>
              <a:t>bozukluk:Vücudun</a:t>
            </a:r>
            <a:r>
              <a:rPr lang="tr-TR" sz="2400" dirty="0" smtClean="0"/>
              <a:t> bir yarısının tümü veya bir bölümünde </a:t>
            </a:r>
            <a:r>
              <a:rPr lang="tr-TR" sz="2400" dirty="0" err="1" smtClean="0"/>
              <a:t>hemisensoriyel</a:t>
            </a:r>
            <a:r>
              <a:rPr lang="tr-TR" sz="2400" dirty="0" smtClean="0"/>
              <a:t> bozukluk</a:t>
            </a:r>
          </a:p>
          <a:p>
            <a:pPr>
              <a:lnSpc>
                <a:spcPct val="80000"/>
              </a:lnSpc>
            </a:pPr>
            <a:r>
              <a:rPr lang="tr-TR" sz="2400" dirty="0" smtClean="0"/>
              <a:t>Konuşma ve dil bozuklukları: afazi, </a:t>
            </a:r>
            <a:r>
              <a:rPr lang="tr-TR" sz="2400" dirty="0" err="1" smtClean="0"/>
              <a:t>dizartri</a:t>
            </a:r>
            <a:r>
              <a:rPr lang="tr-TR" sz="2400" dirty="0" smtClean="0"/>
              <a:t>, okuma, yazma, hesap yapmada güçlük</a:t>
            </a:r>
          </a:p>
          <a:p>
            <a:pPr>
              <a:lnSpc>
                <a:spcPct val="80000"/>
              </a:lnSpc>
            </a:pPr>
            <a:r>
              <a:rPr lang="tr-TR" sz="2400" dirty="0" smtClean="0"/>
              <a:t>Görme bozuklukları: Görme alanının  yarısı veya çeyreğinde vizyon kaybı (</a:t>
            </a:r>
            <a:r>
              <a:rPr lang="tr-TR" sz="2400" dirty="0" err="1" smtClean="0"/>
              <a:t>hemianopsi</a:t>
            </a:r>
            <a:r>
              <a:rPr lang="tr-TR" sz="2400" dirty="0" smtClean="0"/>
              <a:t>, </a:t>
            </a:r>
            <a:r>
              <a:rPr lang="tr-TR" sz="2400" dirty="0" err="1" smtClean="0"/>
              <a:t>kuadrantanopsi</a:t>
            </a:r>
            <a:r>
              <a:rPr lang="tr-TR" sz="2400" dirty="0" smtClean="0"/>
              <a:t>), </a:t>
            </a:r>
            <a:r>
              <a:rPr lang="tr-TR" sz="2400" dirty="0" err="1" smtClean="0"/>
              <a:t>diplopi</a:t>
            </a:r>
            <a:endParaRPr lang="tr-TR" sz="2400" dirty="0" smtClean="0"/>
          </a:p>
          <a:p>
            <a:pPr>
              <a:lnSpc>
                <a:spcPct val="80000"/>
              </a:lnSpc>
            </a:pPr>
            <a:r>
              <a:rPr lang="tr-TR" sz="2400" dirty="0" err="1" smtClean="0"/>
              <a:t>Vestibüler</a:t>
            </a:r>
            <a:r>
              <a:rPr lang="tr-TR" sz="2400" dirty="0" smtClean="0"/>
              <a:t>: </a:t>
            </a:r>
            <a:r>
              <a:rPr lang="tr-TR" sz="2400" dirty="0" err="1" smtClean="0"/>
              <a:t>vertigo</a:t>
            </a:r>
            <a:endParaRPr lang="tr-TR" sz="2400" dirty="0" smtClean="0"/>
          </a:p>
          <a:p>
            <a:pPr>
              <a:lnSpc>
                <a:spcPct val="80000"/>
              </a:lnSpc>
            </a:pPr>
            <a:r>
              <a:rPr lang="tr-TR" sz="2400" dirty="0" smtClean="0"/>
              <a:t>Yutma güçlüğü (</a:t>
            </a:r>
            <a:r>
              <a:rPr lang="tr-TR" sz="2400" dirty="0" err="1" smtClean="0"/>
              <a:t>disfaji</a:t>
            </a:r>
            <a:r>
              <a:rPr lang="tr-TR" sz="2400" dirty="0" smtClean="0"/>
              <a:t>)</a:t>
            </a:r>
          </a:p>
          <a:p>
            <a:pPr>
              <a:lnSpc>
                <a:spcPct val="80000"/>
              </a:lnSpc>
            </a:pPr>
            <a:r>
              <a:rPr lang="tr-TR" sz="2400" dirty="0" smtClean="0"/>
              <a:t>Davranışsal,/bilişsel: Hafıza, düşünme, dikkat ve öğrenme problemleri, mekan </a:t>
            </a:r>
            <a:r>
              <a:rPr lang="tr-TR" sz="2400" dirty="0" err="1" smtClean="0"/>
              <a:t>dezoryantasyonu</a:t>
            </a:r>
            <a:r>
              <a:rPr lang="tr-TR" sz="2400" dirty="0" smtClean="0"/>
              <a:t>; ihmal “</a:t>
            </a:r>
            <a:r>
              <a:rPr lang="tr-TR" sz="2400" dirty="0" err="1" smtClean="0"/>
              <a:t>neglect</a:t>
            </a:r>
            <a:r>
              <a:rPr lang="tr-TR" sz="2400" dirty="0" smtClean="0"/>
              <a:t>”(</a:t>
            </a:r>
            <a:r>
              <a:rPr lang="tr-TR" sz="2400" dirty="0" err="1" smtClean="0"/>
              <a:t>vizyo</a:t>
            </a:r>
            <a:r>
              <a:rPr lang="tr-TR" sz="2400" dirty="0" smtClean="0"/>
              <a:t>- </a:t>
            </a:r>
            <a:r>
              <a:rPr lang="tr-TR" sz="2400" dirty="0" err="1" smtClean="0"/>
              <a:t>spasyal</a:t>
            </a:r>
            <a:r>
              <a:rPr lang="tr-TR" sz="2400" dirty="0" smtClean="0"/>
              <a:t>- </a:t>
            </a:r>
            <a:r>
              <a:rPr lang="tr-TR" sz="2400" dirty="0" err="1" smtClean="0"/>
              <a:t>perseptüel</a:t>
            </a:r>
            <a:r>
              <a:rPr lang="tr-TR" sz="2400" dirty="0" smtClean="0"/>
              <a:t> </a:t>
            </a:r>
            <a:r>
              <a:rPr lang="tr-TR" sz="2400" dirty="0" err="1" smtClean="0"/>
              <a:t>disfonksiyon</a:t>
            </a:r>
            <a:r>
              <a:rPr lang="tr-TR" sz="2400" dirty="0" smtClean="0"/>
              <a:t>), unutkanlık amnezi</a:t>
            </a:r>
          </a:p>
          <a:p>
            <a:pPr>
              <a:lnSpc>
                <a:spcPct val="80000"/>
              </a:lnSpc>
            </a:pPr>
            <a:r>
              <a:rPr lang="tr-TR" sz="2400" dirty="0" err="1" smtClean="0"/>
              <a:t>Nörojenik</a:t>
            </a:r>
            <a:r>
              <a:rPr lang="tr-TR" sz="2400" dirty="0" smtClean="0"/>
              <a:t> mesane ve barsak</a:t>
            </a:r>
          </a:p>
          <a:p>
            <a:pPr>
              <a:lnSpc>
                <a:spcPct val="80000"/>
              </a:lnSpc>
            </a:pPr>
            <a:r>
              <a:rPr lang="tr-TR" sz="2400" dirty="0" err="1" smtClean="0"/>
              <a:t>Psikososyal</a:t>
            </a:r>
            <a:r>
              <a:rPr lang="tr-TR" sz="2400" dirty="0" smtClean="0"/>
              <a:t> bozukluk: depresyon, kaygı, uyku bozukluğu</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Başlık"/>
          <p:cNvSpPr>
            <a:spLocks noGrp="1"/>
          </p:cNvSpPr>
          <p:nvPr>
            <p:ph type="title" idx="4294967295"/>
          </p:nvPr>
        </p:nvSpPr>
        <p:spPr>
          <a:xfrm>
            <a:off x="457200" y="274638"/>
            <a:ext cx="8229600" cy="490066"/>
          </a:xfrm>
        </p:spPr>
        <p:txBody>
          <a:bodyPr/>
          <a:lstStyle/>
          <a:p>
            <a:pPr eaLnBrk="1" hangingPunct="1"/>
            <a:r>
              <a:rPr lang="tr-TR" b="1" dirty="0" err="1" smtClean="0">
                <a:solidFill>
                  <a:schemeClr val="tx1"/>
                </a:solidFill>
              </a:rPr>
              <a:t>Spastisite</a:t>
            </a:r>
            <a:endParaRPr lang="tr-TR" b="1" dirty="0" smtClean="0">
              <a:solidFill>
                <a:schemeClr val="tx1"/>
              </a:solidFill>
            </a:endParaRPr>
          </a:p>
        </p:txBody>
      </p:sp>
      <p:pic>
        <p:nvPicPr>
          <p:cNvPr id="2" name="Resim 1"/>
          <p:cNvPicPr>
            <a:picLocks noChangeAspect="1"/>
          </p:cNvPicPr>
          <p:nvPr/>
        </p:nvPicPr>
        <p:blipFill>
          <a:blip r:embed="rId2"/>
          <a:stretch>
            <a:fillRect/>
          </a:stretch>
        </p:blipFill>
        <p:spPr>
          <a:xfrm>
            <a:off x="2171174" y="980728"/>
            <a:ext cx="4801652" cy="4395282"/>
          </a:xfrm>
          <a:prstGeom prst="rect">
            <a:avLst/>
          </a:prstGeom>
        </p:spPr>
      </p:pic>
      <p:sp>
        <p:nvSpPr>
          <p:cNvPr id="3" name="Dikdörtgen 2"/>
          <p:cNvSpPr/>
          <p:nvPr/>
        </p:nvSpPr>
        <p:spPr>
          <a:xfrm>
            <a:off x="318356" y="5459006"/>
            <a:ext cx="8507288" cy="1384995"/>
          </a:xfrm>
          <a:prstGeom prst="rect">
            <a:avLst/>
          </a:prstGeom>
        </p:spPr>
        <p:txBody>
          <a:bodyPr wrap="square">
            <a:spAutoFit/>
          </a:bodyPr>
          <a:lstStyle/>
          <a:p>
            <a:pPr marL="342900" lvl="0" indent="-342900">
              <a:spcBef>
                <a:spcPct val="20000"/>
              </a:spcBef>
              <a:buFontTx/>
              <a:buChar char="•"/>
            </a:pPr>
            <a:r>
              <a:rPr lang="tr-TR" sz="2800" kern="0" dirty="0" smtClean="0">
                <a:solidFill>
                  <a:srgbClr val="000000"/>
                </a:solidFill>
                <a:latin typeface="Arial"/>
              </a:rPr>
              <a:t>ÜMN </a:t>
            </a:r>
            <a:r>
              <a:rPr lang="tr-TR" sz="2800" kern="0" dirty="0">
                <a:solidFill>
                  <a:srgbClr val="000000"/>
                </a:solidFill>
                <a:latin typeface="Arial"/>
              </a:rPr>
              <a:t>lezyonlarından sonra </a:t>
            </a:r>
            <a:r>
              <a:rPr lang="tr-TR" sz="2800" kern="0" dirty="0" err="1">
                <a:solidFill>
                  <a:srgbClr val="000000"/>
                </a:solidFill>
                <a:latin typeface="Arial"/>
              </a:rPr>
              <a:t>hiperaktif</a:t>
            </a:r>
            <a:r>
              <a:rPr lang="tr-TR" sz="2800" kern="0" dirty="0">
                <a:solidFill>
                  <a:srgbClr val="000000"/>
                </a:solidFill>
                <a:latin typeface="Arial"/>
              </a:rPr>
              <a:t> reflekslerin ortaya çıkması ile ilişkili, pasif hareketlere karşı hıza bağımlı olarak artan dirençtir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rrowheads="1"/>
          </p:cNvSpPr>
          <p:nvPr>
            <p:ph type="title" idx="4294967295"/>
          </p:nvPr>
        </p:nvSpPr>
        <p:spPr>
          <a:xfrm>
            <a:off x="1887538" y="247650"/>
            <a:ext cx="4470400" cy="1268413"/>
          </a:xfrm>
        </p:spPr>
        <p:txBody>
          <a:bodyPr anchor="t"/>
          <a:lstStyle/>
          <a:p>
            <a:pPr eaLnBrk="1" hangingPunct="1"/>
            <a:r>
              <a:rPr lang="tr-TR" altLang="tr-TR" b="1" smtClean="0">
                <a:latin typeface="Calibri" pitchFamily="34" charset="0"/>
              </a:rPr>
              <a:t>Spastisite</a:t>
            </a:r>
            <a:endParaRPr lang="en-US" altLang="tr-TR" sz="3100" b="1" smtClean="0">
              <a:latin typeface="Calibri" pitchFamily="34" charset="0"/>
            </a:endParaRPr>
          </a:p>
        </p:txBody>
      </p:sp>
      <p:sp>
        <p:nvSpPr>
          <p:cNvPr id="38914" name="Rectangle 3"/>
          <p:cNvSpPr>
            <a:spLocks noGrp="1" noRot="1" noChangeArrowheads="1"/>
          </p:cNvSpPr>
          <p:nvPr>
            <p:ph idx="4294967295"/>
          </p:nvPr>
        </p:nvSpPr>
        <p:spPr>
          <a:xfrm>
            <a:off x="1357313" y="1285875"/>
            <a:ext cx="4929187" cy="4718050"/>
          </a:xfrm>
        </p:spPr>
        <p:txBody>
          <a:bodyPr/>
          <a:lstStyle/>
          <a:p>
            <a:pPr marL="0" indent="0" defTabSz="457200" eaLnBrk="1" hangingPunct="1">
              <a:lnSpc>
                <a:spcPct val="70000"/>
              </a:lnSpc>
              <a:buFontTx/>
              <a:buNone/>
            </a:pPr>
            <a:r>
              <a:rPr lang="tr-TR" altLang="tr-TR" sz="2600" b="1" smtClean="0">
                <a:latin typeface="Calibri" pitchFamily="34" charset="0"/>
              </a:rPr>
              <a:t>Faydaları</a:t>
            </a:r>
          </a:p>
          <a:p>
            <a:pPr lvl="1" defTabSz="457200" eaLnBrk="1" hangingPunct="1">
              <a:lnSpc>
                <a:spcPct val="70000"/>
              </a:lnSpc>
            </a:pPr>
            <a:r>
              <a:rPr lang="tr-TR" altLang="tr-TR" sz="2600" smtClean="0">
                <a:latin typeface="Calibri" pitchFamily="34" charset="0"/>
              </a:rPr>
              <a:t>Oturma-ayakta durmaya yardım</a:t>
            </a:r>
          </a:p>
          <a:p>
            <a:pPr lvl="1" defTabSz="457200" eaLnBrk="1" hangingPunct="1">
              <a:lnSpc>
                <a:spcPct val="70000"/>
              </a:lnSpc>
            </a:pPr>
            <a:r>
              <a:rPr lang="tr-TR" altLang="tr-TR" sz="2600" smtClean="0">
                <a:latin typeface="Calibri" pitchFamily="34" charset="0"/>
              </a:rPr>
              <a:t>Kas kütlesinin korunması</a:t>
            </a:r>
          </a:p>
          <a:p>
            <a:pPr lvl="1" defTabSz="457200" eaLnBrk="1" hangingPunct="1">
              <a:lnSpc>
                <a:spcPct val="70000"/>
              </a:lnSpc>
            </a:pPr>
            <a:r>
              <a:rPr lang="tr-TR" altLang="tr-TR" sz="2600" smtClean="0">
                <a:latin typeface="Calibri" pitchFamily="34" charset="0"/>
              </a:rPr>
              <a:t>Venöz dönüşü arttırma</a:t>
            </a:r>
          </a:p>
          <a:p>
            <a:pPr lvl="1" defTabSz="457200" eaLnBrk="1" hangingPunct="1">
              <a:lnSpc>
                <a:spcPct val="70000"/>
              </a:lnSpc>
            </a:pPr>
            <a:r>
              <a:rPr lang="tr-TR" altLang="tr-TR" sz="2600" smtClean="0">
                <a:latin typeface="Calibri" pitchFamily="34" charset="0"/>
              </a:rPr>
              <a:t>Öksürmeye yardım</a:t>
            </a:r>
          </a:p>
          <a:p>
            <a:pPr lvl="1" defTabSz="457200" eaLnBrk="1" hangingPunct="1">
              <a:lnSpc>
                <a:spcPct val="70000"/>
              </a:lnSpc>
            </a:pPr>
            <a:r>
              <a:rPr lang="tr-TR" altLang="tr-TR" sz="2600" smtClean="0">
                <a:latin typeface="Calibri" pitchFamily="34" charset="0"/>
              </a:rPr>
              <a:t>Osteoporozu önler</a:t>
            </a:r>
          </a:p>
          <a:p>
            <a:pPr marL="0" indent="0" defTabSz="457200" eaLnBrk="1" hangingPunct="1">
              <a:lnSpc>
                <a:spcPct val="70000"/>
              </a:lnSpc>
              <a:buFontTx/>
              <a:buNone/>
            </a:pPr>
            <a:r>
              <a:rPr lang="tr-TR" altLang="tr-TR" sz="2600" b="1" smtClean="0">
                <a:latin typeface="Calibri" pitchFamily="34" charset="0"/>
              </a:rPr>
              <a:t>Olumsuzlukları</a:t>
            </a:r>
          </a:p>
          <a:p>
            <a:pPr lvl="1" defTabSz="457200" eaLnBrk="1" hangingPunct="1">
              <a:lnSpc>
                <a:spcPct val="70000"/>
              </a:lnSpc>
            </a:pPr>
            <a:r>
              <a:rPr lang="tr-TR" altLang="tr-TR" sz="2600" smtClean="0">
                <a:latin typeface="Calibri" pitchFamily="34" charset="0"/>
              </a:rPr>
              <a:t>Eklem ağrısı</a:t>
            </a:r>
          </a:p>
          <a:p>
            <a:pPr lvl="1" defTabSz="457200" eaLnBrk="1" hangingPunct="1">
              <a:lnSpc>
                <a:spcPct val="70000"/>
              </a:lnSpc>
            </a:pPr>
            <a:r>
              <a:rPr lang="tr-TR" altLang="tr-TR" sz="2600" smtClean="0">
                <a:latin typeface="Calibri" pitchFamily="34" charset="0"/>
              </a:rPr>
              <a:t>Bası yarası</a:t>
            </a:r>
          </a:p>
          <a:p>
            <a:pPr lvl="1" defTabSz="457200" eaLnBrk="1" hangingPunct="1">
              <a:lnSpc>
                <a:spcPct val="70000"/>
              </a:lnSpc>
            </a:pPr>
            <a:r>
              <a:rPr lang="tr-TR" altLang="tr-TR" sz="2600" smtClean="0">
                <a:latin typeface="Calibri" pitchFamily="34" charset="0"/>
              </a:rPr>
              <a:t>Kontraktür</a:t>
            </a:r>
          </a:p>
          <a:p>
            <a:pPr lvl="1" defTabSz="457200" eaLnBrk="1" hangingPunct="1">
              <a:lnSpc>
                <a:spcPct val="70000"/>
              </a:lnSpc>
            </a:pPr>
            <a:r>
              <a:rPr lang="tr-TR" altLang="tr-TR" sz="2600" smtClean="0">
                <a:latin typeface="Calibri" pitchFamily="34" charset="0"/>
              </a:rPr>
              <a:t>Hareketi, GYA engelleme</a:t>
            </a:r>
          </a:p>
          <a:p>
            <a:pPr lvl="1" defTabSz="457200" eaLnBrk="1" hangingPunct="1">
              <a:lnSpc>
                <a:spcPct val="70000"/>
              </a:lnSpc>
            </a:pPr>
            <a:r>
              <a:rPr lang="tr-TR" altLang="tr-TR" sz="2600" smtClean="0">
                <a:latin typeface="Calibri" pitchFamily="34" charset="0"/>
              </a:rPr>
              <a:t>Uykuyu bozma</a:t>
            </a:r>
          </a:p>
          <a:p>
            <a:pPr lvl="1" defTabSz="457200" eaLnBrk="1" hangingPunct="1">
              <a:lnSpc>
                <a:spcPct val="70000"/>
              </a:lnSpc>
            </a:pPr>
            <a:r>
              <a:rPr lang="tr-TR" altLang="tr-TR" sz="2600" smtClean="0">
                <a:latin typeface="Calibri" pitchFamily="34" charset="0"/>
              </a:rPr>
              <a:t>Fonksiyon ve yaşam kalitesini düşürür</a:t>
            </a:r>
            <a:endParaRPr lang="tr-TR" altLang="tr-TR" sz="2600" smtClean="0">
              <a:latin typeface="Calibri" pitchFamily="34" charset="0"/>
              <a:sym typeface="Symbol" pitchFamily="18" charset="2"/>
            </a:endParaRPr>
          </a:p>
          <a:p>
            <a:pPr lvl="1" defTabSz="457200" eaLnBrk="1" hangingPunct="1">
              <a:lnSpc>
                <a:spcPct val="70000"/>
              </a:lnSpc>
            </a:pPr>
            <a:endParaRPr lang="tr-TR" altLang="tr-TR" sz="2600" smtClean="0">
              <a:latin typeface="Calibri" pitchFamily="34" charset="0"/>
            </a:endParaRPr>
          </a:p>
          <a:p>
            <a:pPr lvl="1" defTabSz="457200" eaLnBrk="1" hangingPunct="1">
              <a:lnSpc>
                <a:spcPct val="70000"/>
              </a:lnSpc>
            </a:pPr>
            <a:endParaRPr lang="tr-TR" altLang="tr-TR" sz="2600" smtClean="0">
              <a:latin typeface="Calibri" pitchFamily="34" charset="0"/>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Unvan 1"/>
          <p:cNvSpPr>
            <a:spLocks noGrp="1"/>
          </p:cNvSpPr>
          <p:nvPr>
            <p:ph type="title" idx="4294967295"/>
          </p:nvPr>
        </p:nvSpPr>
        <p:spPr>
          <a:xfrm>
            <a:off x="1214438" y="571500"/>
            <a:ext cx="6927850" cy="1281113"/>
          </a:xfrm>
        </p:spPr>
        <p:txBody>
          <a:bodyPr anchor="t"/>
          <a:lstStyle/>
          <a:p>
            <a:pPr eaLnBrk="1" hangingPunct="1"/>
            <a:r>
              <a:rPr lang="tr-TR" altLang="tr-TR" sz="3200" b="1" dirty="0" smtClean="0">
                <a:latin typeface="Calibri" pitchFamily="34" charset="0"/>
              </a:rPr>
              <a:t>İnmeli hastada </a:t>
            </a:r>
            <a:r>
              <a:rPr lang="tr-TR" altLang="tr-TR" sz="3200" b="1" smtClean="0">
                <a:latin typeface="Calibri" pitchFamily="34" charset="0"/>
              </a:rPr>
              <a:t>görülebilecek komplikasyonlar-1</a:t>
            </a:r>
            <a:endParaRPr lang="tr-TR" altLang="tr-TR" sz="3200" b="1" dirty="0" smtClean="0">
              <a:latin typeface="Calibri" pitchFamily="34" charset="0"/>
            </a:endParaRPr>
          </a:p>
        </p:txBody>
      </p:sp>
      <p:sp>
        <p:nvSpPr>
          <p:cNvPr id="39938" name="4 Dikdörtgen"/>
          <p:cNvSpPr>
            <a:spLocks noChangeArrowheads="1"/>
          </p:cNvSpPr>
          <p:nvPr/>
        </p:nvSpPr>
        <p:spPr bwMode="auto">
          <a:xfrm>
            <a:off x="684213" y="1773238"/>
            <a:ext cx="7632700" cy="3785652"/>
          </a:xfrm>
          <a:prstGeom prst="rect">
            <a:avLst/>
          </a:prstGeom>
          <a:noFill/>
          <a:ln w="9525">
            <a:noFill/>
            <a:miter lim="800000"/>
            <a:headEnd/>
            <a:tailEnd/>
          </a:ln>
        </p:spPr>
        <p:txBody>
          <a:bodyPr>
            <a:spAutoFit/>
          </a:bodyPr>
          <a:lstStyle/>
          <a:p>
            <a:pPr marL="342900" indent="-342900">
              <a:buFont typeface="Arial" panose="020B0604020202020204" pitchFamily="34" charset="0"/>
              <a:buChar char="•"/>
            </a:pPr>
            <a:r>
              <a:rPr lang="tr-TR" sz="2400" dirty="0"/>
              <a:t>Kas-iskelet sistemi: </a:t>
            </a:r>
            <a:endParaRPr lang="tr-TR" sz="2400" dirty="0" smtClean="0"/>
          </a:p>
          <a:p>
            <a:pPr marL="800100" lvl="1" indent="-342900">
              <a:buFont typeface="Arial" panose="020B0604020202020204" pitchFamily="34" charset="0"/>
              <a:buChar char="•"/>
            </a:pPr>
            <a:r>
              <a:rPr lang="tr-TR" sz="2400" dirty="0" smtClean="0"/>
              <a:t>omuz ağrısı </a:t>
            </a:r>
          </a:p>
          <a:p>
            <a:pPr marL="800100" lvl="1" indent="-342900">
              <a:buFont typeface="Arial" panose="020B0604020202020204" pitchFamily="34" charset="0"/>
              <a:buChar char="•"/>
            </a:pPr>
            <a:r>
              <a:rPr lang="tr-TR" sz="2400" dirty="0" smtClean="0"/>
              <a:t>omuz </a:t>
            </a:r>
            <a:r>
              <a:rPr lang="tr-TR" sz="2400" dirty="0" err="1" smtClean="0"/>
              <a:t>subluksasyonu</a:t>
            </a:r>
            <a:endParaRPr lang="tr-TR" sz="2400" dirty="0" smtClean="0"/>
          </a:p>
          <a:p>
            <a:pPr marL="800100" lvl="1" indent="-342900">
              <a:buFont typeface="Arial" panose="020B0604020202020204" pitchFamily="34" charset="0"/>
              <a:buChar char="•"/>
            </a:pPr>
            <a:r>
              <a:rPr lang="tr-TR" sz="2400" dirty="0" err="1" smtClean="0"/>
              <a:t>kapsülit</a:t>
            </a:r>
            <a:r>
              <a:rPr lang="tr-TR" sz="2400" dirty="0"/>
              <a:t>, sıkışma </a:t>
            </a:r>
            <a:r>
              <a:rPr lang="tr-TR" sz="2400" dirty="0" smtClean="0"/>
              <a:t>sendromu</a:t>
            </a:r>
          </a:p>
          <a:p>
            <a:pPr marL="800100" lvl="1" indent="-342900">
              <a:buFont typeface="Arial" panose="020B0604020202020204" pitchFamily="34" charset="0"/>
              <a:buChar char="•"/>
            </a:pPr>
            <a:r>
              <a:rPr lang="tr-TR" sz="2400" dirty="0" err="1" smtClean="0"/>
              <a:t>rotator</a:t>
            </a:r>
            <a:r>
              <a:rPr lang="tr-TR" sz="2400" dirty="0" smtClean="0"/>
              <a:t> </a:t>
            </a:r>
            <a:r>
              <a:rPr lang="tr-TR" sz="2400" dirty="0"/>
              <a:t>manşet </a:t>
            </a:r>
            <a:r>
              <a:rPr lang="tr-TR" sz="2400" dirty="0" smtClean="0"/>
              <a:t>hasarlanması</a:t>
            </a:r>
          </a:p>
          <a:p>
            <a:pPr marL="800100" lvl="1" indent="-342900">
              <a:buFont typeface="Arial" panose="020B0604020202020204" pitchFamily="34" charset="0"/>
              <a:buChar char="•"/>
            </a:pPr>
            <a:r>
              <a:rPr lang="tr-TR" sz="2400" dirty="0" smtClean="0"/>
              <a:t>kompleks </a:t>
            </a:r>
            <a:r>
              <a:rPr lang="tr-TR" sz="2400" dirty="0"/>
              <a:t>bölgesel ağrı </a:t>
            </a:r>
            <a:r>
              <a:rPr lang="tr-TR" sz="2400" dirty="0" smtClean="0"/>
              <a:t>sendromu</a:t>
            </a:r>
          </a:p>
          <a:p>
            <a:pPr marL="800100" lvl="1" indent="-342900">
              <a:buFont typeface="Arial" panose="020B0604020202020204" pitchFamily="34" charset="0"/>
              <a:buChar char="•"/>
            </a:pPr>
            <a:r>
              <a:rPr lang="tr-TR" sz="2400" dirty="0" err="1" smtClean="0"/>
              <a:t>brakiyal</a:t>
            </a:r>
            <a:r>
              <a:rPr lang="tr-TR" sz="2400" dirty="0" smtClean="0"/>
              <a:t> </a:t>
            </a:r>
            <a:r>
              <a:rPr lang="tr-TR" sz="2400" dirty="0" err="1" smtClean="0"/>
              <a:t>pleksopati</a:t>
            </a:r>
            <a:endParaRPr lang="tr-TR" sz="2400" dirty="0" smtClean="0"/>
          </a:p>
          <a:p>
            <a:pPr marL="800100" lvl="1" indent="-342900">
              <a:buFont typeface="Arial" panose="020B0604020202020204" pitchFamily="34" charset="0"/>
              <a:buChar char="•"/>
            </a:pPr>
            <a:r>
              <a:rPr lang="tr-TR" sz="2400" dirty="0" err="1" smtClean="0"/>
              <a:t>kontraktürler</a:t>
            </a:r>
            <a:r>
              <a:rPr lang="tr-TR" sz="2400" dirty="0"/>
              <a:t>, </a:t>
            </a:r>
            <a:r>
              <a:rPr lang="tr-TR" sz="2400" dirty="0" err="1"/>
              <a:t>deformite</a:t>
            </a:r>
            <a:r>
              <a:rPr lang="tr-TR" sz="2400" dirty="0"/>
              <a:t> </a:t>
            </a:r>
            <a:endParaRPr lang="tr-TR" sz="2400" dirty="0" smtClean="0"/>
          </a:p>
          <a:p>
            <a:pPr marL="800100" lvl="1" indent="-342900">
              <a:buFont typeface="Arial" panose="020B0604020202020204" pitchFamily="34" charset="0"/>
              <a:buChar char="•"/>
            </a:pPr>
            <a:r>
              <a:rPr lang="tr-TR" sz="2400" dirty="0" smtClean="0"/>
              <a:t>heterotrofik </a:t>
            </a:r>
            <a:r>
              <a:rPr lang="tr-TR" sz="2400" dirty="0" err="1" smtClean="0"/>
              <a:t>ossifikasyon</a:t>
            </a:r>
            <a:endParaRPr lang="tr-TR" sz="2400" dirty="0"/>
          </a:p>
          <a:p>
            <a:endParaRPr lang="tr-TR"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İnme komplikasyonları -2</a:t>
            </a:r>
            <a:endParaRPr lang="tr-TR" dirty="0"/>
          </a:p>
        </p:txBody>
      </p:sp>
      <p:sp>
        <p:nvSpPr>
          <p:cNvPr id="3" name="İçerik Yer Tutucusu 2"/>
          <p:cNvSpPr>
            <a:spLocks noGrp="1"/>
          </p:cNvSpPr>
          <p:nvPr>
            <p:ph idx="1"/>
          </p:nvPr>
        </p:nvSpPr>
        <p:spPr/>
        <p:txBody>
          <a:bodyPr/>
          <a:lstStyle/>
          <a:p>
            <a:pPr lvl="0" eaLnBrk="1" hangingPunct="1">
              <a:spcBef>
                <a:spcPct val="0"/>
              </a:spcBef>
              <a:buFont typeface="Arial" panose="020B0604020202020204" pitchFamily="34" charset="0"/>
              <a:buChar char="•"/>
            </a:pPr>
            <a:r>
              <a:rPr lang="tr-TR" sz="2400" kern="1200" dirty="0">
                <a:solidFill>
                  <a:srgbClr val="000000"/>
                </a:solidFill>
                <a:latin typeface="Arial" charset="0"/>
              </a:rPr>
              <a:t>Nöbet</a:t>
            </a:r>
          </a:p>
          <a:p>
            <a:pPr lvl="0" eaLnBrk="1" hangingPunct="1">
              <a:spcBef>
                <a:spcPct val="0"/>
              </a:spcBef>
              <a:buFont typeface="Arial" panose="020B0604020202020204" pitchFamily="34" charset="0"/>
              <a:buChar char="•"/>
            </a:pPr>
            <a:r>
              <a:rPr lang="tr-TR" sz="2400" kern="1200" dirty="0">
                <a:solidFill>
                  <a:srgbClr val="000000"/>
                </a:solidFill>
                <a:latin typeface="Arial" charset="0"/>
              </a:rPr>
              <a:t>Yorgunluk, </a:t>
            </a:r>
            <a:r>
              <a:rPr lang="tr-TR" sz="2400" kern="1200" dirty="0" err="1">
                <a:solidFill>
                  <a:srgbClr val="000000"/>
                </a:solidFill>
                <a:latin typeface="Arial" charset="0"/>
              </a:rPr>
              <a:t>kondüsyon</a:t>
            </a:r>
            <a:r>
              <a:rPr lang="tr-TR" sz="2400" kern="1200" dirty="0">
                <a:solidFill>
                  <a:srgbClr val="000000"/>
                </a:solidFill>
                <a:latin typeface="Arial" charset="0"/>
              </a:rPr>
              <a:t> düşüklüğü</a:t>
            </a:r>
          </a:p>
          <a:p>
            <a:pPr lvl="0" eaLnBrk="1" hangingPunct="1">
              <a:spcBef>
                <a:spcPct val="0"/>
              </a:spcBef>
              <a:buFont typeface="Arial" panose="020B0604020202020204" pitchFamily="34" charset="0"/>
              <a:buChar char="•"/>
            </a:pPr>
            <a:r>
              <a:rPr lang="tr-TR" sz="2400" kern="1200" dirty="0" err="1">
                <a:solidFill>
                  <a:srgbClr val="000000"/>
                </a:solidFill>
                <a:latin typeface="Arial" charset="0"/>
              </a:rPr>
              <a:t>Pulmoner</a:t>
            </a:r>
            <a:r>
              <a:rPr lang="tr-TR" sz="2400" kern="1200" dirty="0">
                <a:solidFill>
                  <a:srgbClr val="000000"/>
                </a:solidFill>
                <a:latin typeface="Arial" charset="0"/>
              </a:rPr>
              <a:t> </a:t>
            </a:r>
            <a:r>
              <a:rPr lang="tr-TR" sz="2400" kern="1200" dirty="0" err="1">
                <a:solidFill>
                  <a:srgbClr val="000000"/>
                </a:solidFill>
                <a:latin typeface="Arial" charset="0"/>
              </a:rPr>
              <a:t>aspirasyon</a:t>
            </a:r>
            <a:r>
              <a:rPr lang="tr-TR" sz="2400" kern="1200" dirty="0">
                <a:solidFill>
                  <a:srgbClr val="000000"/>
                </a:solidFill>
                <a:latin typeface="Arial" charset="0"/>
              </a:rPr>
              <a:t>, </a:t>
            </a:r>
            <a:r>
              <a:rPr lang="tr-TR" sz="2400" kern="1200" dirty="0" err="1">
                <a:solidFill>
                  <a:srgbClr val="000000"/>
                </a:solidFill>
                <a:latin typeface="Arial" charset="0"/>
              </a:rPr>
              <a:t>pnömoni</a:t>
            </a:r>
            <a:r>
              <a:rPr lang="tr-TR" sz="2400" kern="1200" dirty="0">
                <a:solidFill>
                  <a:srgbClr val="000000"/>
                </a:solidFill>
                <a:latin typeface="Arial" charset="0"/>
              </a:rPr>
              <a:t> </a:t>
            </a:r>
          </a:p>
          <a:p>
            <a:pPr lvl="0" eaLnBrk="1" hangingPunct="1">
              <a:spcBef>
                <a:spcPct val="0"/>
              </a:spcBef>
              <a:buFont typeface="Arial" panose="020B0604020202020204" pitchFamily="34" charset="0"/>
              <a:buChar char="•"/>
            </a:pPr>
            <a:r>
              <a:rPr lang="tr-TR" sz="2400" kern="1200" dirty="0" err="1">
                <a:solidFill>
                  <a:srgbClr val="000000"/>
                </a:solidFill>
                <a:latin typeface="Arial" charset="0"/>
              </a:rPr>
              <a:t>Nöropsikiyatrik</a:t>
            </a:r>
            <a:endParaRPr lang="tr-TR" sz="2400" kern="1200" dirty="0">
              <a:solidFill>
                <a:srgbClr val="000000"/>
              </a:solidFill>
              <a:latin typeface="Arial" charset="0"/>
            </a:endParaRPr>
          </a:p>
          <a:p>
            <a:pPr marL="800100" lvl="1" indent="-342900" eaLnBrk="1" hangingPunct="1">
              <a:spcBef>
                <a:spcPct val="0"/>
              </a:spcBef>
              <a:buFont typeface="Arial" panose="020B0604020202020204" pitchFamily="34" charset="0"/>
              <a:buChar char="•"/>
            </a:pPr>
            <a:r>
              <a:rPr lang="tr-TR" sz="2400" kern="1200" dirty="0">
                <a:solidFill>
                  <a:srgbClr val="000000"/>
                </a:solidFill>
                <a:latin typeface="Arial" charset="0"/>
                <a:ea typeface="+mn-ea"/>
                <a:cs typeface="+mn-cs"/>
              </a:rPr>
              <a:t>Depresyon, </a:t>
            </a:r>
            <a:r>
              <a:rPr lang="tr-TR" sz="2400" kern="1200" dirty="0" err="1">
                <a:solidFill>
                  <a:srgbClr val="000000"/>
                </a:solidFill>
                <a:latin typeface="Arial" charset="0"/>
                <a:ea typeface="+mn-ea"/>
                <a:cs typeface="+mn-cs"/>
              </a:rPr>
              <a:t>anksiyete</a:t>
            </a:r>
            <a:r>
              <a:rPr lang="tr-TR" sz="2400" kern="1200" dirty="0">
                <a:solidFill>
                  <a:srgbClr val="000000"/>
                </a:solidFill>
                <a:latin typeface="Arial" charset="0"/>
                <a:ea typeface="+mn-ea"/>
                <a:cs typeface="+mn-cs"/>
              </a:rPr>
              <a:t>, agresif davranış, uyku bozukluğu</a:t>
            </a:r>
          </a:p>
          <a:p>
            <a:pPr lvl="0" eaLnBrk="1" hangingPunct="1">
              <a:spcBef>
                <a:spcPct val="0"/>
              </a:spcBef>
              <a:buFont typeface="Arial" panose="020B0604020202020204" pitchFamily="34" charset="0"/>
              <a:buChar char="•"/>
            </a:pPr>
            <a:r>
              <a:rPr lang="tr-TR" sz="2400" kern="1200" dirty="0" err="1">
                <a:solidFill>
                  <a:srgbClr val="000000"/>
                </a:solidFill>
                <a:latin typeface="Arial" charset="0"/>
              </a:rPr>
              <a:t>Malnütrisyon</a:t>
            </a:r>
            <a:r>
              <a:rPr lang="tr-TR" sz="2400" kern="1200" dirty="0">
                <a:solidFill>
                  <a:srgbClr val="000000"/>
                </a:solidFill>
                <a:latin typeface="Arial" charset="0"/>
              </a:rPr>
              <a:t> </a:t>
            </a:r>
          </a:p>
          <a:p>
            <a:pPr lvl="0" eaLnBrk="1" hangingPunct="1">
              <a:spcBef>
                <a:spcPct val="0"/>
              </a:spcBef>
              <a:buFont typeface="Arial" panose="020B0604020202020204" pitchFamily="34" charset="0"/>
              <a:buChar char="•"/>
            </a:pPr>
            <a:r>
              <a:rPr lang="tr-TR" sz="2400" kern="1200" dirty="0" err="1">
                <a:solidFill>
                  <a:srgbClr val="000000"/>
                </a:solidFill>
                <a:latin typeface="Arial" charset="0"/>
              </a:rPr>
              <a:t>Venöz</a:t>
            </a:r>
            <a:r>
              <a:rPr lang="tr-TR" sz="2400" kern="1200" dirty="0">
                <a:solidFill>
                  <a:srgbClr val="000000"/>
                </a:solidFill>
                <a:latin typeface="Arial" charset="0"/>
              </a:rPr>
              <a:t> </a:t>
            </a:r>
            <a:r>
              <a:rPr lang="tr-TR" sz="2400" kern="1200" dirty="0" err="1">
                <a:solidFill>
                  <a:srgbClr val="000000"/>
                </a:solidFill>
                <a:latin typeface="Arial" charset="0"/>
              </a:rPr>
              <a:t>tromboemboli</a:t>
            </a:r>
            <a:r>
              <a:rPr lang="tr-TR" sz="2400" kern="1200" dirty="0">
                <a:solidFill>
                  <a:srgbClr val="000000"/>
                </a:solidFill>
                <a:latin typeface="Arial" charset="0"/>
              </a:rPr>
              <a:t>, </a:t>
            </a:r>
            <a:r>
              <a:rPr lang="tr-TR" sz="2400" kern="1200" dirty="0" err="1">
                <a:solidFill>
                  <a:srgbClr val="000000"/>
                </a:solidFill>
                <a:latin typeface="Arial" charset="0"/>
              </a:rPr>
              <a:t>pulmoner</a:t>
            </a:r>
            <a:r>
              <a:rPr lang="tr-TR" sz="2400" kern="1200" dirty="0">
                <a:solidFill>
                  <a:srgbClr val="000000"/>
                </a:solidFill>
                <a:latin typeface="Arial" charset="0"/>
              </a:rPr>
              <a:t> </a:t>
            </a:r>
            <a:r>
              <a:rPr lang="tr-TR" sz="2400" kern="1200" dirty="0" err="1">
                <a:solidFill>
                  <a:srgbClr val="000000"/>
                </a:solidFill>
                <a:latin typeface="Arial" charset="0"/>
              </a:rPr>
              <a:t>embolizm</a:t>
            </a:r>
            <a:endParaRPr lang="tr-TR" sz="2400" kern="1200" dirty="0">
              <a:solidFill>
                <a:srgbClr val="000000"/>
              </a:solidFill>
              <a:latin typeface="Arial" charset="0"/>
            </a:endParaRPr>
          </a:p>
          <a:p>
            <a:pPr lvl="0" eaLnBrk="1" hangingPunct="1">
              <a:spcBef>
                <a:spcPct val="0"/>
              </a:spcBef>
              <a:buFont typeface="Arial" panose="020B0604020202020204" pitchFamily="34" charset="0"/>
              <a:buChar char="•"/>
            </a:pPr>
            <a:r>
              <a:rPr lang="tr-TR" sz="2400" kern="1200" dirty="0" err="1">
                <a:solidFill>
                  <a:srgbClr val="000000"/>
                </a:solidFill>
                <a:latin typeface="Arial" charset="0"/>
              </a:rPr>
              <a:t>Nörojenik</a:t>
            </a:r>
            <a:r>
              <a:rPr lang="tr-TR" sz="2400" kern="1200" dirty="0">
                <a:solidFill>
                  <a:srgbClr val="000000"/>
                </a:solidFill>
                <a:latin typeface="Arial" charset="0"/>
              </a:rPr>
              <a:t> mesane ve </a:t>
            </a:r>
            <a:r>
              <a:rPr lang="tr-TR" sz="2400" kern="1200" dirty="0" err="1">
                <a:solidFill>
                  <a:srgbClr val="000000"/>
                </a:solidFill>
                <a:latin typeface="Arial" charset="0"/>
              </a:rPr>
              <a:t>barsağa</a:t>
            </a:r>
            <a:r>
              <a:rPr lang="tr-TR" sz="2400" kern="1200" dirty="0">
                <a:solidFill>
                  <a:srgbClr val="000000"/>
                </a:solidFill>
                <a:latin typeface="Arial" charset="0"/>
              </a:rPr>
              <a:t> yönelik komplikasyonlar </a:t>
            </a:r>
          </a:p>
          <a:p>
            <a:pPr lvl="0" eaLnBrk="1" hangingPunct="1">
              <a:spcBef>
                <a:spcPct val="0"/>
              </a:spcBef>
              <a:buFont typeface="Arial" panose="020B0604020202020204" pitchFamily="34" charset="0"/>
              <a:buChar char="•"/>
            </a:pPr>
            <a:r>
              <a:rPr lang="tr-TR" sz="2400" kern="1200" dirty="0">
                <a:solidFill>
                  <a:srgbClr val="000000"/>
                </a:solidFill>
                <a:latin typeface="Arial" charset="0"/>
              </a:rPr>
              <a:t>Bası yarası</a:t>
            </a:r>
          </a:p>
          <a:p>
            <a:pPr lvl="0" eaLnBrk="1" hangingPunct="1">
              <a:spcBef>
                <a:spcPct val="0"/>
              </a:spcBef>
              <a:buFont typeface="Arial" panose="020B0604020202020204" pitchFamily="34" charset="0"/>
              <a:buChar char="•"/>
            </a:pPr>
            <a:r>
              <a:rPr lang="tr-TR" sz="2400" kern="1200" dirty="0">
                <a:solidFill>
                  <a:srgbClr val="000000"/>
                </a:solidFill>
                <a:latin typeface="Arial" charset="0"/>
              </a:rPr>
              <a:t>Düşme ve yaralanmalar</a:t>
            </a:r>
          </a:p>
          <a:p>
            <a:endParaRPr lang="tr-TR" dirty="0"/>
          </a:p>
        </p:txBody>
      </p:sp>
    </p:spTree>
    <p:extLst>
      <p:ext uri="{BB962C8B-B14F-4D97-AF65-F5344CB8AC3E}">
        <p14:creationId xmlns:p14="http://schemas.microsoft.com/office/powerpoint/2010/main" val="682658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endParaRPr lang="tr-TR" smtClean="0"/>
          </a:p>
        </p:txBody>
      </p:sp>
      <p:sp>
        <p:nvSpPr>
          <p:cNvPr id="16386" name="Rectangle 3"/>
          <p:cNvSpPr>
            <a:spLocks noGrp="1" noChangeArrowheads="1"/>
          </p:cNvSpPr>
          <p:nvPr>
            <p:ph type="body" idx="1"/>
          </p:nvPr>
        </p:nvSpPr>
        <p:spPr/>
        <p:txBody>
          <a:bodyPr/>
          <a:lstStyle/>
          <a:p>
            <a:pPr eaLnBrk="1" hangingPunct="1">
              <a:buFontTx/>
              <a:buNone/>
            </a:pPr>
            <a:r>
              <a:rPr lang="tr-TR" altLang="tr-TR" sz="3000" smtClean="0"/>
              <a:t>İki bölümde incelenir:</a:t>
            </a:r>
          </a:p>
          <a:p>
            <a:pPr eaLnBrk="1" hangingPunct="1">
              <a:buFontTx/>
              <a:buNone/>
            </a:pPr>
            <a:r>
              <a:rPr lang="tr-TR" altLang="tr-TR" sz="3000" b="1" smtClean="0"/>
              <a:t>A.  Santral Sinir Sistemi(SSS):</a:t>
            </a:r>
            <a:r>
              <a:rPr lang="tr-TR" altLang="tr-TR" sz="3000" smtClean="0"/>
              <a:t> Beyin ve omurilikten ibarettir.</a:t>
            </a:r>
          </a:p>
          <a:p>
            <a:pPr eaLnBrk="1" hangingPunct="1">
              <a:buFontTx/>
              <a:buNone/>
            </a:pPr>
            <a:r>
              <a:rPr lang="tr-TR" altLang="tr-TR" sz="3000" b="1" smtClean="0"/>
              <a:t>B.  Periferik Sinir Sistemi:</a:t>
            </a:r>
            <a:r>
              <a:rPr lang="tr-TR" altLang="tr-TR" sz="3000" smtClean="0"/>
              <a:t> duyular ve hareketten sorumlu, kafa ve omurilik (kraniyal ve spinal) sinirlerinden oluşur. Bu sinirler kasların, salgı bezlerinin ve tüm duyu algılayıcılarının SSS ile bağlantısını yapar.</a:t>
            </a:r>
          </a:p>
          <a:p>
            <a:pPr eaLnBrk="1" hangingPunct="1"/>
            <a:endParaRPr lang="tr-TR" smtClean="0"/>
          </a:p>
        </p:txBody>
      </p:sp>
      <p:sp>
        <p:nvSpPr>
          <p:cNvPr id="16387" name="AutoShape 4" descr="Parkinson's disease is listed (or ranked) 9 on the list Central Nervous System Diseases &amp; Nerve Disorders"/>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tr-T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Unvan 3"/>
          <p:cNvSpPr>
            <a:spLocks noGrp="1"/>
          </p:cNvSpPr>
          <p:nvPr>
            <p:ph type="title" idx="4294967295"/>
          </p:nvPr>
        </p:nvSpPr>
        <p:spPr/>
        <p:txBody>
          <a:bodyPr anchor="t"/>
          <a:lstStyle/>
          <a:p>
            <a:pPr eaLnBrk="1" hangingPunct="1"/>
            <a:r>
              <a:rPr lang="tr-TR" altLang="tr-TR" b="1" smtClean="0">
                <a:latin typeface="Calibri" pitchFamily="34" charset="0"/>
              </a:rPr>
              <a:t>Omuz ağrısı,omuz subluksasyonu</a:t>
            </a:r>
            <a:br>
              <a:rPr lang="tr-TR" altLang="tr-TR" b="1" smtClean="0">
                <a:latin typeface="Calibri" pitchFamily="34" charset="0"/>
              </a:rPr>
            </a:br>
            <a:endParaRPr lang="tr-TR" altLang="tr-TR" b="1" smtClean="0">
              <a:latin typeface="Calibri" pitchFamily="34" charset="0"/>
            </a:endParaRPr>
          </a:p>
        </p:txBody>
      </p:sp>
      <p:sp>
        <p:nvSpPr>
          <p:cNvPr id="40962" name="Slayt Numarası Yer Tutucusu 3"/>
          <p:cNvSpPr txBox="1">
            <a:spLocks noGrp="1"/>
          </p:cNvSpPr>
          <p:nvPr/>
        </p:nvSpPr>
        <p:spPr bwMode="gray">
          <a:xfrm>
            <a:off x="511175" y="787400"/>
            <a:ext cx="585788" cy="365125"/>
          </a:xfrm>
          <a:prstGeom prst="rect">
            <a:avLst/>
          </a:prstGeom>
          <a:noFill/>
          <a:ln w="9525">
            <a:noFill/>
            <a:miter lim="800000"/>
            <a:headEnd/>
            <a:tailEnd/>
          </a:ln>
        </p:spPr>
        <p:txBody>
          <a:bodyPr anchor="ctr"/>
          <a:lstStyle/>
          <a:p>
            <a:pPr algn="r" eaLnBrk="0" hangingPunct="0"/>
            <a:endParaRPr lang="tr-TR" altLang="tr-TR" sz="2000">
              <a:latin typeface="Tahoma" pitchFamily="34" charset="0"/>
              <a:cs typeface="Arial" charset="0"/>
            </a:endParaRPr>
          </a:p>
        </p:txBody>
      </p:sp>
      <p:sp>
        <p:nvSpPr>
          <p:cNvPr id="40964" name="AutoShape 6" descr="Image result for omuz ekleminden ses gelmesi"/>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tr-TR"/>
          </a:p>
        </p:txBody>
      </p:sp>
      <p:sp>
        <p:nvSpPr>
          <p:cNvPr id="40965" name="AutoShape 8" descr="Image result for omuz ekleminden ses gelmesi"/>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tr-TR"/>
          </a:p>
        </p:txBody>
      </p:sp>
      <p:pic>
        <p:nvPicPr>
          <p:cNvPr id="40966" name="Picture 10" descr="Related image"/>
          <p:cNvPicPr>
            <a:picLocks noChangeAspect="1" noChangeArrowheads="1"/>
          </p:cNvPicPr>
          <p:nvPr/>
        </p:nvPicPr>
        <p:blipFill>
          <a:blip r:embed="rId3" cstate="print"/>
          <a:srcRect/>
          <a:stretch>
            <a:fillRect/>
          </a:stretch>
        </p:blipFill>
        <p:spPr bwMode="auto">
          <a:xfrm>
            <a:off x="2303462" y="1988840"/>
            <a:ext cx="4537075" cy="3810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endParaRPr lang="tr-TR" smtClean="0"/>
          </a:p>
        </p:txBody>
      </p:sp>
      <p:pic>
        <p:nvPicPr>
          <p:cNvPr id="102404" name="Picture 4"/>
          <p:cNvPicPr>
            <a:picLocks noChangeAspect="1" noChangeArrowheads="1"/>
          </p:cNvPicPr>
          <p:nvPr/>
        </p:nvPicPr>
        <p:blipFill>
          <a:blip r:embed="rId2" cstate="print"/>
          <a:srcRect/>
          <a:stretch>
            <a:fillRect/>
          </a:stretch>
        </p:blipFill>
        <p:spPr bwMode="auto">
          <a:xfrm>
            <a:off x="179512" y="1916832"/>
            <a:ext cx="3406775" cy="4321175"/>
          </a:xfrm>
          <a:prstGeom prst="rect">
            <a:avLst/>
          </a:prstGeom>
          <a:noFill/>
        </p:spPr>
      </p:pic>
      <p:sp>
        <p:nvSpPr>
          <p:cNvPr id="3" name="AutoShape 4" descr="stroke shoulder subluxation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 name="Resim 3"/>
          <p:cNvPicPr>
            <a:picLocks noChangeAspect="1"/>
          </p:cNvPicPr>
          <p:nvPr/>
        </p:nvPicPr>
        <p:blipFill>
          <a:blip r:embed="rId3"/>
          <a:stretch>
            <a:fillRect/>
          </a:stretch>
        </p:blipFill>
        <p:spPr>
          <a:xfrm>
            <a:off x="3586287" y="1916832"/>
            <a:ext cx="5185410" cy="432117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endParaRPr lang="tr-TR" smtClean="0"/>
          </a:p>
        </p:txBody>
      </p:sp>
      <p:pic>
        <p:nvPicPr>
          <p:cNvPr id="103428" name="Picture 4"/>
          <p:cNvPicPr>
            <a:picLocks noChangeAspect="1" noChangeArrowheads="1"/>
          </p:cNvPicPr>
          <p:nvPr/>
        </p:nvPicPr>
        <p:blipFill>
          <a:blip r:embed="rId2" cstate="print"/>
          <a:srcRect/>
          <a:stretch>
            <a:fillRect/>
          </a:stretch>
        </p:blipFill>
        <p:spPr bwMode="auto">
          <a:xfrm>
            <a:off x="0" y="3356046"/>
            <a:ext cx="4990417" cy="3482987"/>
          </a:xfrm>
          <a:prstGeom prst="rect">
            <a:avLst/>
          </a:prstGeom>
          <a:noFill/>
        </p:spPr>
      </p:pic>
      <p:pic>
        <p:nvPicPr>
          <p:cNvPr id="3" name="Resim 2"/>
          <p:cNvPicPr>
            <a:picLocks noChangeAspect="1"/>
          </p:cNvPicPr>
          <p:nvPr/>
        </p:nvPicPr>
        <p:blipFill>
          <a:blip r:embed="rId3"/>
          <a:stretch>
            <a:fillRect/>
          </a:stretch>
        </p:blipFill>
        <p:spPr>
          <a:xfrm>
            <a:off x="4743915" y="2592725"/>
            <a:ext cx="4354268" cy="4258419"/>
          </a:xfrm>
          <a:prstGeom prst="rect">
            <a:avLst/>
          </a:prstGeom>
        </p:spPr>
      </p:pic>
      <p:pic>
        <p:nvPicPr>
          <p:cNvPr id="4" name="Resim 3"/>
          <p:cNvPicPr>
            <a:picLocks noChangeAspect="1"/>
          </p:cNvPicPr>
          <p:nvPr/>
        </p:nvPicPr>
        <p:blipFill>
          <a:blip r:embed="rId4"/>
          <a:stretch>
            <a:fillRect/>
          </a:stretch>
        </p:blipFill>
        <p:spPr>
          <a:xfrm>
            <a:off x="-8594" y="0"/>
            <a:ext cx="4644008" cy="340324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endParaRPr lang="tr-TR" smtClean="0"/>
          </a:p>
        </p:txBody>
      </p:sp>
      <p:pic>
        <p:nvPicPr>
          <p:cNvPr id="104452" name="Picture 4"/>
          <p:cNvPicPr>
            <a:picLocks noChangeAspect="1" noChangeArrowheads="1"/>
          </p:cNvPicPr>
          <p:nvPr/>
        </p:nvPicPr>
        <p:blipFill>
          <a:blip r:embed="rId2" cstate="print"/>
          <a:srcRect/>
          <a:stretch>
            <a:fillRect/>
          </a:stretch>
        </p:blipFill>
        <p:spPr bwMode="auto">
          <a:xfrm>
            <a:off x="1331974" y="53387"/>
            <a:ext cx="2295524" cy="3678725"/>
          </a:xfrm>
          <a:prstGeom prst="rect">
            <a:avLst/>
          </a:prstGeom>
          <a:noFill/>
        </p:spPr>
      </p:pic>
      <p:pic>
        <p:nvPicPr>
          <p:cNvPr id="4" name="Resim 3"/>
          <p:cNvPicPr>
            <a:picLocks noChangeAspect="1"/>
          </p:cNvPicPr>
          <p:nvPr/>
        </p:nvPicPr>
        <p:blipFill>
          <a:blip r:embed="rId3"/>
          <a:stretch>
            <a:fillRect/>
          </a:stretch>
        </p:blipFill>
        <p:spPr>
          <a:xfrm>
            <a:off x="3627498" y="53387"/>
            <a:ext cx="4400886" cy="3876971"/>
          </a:xfrm>
          <a:prstGeom prst="rect">
            <a:avLst/>
          </a:prstGeom>
        </p:spPr>
      </p:pic>
      <p:pic>
        <p:nvPicPr>
          <p:cNvPr id="3" name="Resim 2"/>
          <p:cNvPicPr>
            <a:picLocks noChangeAspect="1"/>
          </p:cNvPicPr>
          <p:nvPr/>
        </p:nvPicPr>
        <p:blipFill>
          <a:blip r:embed="rId4"/>
          <a:stretch>
            <a:fillRect/>
          </a:stretch>
        </p:blipFill>
        <p:spPr>
          <a:xfrm>
            <a:off x="1331974" y="3708096"/>
            <a:ext cx="2857500" cy="2381250"/>
          </a:xfrm>
          <a:prstGeom prst="rect">
            <a:avLst/>
          </a:prstGeom>
        </p:spPr>
      </p:pic>
      <p:pic>
        <p:nvPicPr>
          <p:cNvPr id="2" name="Resim 1"/>
          <p:cNvPicPr>
            <a:picLocks noChangeAspect="1"/>
          </p:cNvPicPr>
          <p:nvPr/>
        </p:nvPicPr>
        <p:blipFill>
          <a:blip r:embed="rId5"/>
          <a:stretch>
            <a:fillRect/>
          </a:stretch>
        </p:blipFill>
        <p:spPr>
          <a:xfrm>
            <a:off x="4189474" y="3698753"/>
            <a:ext cx="3838910" cy="239059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Unvan 5"/>
          <p:cNvSpPr>
            <a:spLocks noGrp="1"/>
          </p:cNvSpPr>
          <p:nvPr>
            <p:ph type="title" idx="4294967295"/>
          </p:nvPr>
        </p:nvSpPr>
        <p:spPr/>
        <p:txBody>
          <a:bodyPr anchor="t"/>
          <a:lstStyle/>
          <a:p>
            <a:pPr eaLnBrk="1" hangingPunct="1"/>
            <a:r>
              <a:rPr lang="tr-TR" altLang="tr-TR" b="1" smtClean="0">
                <a:latin typeface="Calibri" pitchFamily="34" charset="0"/>
              </a:rPr>
              <a:t>Eklem kontraktürü</a:t>
            </a:r>
          </a:p>
        </p:txBody>
      </p:sp>
      <p:pic>
        <p:nvPicPr>
          <p:cNvPr id="43013" name="Resim 7"/>
          <p:cNvPicPr>
            <a:picLocks noChangeAspect="1"/>
          </p:cNvPicPr>
          <p:nvPr/>
        </p:nvPicPr>
        <p:blipFill>
          <a:blip r:embed="rId3" cstate="print"/>
          <a:srcRect/>
          <a:stretch>
            <a:fillRect/>
          </a:stretch>
        </p:blipFill>
        <p:spPr bwMode="auto">
          <a:xfrm>
            <a:off x="5445252" y="1085924"/>
            <a:ext cx="2871164" cy="4643210"/>
          </a:xfrm>
          <a:prstGeom prst="rect">
            <a:avLst/>
          </a:prstGeom>
          <a:noFill/>
          <a:ln w="9525">
            <a:noFill/>
            <a:miter lim="800000"/>
            <a:headEnd/>
            <a:tailEnd/>
          </a:ln>
        </p:spPr>
      </p:pic>
      <p:sp>
        <p:nvSpPr>
          <p:cNvPr id="9" name="Oval 8"/>
          <p:cNvSpPr/>
          <p:nvPr/>
        </p:nvSpPr>
        <p:spPr>
          <a:xfrm>
            <a:off x="2314575" y="1447800"/>
            <a:ext cx="1049338" cy="11303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1" name="Oval 10"/>
          <p:cNvSpPr/>
          <p:nvPr/>
        </p:nvSpPr>
        <p:spPr>
          <a:xfrm>
            <a:off x="2314575" y="3919538"/>
            <a:ext cx="1049338" cy="11303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2" name="Resim 1"/>
          <p:cNvPicPr>
            <a:picLocks noChangeAspect="1"/>
          </p:cNvPicPr>
          <p:nvPr/>
        </p:nvPicPr>
        <p:blipFill>
          <a:blip r:embed="rId4"/>
          <a:stretch>
            <a:fillRect/>
          </a:stretch>
        </p:blipFill>
        <p:spPr>
          <a:xfrm>
            <a:off x="152625" y="1085924"/>
            <a:ext cx="5316822" cy="4640136"/>
          </a:xfrm>
          <a:prstGeom prst="rect">
            <a:avLst/>
          </a:prstGeom>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Unvan 1"/>
          <p:cNvSpPr>
            <a:spLocks noGrp="1"/>
          </p:cNvSpPr>
          <p:nvPr>
            <p:ph type="title" idx="4294967295"/>
          </p:nvPr>
        </p:nvSpPr>
        <p:spPr/>
        <p:txBody>
          <a:bodyPr anchor="t"/>
          <a:lstStyle/>
          <a:p>
            <a:pPr eaLnBrk="1" hangingPunct="1"/>
            <a:r>
              <a:rPr lang="tr-TR" altLang="tr-TR" b="1" smtClean="0">
                <a:latin typeface="Calibri" pitchFamily="34" charset="0"/>
              </a:rPr>
              <a:t>Derin ven trombozu</a:t>
            </a:r>
            <a:br>
              <a:rPr lang="tr-TR" altLang="tr-TR" b="1" smtClean="0">
                <a:latin typeface="Calibri" pitchFamily="34" charset="0"/>
              </a:rPr>
            </a:br>
            <a:r>
              <a:rPr lang="tr-TR" altLang="tr-TR" b="1" smtClean="0">
                <a:latin typeface="Calibri" pitchFamily="34" charset="0"/>
              </a:rPr>
              <a:t>Pulmoner emboli</a:t>
            </a:r>
          </a:p>
        </p:txBody>
      </p:sp>
      <p:pic>
        <p:nvPicPr>
          <p:cNvPr id="45062" name="Picture 6"/>
          <p:cNvPicPr>
            <a:picLocks noChangeAspect="1" noChangeArrowheads="1"/>
          </p:cNvPicPr>
          <p:nvPr/>
        </p:nvPicPr>
        <p:blipFill>
          <a:blip r:embed="rId3" cstate="print"/>
          <a:srcRect/>
          <a:stretch>
            <a:fillRect/>
          </a:stretch>
        </p:blipFill>
        <p:spPr bwMode="auto">
          <a:xfrm rot="5400000">
            <a:off x="2140701" y="2921217"/>
            <a:ext cx="4862598" cy="2565796"/>
          </a:xfrm>
          <a:prstGeom prst="rect">
            <a:avLst/>
          </a:prstGeom>
          <a:noFill/>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Unvan 1"/>
          <p:cNvSpPr>
            <a:spLocks noGrp="1"/>
          </p:cNvSpPr>
          <p:nvPr>
            <p:ph type="title" idx="4294967295"/>
          </p:nvPr>
        </p:nvSpPr>
        <p:spPr/>
        <p:txBody>
          <a:bodyPr anchor="t"/>
          <a:lstStyle/>
          <a:p>
            <a:pPr eaLnBrk="1" hangingPunct="1"/>
            <a:r>
              <a:rPr lang="tr-TR" altLang="tr-TR" b="1" smtClean="0">
                <a:latin typeface="Calibri" pitchFamily="34" charset="0"/>
              </a:rPr>
              <a:t>Heterotopik ossifikasyon</a:t>
            </a:r>
          </a:p>
        </p:txBody>
      </p:sp>
      <p:grpSp>
        <p:nvGrpSpPr>
          <p:cNvPr id="47106" name="Group 11"/>
          <p:cNvGrpSpPr>
            <a:grpSpLocks/>
          </p:cNvGrpSpPr>
          <p:nvPr/>
        </p:nvGrpSpPr>
        <p:grpSpPr bwMode="auto">
          <a:xfrm>
            <a:off x="773723" y="928468"/>
            <a:ext cx="7326669" cy="5668884"/>
            <a:chOff x="1516" y="935"/>
            <a:chExt cx="4153" cy="3261"/>
          </a:xfrm>
        </p:grpSpPr>
        <p:pic>
          <p:nvPicPr>
            <p:cNvPr id="47107" name="Picture 2"/>
            <p:cNvPicPr>
              <a:picLocks noChangeAspect="1" noChangeArrowheads="1"/>
            </p:cNvPicPr>
            <p:nvPr/>
          </p:nvPicPr>
          <p:blipFill>
            <a:blip r:embed="rId3" cstate="print"/>
            <a:srcRect/>
            <a:stretch>
              <a:fillRect/>
            </a:stretch>
          </p:blipFill>
          <p:spPr bwMode="auto">
            <a:xfrm>
              <a:off x="3061" y="935"/>
              <a:ext cx="1496" cy="1905"/>
            </a:xfrm>
            <a:prstGeom prst="rect">
              <a:avLst/>
            </a:prstGeom>
            <a:noFill/>
            <a:ln w="12700">
              <a:solidFill>
                <a:srgbClr val="CCFFFF"/>
              </a:solidFill>
              <a:miter lim="800000"/>
              <a:headEnd/>
              <a:tailEnd/>
            </a:ln>
          </p:spPr>
        </p:pic>
        <p:pic>
          <p:nvPicPr>
            <p:cNvPr id="47108" name="Picture 7"/>
            <p:cNvPicPr>
              <a:picLocks noChangeAspect="1" noChangeArrowheads="1"/>
            </p:cNvPicPr>
            <p:nvPr/>
          </p:nvPicPr>
          <p:blipFill>
            <a:blip r:embed="rId4" cstate="print"/>
            <a:srcRect/>
            <a:stretch>
              <a:fillRect/>
            </a:stretch>
          </p:blipFill>
          <p:spPr bwMode="auto">
            <a:xfrm>
              <a:off x="3560" y="2614"/>
              <a:ext cx="2109" cy="1582"/>
            </a:xfrm>
            <a:prstGeom prst="rect">
              <a:avLst/>
            </a:prstGeom>
            <a:noFill/>
            <a:ln w="12700">
              <a:solidFill>
                <a:srgbClr val="CCFFFF"/>
              </a:solidFill>
              <a:miter lim="800000"/>
              <a:headEnd/>
              <a:tailEnd/>
            </a:ln>
          </p:spPr>
        </p:pic>
        <p:pic>
          <p:nvPicPr>
            <p:cNvPr id="47109" name="Picture 3"/>
            <p:cNvPicPr>
              <a:picLocks noChangeAspect="1" noChangeArrowheads="1"/>
            </p:cNvPicPr>
            <p:nvPr/>
          </p:nvPicPr>
          <p:blipFill>
            <a:blip r:embed="rId5" cstate="print"/>
            <a:srcRect/>
            <a:stretch>
              <a:fillRect/>
            </a:stretch>
          </p:blipFill>
          <p:spPr bwMode="auto">
            <a:xfrm>
              <a:off x="1746" y="935"/>
              <a:ext cx="1185" cy="1905"/>
            </a:xfrm>
            <a:prstGeom prst="rect">
              <a:avLst/>
            </a:prstGeom>
            <a:noFill/>
            <a:ln w="12700">
              <a:solidFill>
                <a:srgbClr val="CCFFFF"/>
              </a:solidFill>
              <a:miter lim="800000"/>
              <a:headEnd/>
              <a:tailEnd/>
            </a:ln>
          </p:spPr>
        </p:pic>
        <p:sp>
          <p:nvSpPr>
            <p:cNvPr id="47110" name="AutoShape 9"/>
            <p:cNvSpPr>
              <a:spLocks noChangeArrowheads="1"/>
            </p:cNvSpPr>
            <p:nvPr/>
          </p:nvSpPr>
          <p:spPr bwMode="auto">
            <a:xfrm rot="-2125111">
              <a:off x="1516" y="1709"/>
              <a:ext cx="365" cy="88"/>
            </a:xfrm>
            <a:prstGeom prst="rightArrow">
              <a:avLst>
                <a:gd name="adj1" fmla="val 50000"/>
                <a:gd name="adj2" fmla="val 103693"/>
              </a:avLst>
            </a:prstGeom>
            <a:solidFill>
              <a:schemeClr val="tx1"/>
            </a:solidFill>
            <a:ln w="9525">
              <a:solidFill>
                <a:srgbClr val="CCFFFF"/>
              </a:solidFill>
              <a:miter lim="800000"/>
              <a:headEnd/>
              <a:tailEnd/>
            </a:ln>
          </p:spPr>
          <p:txBody>
            <a:bodyPr wrap="none" anchor="ctr"/>
            <a:lstStyle/>
            <a:p>
              <a:endParaRPr lang="tr-TR" altLang="tr-TR" sz="2200">
                <a:latin typeface="Tahoma" pitchFamily="34" charset="0"/>
                <a:cs typeface="Arial" charset="0"/>
              </a:endParaRPr>
            </a:p>
          </p:txBody>
        </p:sp>
        <p:sp>
          <p:nvSpPr>
            <p:cNvPr id="47111" name="AutoShape 10"/>
            <p:cNvSpPr>
              <a:spLocks noChangeArrowheads="1"/>
            </p:cNvSpPr>
            <p:nvPr/>
          </p:nvSpPr>
          <p:spPr bwMode="auto">
            <a:xfrm rot="-2125111">
              <a:off x="3334" y="2295"/>
              <a:ext cx="365" cy="88"/>
            </a:xfrm>
            <a:prstGeom prst="rightArrow">
              <a:avLst>
                <a:gd name="adj1" fmla="val 50000"/>
                <a:gd name="adj2" fmla="val 103693"/>
              </a:avLst>
            </a:prstGeom>
            <a:solidFill>
              <a:schemeClr val="tx1"/>
            </a:solidFill>
            <a:ln w="9525">
              <a:solidFill>
                <a:srgbClr val="CCFFFF"/>
              </a:solidFill>
              <a:miter lim="800000"/>
              <a:headEnd/>
              <a:tailEnd/>
            </a:ln>
          </p:spPr>
          <p:txBody>
            <a:bodyPr wrap="none" anchor="ctr"/>
            <a:lstStyle/>
            <a:p>
              <a:endParaRPr lang="tr-TR" altLang="tr-TR" sz="2200">
                <a:latin typeface="Tahoma" pitchFamily="34" charset="0"/>
                <a:cs typeface="Arial" charset="0"/>
              </a:endParaRPr>
            </a:p>
          </p:txBody>
        </p:sp>
      </p:gr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5 Slayt Numarası Yer Tutucusu"/>
          <p:cNvSpPr txBox="1">
            <a:spLocks noGrp="1"/>
          </p:cNvSpPr>
          <p:nvPr/>
        </p:nvSpPr>
        <p:spPr bwMode="auto">
          <a:xfrm>
            <a:off x="7042150" y="6243638"/>
            <a:ext cx="1905000" cy="457200"/>
          </a:xfrm>
          <a:prstGeom prst="rect">
            <a:avLst/>
          </a:prstGeom>
          <a:noFill/>
          <a:ln w="9525">
            <a:noFill/>
            <a:miter lim="800000"/>
            <a:headEnd/>
            <a:tailEnd/>
          </a:ln>
        </p:spPr>
        <p:txBody>
          <a:bodyPr anchor="b"/>
          <a:lstStyle/>
          <a:p>
            <a:pPr algn="r"/>
            <a:fld id="{ED14E4B9-2138-4430-AB43-38AA18EB8EE9}" type="slidenum">
              <a:rPr lang="tr-TR" sz="1400">
                <a:latin typeface="Tahoma" pitchFamily="34" charset="0"/>
              </a:rPr>
              <a:pPr algn="r"/>
              <a:t>37</a:t>
            </a:fld>
            <a:endParaRPr lang="tr-TR" sz="1400">
              <a:latin typeface="Tahoma" pitchFamily="34" charset="0"/>
            </a:endParaRPr>
          </a:p>
        </p:txBody>
      </p:sp>
      <p:sp>
        <p:nvSpPr>
          <p:cNvPr id="50178" name="Rectangle 6"/>
          <p:cNvSpPr>
            <a:spLocks noGrp="1" noChangeArrowheads="1"/>
          </p:cNvSpPr>
          <p:nvPr>
            <p:ph type="title" idx="4294967295"/>
          </p:nvPr>
        </p:nvSpPr>
        <p:spPr/>
        <p:txBody>
          <a:bodyPr anchor="b"/>
          <a:lstStyle/>
          <a:p>
            <a:pPr eaLnBrk="1" hangingPunct="1"/>
            <a:r>
              <a:rPr lang="tr-TR" smtClean="0"/>
              <a:t>İnmenin rehabilitasyon süreci</a:t>
            </a:r>
          </a:p>
        </p:txBody>
      </p:sp>
      <p:sp>
        <p:nvSpPr>
          <p:cNvPr id="50179" name="Text Box 12"/>
          <p:cNvSpPr txBox="1">
            <a:spLocks noChangeArrowheads="1"/>
          </p:cNvSpPr>
          <p:nvPr/>
        </p:nvSpPr>
        <p:spPr bwMode="auto">
          <a:xfrm>
            <a:off x="1476375" y="2420938"/>
            <a:ext cx="2689225" cy="822325"/>
          </a:xfrm>
          <a:prstGeom prst="rect">
            <a:avLst/>
          </a:prstGeom>
          <a:noFill/>
          <a:ln w="9525">
            <a:noFill/>
            <a:miter lim="800000"/>
            <a:headEnd/>
            <a:tailEnd/>
          </a:ln>
        </p:spPr>
        <p:txBody>
          <a:bodyPr wrap="none">
            <a:spAutoFit/>
          </a:bodyPr>
          <a:lstStyle/>
          <a:p>
            <a:pPr algn="ctr"/>
            <a:r>
              <a:rPr lang="tr-TR" sz="2400" b="1">
                <a:latin typeface="Tahoma" pitchFamily="34" charset="0"/>
              </a:rPr>
              <a:t>Akut bakım</a:t>
            </a:r>
          </a:p>
          <a:p>
            <a:pPr algn="ctr"/>
            <a:r>
              <a:rPr lang="tr-TR" sz="2400">
                <a:latin typeface="Tahoma" pitchFamily="34" charset="0"/>
              </a:rPr>
              <a:t>Nöroşirürji-nöroloji</a:t>
            </a:r>
          </a:p>
        </p:txBody>
      </p:sp>
      <p:sp>
        <p:nvSpPr>
          <p:cNvPr id="50180" name="AutoShape 14"/>
          <p:cNvSpPr>
            <a:spLocks noChangeArrowheads="1"/>
          </p:cNvSpPr>
          <p:nvPr/>
        </p:nvSpPr>
        <p:spPr bwMode="auto">
          <a:xfrm rot="-5400000">
            <a:off x="4464844" y="2250282"/>
            <a:ext cx="714375" cy="1500187"/>
          </a:xfrm>
          <a:prstGeom prst="downArrow">
            <a:avLst>
              <a:gd name="adj1" fmla="val 50000"/>
              <a:gd name="adj2" fmla="val 31199"/>
            </a:avLst>
          </a:prstGeom>
          <a:solidFill>
            <a:srgbClr val="FFC000"/>
          </a:solidFill>
          <a:ln w="9525">
            <a:solidFill>
              <a:schemeClr val="tx1"/>
            </a:solidFill>
            <a:miter lim="800000"/>
            <a:headEnd/>
            <a:tailEnd/>
          </a:ln>
        </p:spPr>
        <p:txBody>
          <a:bodyPr vert="eaVert" wrap="none" anchor="ctr"/>
          <a:lstStyle/>
          <a:p>
            <a:endParaRPr lang="tr-TR">
              <a:latin typeface="Tahoma" pitchFamily="34" charset="0"/>
            </a:endParaRPr>
          </a:p>
        </p:txBody>
      </p:sp>
      <p:sp>
        <p:nvSpPr>
          <p:cNvPr id="50181" name="Text Box 18"/>
          <p:cNvSpPr txBox="1">
            <a:spLocks noChangeArrowheads="1"/>
          </p:cNvSpPr>
          <p:nvPr/>
        </p:nvSpPr>
        <p:spPr bwMode="auto">
          <a:xfrm>
            <a:off x="2428875" y="3357563"/>
            <a:ext cx="1609725" cy="461962"/>
          </a:xfrm>
          <a:prstGeom prst="rect">
            <a:avLst/>
          </a:prstGeom>
          <a:noFill/>
          <a:ln w="9525">
            <a:noFill/>
            <a:miter lim="800000"/>
            <a:headEnd/>
            <a:tailEnd/>
          </a:ln>
        </p:spPr>
        <p:txBody>
          <a:bodyPr wrap="none">
            <a:spAutoFit/>
          </a:bodyPr>
          <a:lstStyle/>
          <a:p>
            <a:r>
              <a:rPr lang="tr-TR" sz="2400" b="1">
                <a:latin typeface="Tahoma" pitchFamily="34" charset="0"/>
              </a:rPr>
              <a:t>1-2 hafta</a:t>
            </a:r>
          </a:p>
        </p:txBody>
      </p:sp>
      <p:sp>
        <p:nvSpPr>
          <p:cNvPr id="50182" name="Text Box 19"/>
          <p:cNvSpPr txBox="1">
            <a:spLocks noChangeArrowheads="1"/>
          </p:cNvSpPr>
          <p:nvPr/>
        </p:nvSpPr>
        <p:spPr bwMode="auto">
          <a:xfrm>
            <a:off x="6500813" y="3357563"/>
            <a:ext cx="1160462" cy="461962"/>
          </a:xfrm>
          <a:prstGeom prst="rect">
            <a:avLst/>
          </a:prstGeom>
          <a:noFill/>
          <a:ln w="9525">
            <a:noFill/>
            <a:miter lim="800000"/>
            <a:headEnd/>
            <a:tailEnd/>
          </a:ln>
        </p:spPr>
        <p:txBody>
          <a:bodyPr wrap="none">
            <a:spAutoFit/>
          </a:bodyPr>
          <a:lstStyle/>
          <a:p>
            <a:r>
              <a:rPr lang="tr-TR" sz="2400" b="1">
                <a:latin typeface="Tahoma" pitchFamily="34" charset="0"/>
              </a:rPr>
              <a:t>1-2 ay</a:t>
            </a:r>
          </a:p>
        </p:txBody>
      </p:sp>
      <p:pic>
        <p:nvPicPr>
          <p:cNvPr id="50183" name="Picture 2"/>
          <p:cNvPicPr>
            <a:picLocks noChangeAspect="1" noChangeArrowheads="1"/>
          </p:cNvPicPr>
          <p:nvPr/>
        </p:nvPicPr>
        <p:blipFill>
          <a:blip r:embed="rId3" cstate="print"/>
          <a:srcRect l="2969" t="6180" r="59406" b="5753"/>
          <a:stretch>
            <a:fillRect/>
          </a:stretch>
        </p:blipFill>
        <p:spPr bwMode="auto">
          <a:xfrm>
            <a:off x="179388" y="2133600"/>
            <a:ext cx="1500187" cy="2251075"/>
          </a:xfrm>
          <a:prstGeom prst="rect">
            <a:avLst/>
          </a:prstGeom>
          <a:noFill/>
          <a:ln w="9525">
            <a:noFill/>
            <a:miter lim="800000"/>
            <a:headEnd/>
            <a:tailEnd/>
          </a:ln>
        </p:spPr>
      </p:pic>
      <p:sp>
        <p:nvSpPr>
          <p:cNvPr id="50184" name="Text Box 12"/>
          <p:cNvSpPr txBox="1">
            <a:spLocks noChangeArrowheads="1"/>
          </p:cNvSpPr>
          <p:nvPr/>
        </p:nvSpPr>
        <p:spPr bwMode="auto">
          <a:xfrm>
            <a:off x="5572125" y="2428875"/>
            <a:ext cx="2857500" cy="830263"/>
          </a:xfrm>
          <a:prstGeom prst="rect">
            <a:avLst/>
          </a:prstGeom>
          <a:noFill/>
          <a:ln w="9525">
            <a:noFill/>
            <a:miter lim="800000"/>
            <a:headEnd/>
            <a:tailEnd/>
          </a:ln>
        </p:spPr>
        <p:txBody>
          <a:bodyPr>
            <a:spAutoFit/>
          </a:bodyPr>
          <a:lstStyle/>
          <a:p>
            <a:pPr algn="ctr"/>
            <a:r>
              <a:rPr lang="tr-TR" sz="2400" b="1">
                <a:latin typeface="Tahoma" pitchFamily="34" charset="0"/>
              </a:rPr>
              <a:t>Subakut bakım </a:t>
            </a:r>
            <a:r>
              <a:rPr lang="tr-TR" sz="2400">
                <a:latin typeface="Tahoma" pitchFamily="34" charset="0"/>
              </a:rPr>
              <a:t>FTR Rehab.Kliniği</a:t>
            </a:r>
          </a:p>
        </p:txBody>
      </p:sp>
      <p:sp>
        <p:nvSpPr>
          <p:cNvPr id="50185" name="20 Aşağı Ok"/>
          <p:cNvSpPr>
            <a:spLocks noChangeArrowheads="1"/>
          </p:cNvSpPr>
          <p:nvPr/>
        </p:nvSpPr>
        <p:spPr bwMode="auto">
          <a:xfrm>
            <a:off x="6500813" y="4071938"/>
            <a:ext cx="1143000" cy="1214437"/>
          </a:xfrm>
          <a:prstGeom prst="downArrow">
            <a:avLst>
              <a:gd name="adj1" fmla="val 50000"/>
              <a:gd name="adj2" fmla="val 50001"/>
            </a:avLst>
          </a:prstGeom>
          <a:solidFill>
            <a:srgbClr val="FFC000"/>
          </a:solidFill>
          <a:ln w="9525">
            <a:solidFill>
              <a:schemeClr val="tx1"/>
            </a:solidFill>
            <a:miter lim="800000"/>
            <a:headEnd/>
            <a:tailEnd/>
          </a:ln>
        </p:spPr>
        <p:txBody>
          <a:bodyPr vert="eaVert" wrap="none" anchor="ctr"/>
          <a:lstStyle/>
          <a:p>
            <a:endParaRPr lang="tr-TR">
              <a:latin typeface="Tahoma" pitchFamily="34" charset="0"/>
            </a:endParaRPr>
          </a:p>
        </p:txBody>
      </p:sp>
      <p:sp>
        <p:nvSpPr>
          <p:cNvPr id="50186" name="Text Box 19"/>
          <p:cNvSpPr txBox="1">
            <a:spLocks noChangeArrowheads="1"/>
          </p:cNvSpPr>
          <p:nvPr/>
        </p:nvSpPr>
        <p:spPr bwMode="auto">
          <a:xfrm>
            <a:off x="6429375" y="5429250"/>
            <a:ext cx="1571625" cy="457200"/>
          </a:xfrm>
          <a:prstGeom prst="rect">
            <a:avLst/>
          </a:prstGeom>
          <a:noFill/>
          <a:ln w="9525">
            <a:noFill/>
            <a:miter lim="800000"/>
            <a:headEnd/>
            <a:tailEnd/>
          </a:ln>
        </p:spPr>
        <p:txBody>
          <a:bodyPr>
            <a:spAutoFit/>
          </a:bodyPr>
          <a:lstStyle/>
          <a:p>
            <a:r>
              <a:rPr lang="tr-TR" sz="2400">
                <a:latin typeface="Tahoma" pitchFamily="34" charset="0"/>
              </a:rPr>
              <a:t>Eve dönüş</a:t>
            </a:r>
          </a:p>
        </p:txBody>
      </p:sp>
      <p:sp>
        <p:nvSpPr>
          <p:cNvPr id="50187" name="22 Aşağı Ok"/>
          <p:cNvSpPr>
            <a:spLocks noChangeArrowheads="1"/>
          </p:cNvSpPr>
          <p:nvPr/>
        </p:nvSpPr>
        <p:spPr bwMode="auto">
          <a:xfrm rot="5400000">
            <a:off x="5000626" y="4643437"/>
            <a:ext cx="285750" cy="2143125"/>
          </a:xfrm>
          <a:prstGeom prst="downArrow">
            <a:avLst>
              <a:gd name="adj1" fmla="val 50000"/>
              <a:gd name="adj2" fmla="val 50000"/>
            </a:avLst>
          </a:prstGeom>
          <a:solidFill>
            <a:srgbClr val="FFC000"/>
          </a:solidFill>
          <a:ln w="9525">
            <a:solidFill>
              <a:schemeClr val="tx1"/>
            </a:solidFill>
            <a:miter lim="800000"/>
            <a:headEnd/>
            <a:tailEnd/>
          </a:ln>
        </p:spPr>
        <p:txBody>
          <a:bodyPr vert="eaVert" wrap="none" anchor="ctr"/>
          <a:lstStyle/>
          <a:p>
            <a:endParaRPr lang="tr-TR">
              <a:latin typeface="Tahoma" pitchFamily="34" charset="0"/>
            </a:endParaRPr>
          </a:p>
        </p:txBody>
      </p:sp>
      <p:sp>
        <p:nvSpPr>
          <p:cNvPr id="50188" name="Text Box 19"/>
          <p:cNvSpPr txBox="1">
            <a:spLocks noChangeArrowheads="1"/>
          </p:cNvSpPr>
          <p:nvPr/>
        </p:nvSpPr>
        <p:spPr bwMode="auto">
          <a:xfrm>
            <a:off x="1643063" y="4929188"/>
            <a:ext cx="2714625" cy="1570037"/>
          </a:xfrm>
          <a:prstGeom prst="rect">
            <a:avLst/>
          </a:prstGeom>
          <a:noFill/>
          <a:ln w="9525">
            <a:noFill/>
            <a:miter lim="800000"/>
            <a:headEnd/>
            <a:tailEnd/>
          </a:ln>
        </p:spPr>
        <p:txBody>
          <a:bodyPr>
            <a:spAutoFit/>
          </a:bodyPr>
          <a:lstStyle/>
          <a:p>
            <a:r>
              <a:rPr lang="tr-TR" sz="2400" b="1">
                <a:latin typeface="Tahoma" pitchFamily="34" charset="0"/>
              </a:rPr>
              <a:t>Topluma dönüş</a:t>
            </a:r>
          </a:p>
          <a:p>
            <a:r>
              <a:rPr lang="tr-TR" sz="2400">
                <a:latin typeface="Tahoma" pitchFamily="34" charset="0"/>
              </a:rPr>
              <a:t>Eski işe dönme</a:t>
            </a:r>
          </a:p>
          <a:p>
            <a:r>
              <a:rPr lang="tr-TR" sz="2400">
                <a:latin typeface="Tahoma" pitchFamily="34" charset="0"/>
              </a:rPr>
              <a:t>Yeni iş bulma</a:t>
            </a:r>
          </a:p>
          <a:p>
            <a:r>
              <a:rPr lang="tr-TR" sz="2400">
                <a:latin typeface="Tahoma" pitchFamily="34" charset="0"/>
              </a:rPr>
              <a:t>Sosyal birey olma</a:t>
            </a:r>
          </a:p>
        </p:txBody>
      </p:sp>
      <p:sp>
        <p:nvSpPr>
          <p:cNvPr id="50189" name="24 Aşağı Ok"/>
          <p:cNvSpPr>
            <a:spLocks noChangeArrowheads="1"/>
          </p:cNvSpPr>
          <p:nvPr/>
        </p:nvSpPr>
        <p:spPr bwMode="auto">
          <a:xfrm>
            <a:off x="4572000" y="3357563"/>
            <a:ext cx="428625" cy="642937"/>
          </a:xfrm>
          <a:prstGeom prst="downArrow">
            <a:avLst>
              <a:gd name="adj1" fmla="val 50000"/>
              <a:gd name="adj2" fmla="val 50000"/>
            </a:avLst>
          </a:prstGeom>
          <a:solidFill>
            <a:srgbClr val="FFC000"/>
          </a:solidFill>
          <a:ln w="9525">
            <a:solidFill>
              <a:schemeClr val="tx1"/>
            </a:solidFill>
            <a:miter lim="800000"/>
            <a:headEnd/>
            <a:tailEnd/>
          </a:ln>
        </p:spPr>
        <p:txBody>
          <a:bodyPr vert="eaVert" wrap="none" anchor="ctr"/>
          <a:lstStyle/>
          <a:p>
            <a:endParaRPr lang="tr-TR">
              <a:latin typeface="Tahoma" pitchFamily="34" charset="0"/>
            </a:endParaRPr>
          </a:p>
        </p:txBody>
      </p:sp>
      <p:sp>
        <p:nvSpPr>
          <p:cNvPr id="50190" name="Text Box 19"/>
          <p:cNvSpPr txBox="1">
            <a:spLocks noChangeArrowheads="1"/>
          </p:cNvSpPr>
          <p:nvPr/>
        </p:nvSpPr>
        <p:spPr bwMode="auto">
          <a:xfrm>
            <a:off x="4357688" y="4071938"/>
            <a:ext cx="1000125" cy="461962"/>
          </a:xfrm>
          <a:prstGeom prst="rect">
            <a:avLst/>
          </a:prstGeom>
          <a:noFill/>
          <a:ln w="9525">
            <a:noFill/>
            <a:miter lim="800000"/>
            <a:headEnd/>
            <a:tailEnd/>
          </a:ln>
        </p:spPr>
        <p:txBody>
          <a:bodyPr>
            <a:spAutoFit/>
          </a:bodyPr>
          <a:lstStyle/>
          <a:p>
            <a:r>
              <a:rPr lang="tr-TR" sz="2400">
                <a:latin typeface="Tahoma" pitchFamily="34" charset="0"/>
              </a:rPr>
              <a:t>Ölüm</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5 Slayt Numarası Yer Tutucusu"/>
          <p:cNvSpPr txBox="1">
            <a:spLocks noGrp="1"/>
          </p:cNvSpPr>
          <p:nvPr/>
        </p:nvSpPr>
        <p:spPr bwMode="auto">
          <a:xfrm>
            <a:off x="7042150" y="6243638"/>
            <a:ext cx="1905000" cy="457200"/>
          </a:xfrm>
          <a:prstGeom prst="rect">
            <a:avLst/>
          </a:prstGeom>
          <a:noFill/>
          <a:ln w="9525">
            <a:noFill/>
            <a:miter lim="800000"/>
            <a:headEnd/>
            <a:tailEnd/>
          </a:ln>
        </p:spPr>
        <p:txBody>
          <a:bodyPr anchor="b"/>
          <a:lstStyle/>
          <a:p>
            <a:pPr algn="r"/>
            <a:fld id="{DFBD58BF-9A7A-4A43-A493-00B3802407F3}" type="slidenum">
              <a:rPr lang="tr-TR" sz="1400">
                <a:latin typeface="Tahoma" pitchFamily="34" charset="0"/>
              </a:rPr>
              <a:pPr algn="r"/>
              <a:t>38</a:t>
            </a:fld>
            <a:endParaRPr lang="tr-TR" sz="1400">
              <a:latin typeface="Tahoma" pitchFamily="34" charset="0"/>
            </a:endParaRPr>
          </a:p>
        </p:txBody>
      </p:sp>
      <p:sp>
        <p:nvSpPr>
          <p:cNvPr id="52226" name="Rectangle 10"/>
          <p:cNvSpPr>
            <a:spLocks noGrp="1" noChangeArrowheads="1"/>
          </p:cNvSpPr>
          <p:nvPr>
            <p:ph type="title" idx="4294967295"/>
          </p:nvPr>
        </p:nvSpPr>
        <p:spPr/>
        <p:txBody>
          <a:bodyPr anchor="b"/>
          <a:lstStyle/>
          <a:p>
            <a:pPr eaLnBrk="1" hangingPunct="1"/>
            <a:r>
              <a:rPr lang="tr-TR" smtClean="0"/>
              <a:t>İnme sonrası iyileşme</a:t>
            </a:r>
          </a:p>
        </p:txBody>
      </p:sp>
      <p:sp>
        <p:nvSpPr>
          <p:cNvPr id="52227" name="Rectangle 11"/>
          <p:cNvSpPr>
            <a:spLocks noGrp="1" noChangeArrowheads="1"/>
          </p:cNvSpPr>
          <p:nvPr>
            <p:ph type="body" idx="4294967295"/>
          </p:nvPr>
        </p:nvSpPr>
        <p:spPr>
          <a:xfrm>
            <a:off x="468313" y="1700213"/>
            <a:ext cx="8280400" cy="4114800"/>
          </a:xfrm>
        </p:spPr>
        <p:txBody>
          <a:bodyPr/>
          <a:lstStyle/>
          <a:p>
            <a:pPr eaLnBrk="1" hangingPunct="1">
              <a:lnSpc>
                <a:spcPct val="150000"/>
              </a:lnSpc>
            </a:pPr>
            <a:r>
              <a:rPr lang="tr-TR" sz="2800" smtClean="0"/>
              <a:t>En çok </a:t>
            </a:r>
            <a:r>
              <a:rPr lang="tr-TR" sz="2800" b="1" smtClean="0"/>
              <a:t>harekette</a:t>
            </a:r>
            <a:r>
              <a:rPr lang="tr-TR" sz="2800" smtClean="0"/>
              <a:t> iyileşme </a:t>
            </a:r>
          </a:p>
          <a:p>
            <a:pPr eaLnBrk="1" hangingPunct="1">
              <a:lnSpc>
                <a:spcPct val="150000"/>
              </a:lnSpc>
            </a:pPr>
            <a:r>
              <a:rPr lang="tr-TR" sz="2800" smtClean="0"/>
              <a:t>Lezyon küçük ise hızlı ve daha fazla iyileşme</a:t>
            </a:r>
          </a:p>
          <a:p>
            <a:pPr eaLnBrk="1" hangingPunct="1">
              <a:lnSpc>
                <a:spcPct val="150000"/>
              </a:lnSpc>
            </a:pPr>
            <a:r>
              <a:rPr lang="tr-TR" sz="2800" smtClean="0"/>
              <a:t>En fazla ilk </a:t>
            </a:r>
            <a:r>
              <a:rPr lang="tr-TR" sz="2800" b="1" smtClean="0"/>
              <a:t>3-6 ay içinde</a:t>
            </a:r>
          </a:p>
          <a:p>
            <a:pPr eaLnBrk="1" hangingPunct="1">
              <a:lnSpc>
                <a:spcPct val="150000"/>
              </a:lnSpc>
            </a:pPr>
            <a:r>
              <a:rPr lang="tr-TR" sz="2800" smtClean="0"/>
              <a:t>Prognostik faktörlere bağlı</a:t>
            </a:r>
          </a:p>
          <a:p>
            <a:pPr eaLnBrk="1" hangingPunct="1">
              <a:lnSpc>
                <a:spcPct val="150000"/>
              </a:lnSpc>
            </a:pPr>
            <a:r>
              <a:rPr lang="tr-TR" sz="2800" smtClean="0"/>
              <a:t>Kronik inmede iyileşme potansiyeli var, nöroplastisite……</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5 Slayt Numarası Yer Tutucusu"/>
          <p:cNvSpPr txBox="1">
            <a:spLocks noGrp="1"/>
          </p:cNvSpPr>
          <p:nvPr/>
        </p:nvSpPr>
        <p:spPr bwMode="auto">
          <a:xfrm>
            <a:off x="7042150" y="6243638"/>
            <a:ext cx="1905000" cy="457200"/>
          </a:xfrm>
          <a:prstGeom prst="rect">
            <a:avLst/>
          </a:prstGeom>
          <a:noFill/>
          <a:ln w="9525">
            <a:noFill/>
            <a:miter lim="800000"/>
            <a:headEnd/>
            <a:tailEnd/>
          </a:ln>
        </p:spPr>
        <p:txBody>
          <a:bodyPr anchor="b"/>
          <a:lstStyle/>
          <a:p>
            <a:pPr algn="r"/>
            <a:fld id="{D195F608-C331-4CDD-B098-7C9A20328AF3}" type="slidenum">
              <a:rPr lang="tr-TR" sz="1400">
                <a:latin typeface="Tahoma" pitchFamily="34" charset="0"/>
              </a:rPr>
              <a:pPr algn="r"/>
              <a:t>39</a:t>
            </a:fld>
            <a:endParaRPr lang="tr-TR" sz="1400">
              <a:latin typeface="Tahoma" pitchFamily="34" charset="0"/>
            </a:endParaRPr>
          </a:p>
        </p:txBody>
      </p:sp>
      <p:sp>
        <p:nvSpPr>
          <p:cNvPr id="54274" name="Line 5"/>
          <p:cNvSpPr>
            <a:spLocks noChangeShapeType="1"/>
          </p:cNvSpPr>
          <p:nvPr/>
        </p:nvSpPr>
        <p:spPr bwMode="auto">
          <a:xfrm flipV="1">
            <a:off x="1187450" y="2205038"/>
            <a:ext cx="0" cy="3095625"/>
          </a:xfrm>
          <a:prstGeom prst="line">
            <a:avLst/>
          </a:prstGeom>
          <a:noFill/>
          <a:ln w="76200">
            <a:solidFill>
              <a:schemeClr val="tx1"/>
            </a:solidFill>
            <a:round/>
            <a:headEnd/>
            <a:tailEnd type="triangle" w="med" len="med"/>
          </a:ln>
        </p:spPr>
        <p:txBody>
          <a:bodyPr/>
          <a:lstStyle/>
          <a:p>
            <a:endParaRPr lang="tr-TR"/>
          </a:p>
        </p:txBody>
      </p:sp>
      <p:sp>
        <p:nvSpPr>
          <p:cNvPr id="54275" name="Line 6"/>
          <p:cNvSpPr>
            <a:spLocks noChangeShapeType="1"/>
          </p:cNvSpPr>
          <p:nvPr/>
        </p:nvSpPr>
        <p:spPr bwMode="auto">
          <a:xfrm>
            <a:off x="1187450" y="5300663"/>
            <a:ext cx="6048375" cy="0"/>
          </a:xfrm>
          <a:prstGeom prst="line">
            <a:avLst/>
          </a:prstGeom>
          <a:noFill/>
          <a:ln w="76200">
            <a:solidFill>
              <a:schemeClr val="tx1"/>
            </a:solidFill>
            <a:round/>
            <a:headEnd/>
            <a:tailEnd type="triangle" w="med" len="med"/>
          </a:ln>
        </p:spPr>
        <p:txBody>
          <a:bodyPr/>
          <a:lstStyle/>
          <a:p>
            <a:endParaRPr lang="tr-TR"/>
          </a:p>
        </p:txBody>
      </p:sp>
      <p:sp>
        <p:nvSpPr>
          <p:cNvPr id="54276" name="Rectangle 7"/>
          <p:cNvSpPr>
            <a:spLocks noGrp="1" noChangeArrowheads="1"/>
          </p:cNvSpPr>
          <p:nvPr>
            <p:ph type="title" idx="4294967295"/>
          </p:nvPr>
        </p:nvSpPr>
        <p:spPr/>
        <p:txBody>
          <a:bodyPr anchor="b"/>
          <a:lstStyle/>
          <a:p>
            <a:pPr eaLnBrk="1" hangingPunct="1"/>
            <a:r>
              <a:rPr lang="tr-TR" sz="4000" smtClean="0"/>
              <a:t>İnme sonrası iyileşme</a:t>
            </a:r>
          </a:p>
        </p:txBody>
      </p:sp>
      <p:sp>
        <p:nvSpPr>
          <p:cNvPr id="54277" name="Line 9"/>
          <p:cNvSpPr>
            <a:spLocks noChangeShapeType="1"/>
          </p:cNvSpPr>
          <p:nvPr/>
        </p:nvSpPr>
        <p:spPr bwMode="auto">
          <a:xfrm flipV="1">
            <a:off x="1187450" y="3860800"/>
            <a:ext cx="1296988" cy="1439863"/>
          </a:xfrm>
          <a:prstGeom prst="line">
            <a:avLst/>
          </a:prstGeom>
          <a:noFill/>
          <a:ln w="28575">
            <a:solidFill>
              <a:schemeClr val="tx1"/>
            </a:solidFill>
            <a:round/>
            <a:headEnd/>
            <a:tailEnd/>
          </a:ln>
        </p:spPr>
        <p:txBody>
          <a:bodyPr/>
          <a:lstStyle/>
          <a:p>
            <a:endParaRPr lang="tr-TR"/>
          </a:p>
        </p:txBody>
      </p:sp>
      <p:sp>
        <p:nvSpPr>
          <p:cNvPr id="54278" name="Line 11"/>
          <p:cNvSpPr>
            <a:spLocks noChangeShapeType="1"/>
          </p:cNvSpPr>
          <p:nvPr/>
        </p:nvSpPr>
        <p:spPr bwMode="auto">
          <a:xfrm flipV="1">
            <a:off x="2484438" y="3284538"/>
            <a:ext cx="1439862" cy="576262"/>
          </a:xfrm>
          <a:prstGeom prst="line">
            <a:avLst/>
          </a:prstGeom>
          <a:noFill/>
          <a:ln w="28575">
            <a:solidFill>
              <a:schemeClr val="tx1"/>
            </a:solidFill>
            <a:round/>
            <a:headEnd/>
            <a:tailEnd/>
          </a:ln>
        </p:spPr>
        <p:txBody>
          <a:bodyPr/>
          <a:lstStyle/>
          <a:p>
            <a:endParaRPr lang="tr-TR"/>
          </a:p>
        </p:txBody>
      </p:sp>
      <p:sp>
        <p:nvSpPr>
          <p:cNvPr id="54279" name="Line 12"/>
          <p:cNvSpPr>
            <a:spLocks noChangeShapeType="1"/>
          </p:cNvSpPr>
          <p:nvPr/>
        </p:nvSpPr>
        <p:spPr bwMode="auto">
          <a:xfrm flipV="1">
            <a:off x="3924300" y="3141663"/>
            <a:ext cx="3168650" cy="142875"/>
          </a:xfrm>
          <a:prstGeom prst="line">
            <a:avLst/>
          </a:prstGeom>
          <a:noFill/>
          <a:ln w="28575">
            <a:solidFill>
              <a:schemeClr val="tx1"/>
            </a:solidFill>
            <a:round/>
            <a:headEnd/>
            <a:tailEnd type="triangle" w="med" len="med"/>
          </a:ln>
        </p:spPr>
        <p:txBody>
          <a:bodyPr/>
          <a:lstStyle/>
          <a:p>
            <a:endParaRPr lang="tr-TR"/>
          </a:p>
        </p:txBody>
      </p:sp>
      <p:sp>
        <p:nvSpPr>
          <p:cNvPr id="54280" name="Line 13"/>
          <p:cNvSpPr>
            <a:spLocks noChangeShapeType="1"/>
          </p:cNvSpPr>
          <p:nvPr/>
        </p:nvSpPr>
        <p:spPr bwMode="auto">
          <a:xfrm>
            <a:off x="2484438" y="3860800"/>
            <a:ext cx="0" cy="1439863"/>
          </a:xfrm>
          <a:prstGeom prst="line">
            <a:avLst/>
          </a:prstGeom>
          <a:noFill/>
          <a:ln w="38100">
            <a:solidFill>
              <a:schemeClr val="tx1"/>
            </a:solidFill>
            <a:prstDash val="lgDash"/>
            <a:round/>
            <a:headEnd/>
            <a:tailEnd/>
          </a:ln>
        </p:spPr>
        <p:txBody>
          <a:bodyPr/>
          <a:lstStyle/>
          <a:p>
            <a:endParaRPr lang="tr-TR"/>
          </a:p>
        </p:txBody>
      </p:sp>
      <p:sp>
        <p:nvSpPr>
          <p:cNvPr id="54281" name="Line 14"/>
          <p:cNvSpPr>
            <a:spLocks noChangeShapeType="1"/>
          </p:cNvSpPr>
          <p:nvPr/>
        </p:nvSpPr>
        <p:spPr bwMode="auto">
          <a:xfrm>
            <a:off x="3924300" y="3284538"/>
            <a:ext cx="0" cy="2016125"/>
          </a:xfrm>
          <a:prstGeom prst="line">
            <a:avLst/>
          </a:prstGeom>
          <a:noFill/>
          <a:ln w="38100">
            <a:solidFill>
              <a:schemeClr val="tx1"/>
            </a:solidFill>
            <a:prstDash val="lgDash"/>
            <a:round/>
            <a:headEnd/>
            <a:tailEnd/>
          </a:ln>
        </p:spPr>
        <p:txBody>
          <a:bodyPr/>
          <a:lstStyle/>
          <a:p>
            <a:endParaRPr lang="tr-TR"/>
          </a:p>
        </p:txBody>
      </p:sp>
      <p:sp>
        <p:nvSpPr>
          <p:cNvPr id="54282" name="Text Box 15"/>
          <p:cNvSpPr txBox="1">
            <a:spLocks noChangeArrowheads="1"/>
          </p:cNvSpPr>
          <p:nvPr/>
        </p:nvSpPr>
        <p:spPr bwMode="auto">
          <a:xfrm>
            <a:off x="2051050" y="5348288"/>
            <a:ext cx="920750" cy="457200"/>
          </a:xfrm>
          <a:prstGeom prst="rect">
            <a:avLst/>
          </a:prstGeom>
          <a:noFill/>
          <a:ln w="9525">
            <a:noFill/>
            <a:miter lim="800000"/>
            <a:headEnd/>
            <a:tailEnd/>
          </a:ln>
        </p:spPr>
        <p:txBody>
          <a:bodyPr wrap="none">
            <a:spAutoFit/>
          </a:bodyPr>
          <a:lstStyle/>
          <a:p>
            <a:r>
              <a:rPr lang="tr-TR" sz="2400" b="1">
                <a:latin typeface="Tahoma" pitchFamily="34" charset="0"/>
              </a:rPr>
              <a:t>3. ay</a:t>
            </a:r>
          </a:p>
        </p:txBody>
      </p:sp>
      <p:sp>
        <p:nvSpPr>
          <p:cNvPr id="54283" name="Text Box 16"/>
          <p:cNvSpPr txBox="1">
            <a:spLocks noChangeArrowheads="1"/>
          </p:cNvSpPr>
          <p:nvPr/>
        </p:nvSpPr>
        <p:spPr bwMode="auto">
          <a:xfrm>
            <a:off x="3563938" y="5348288"/>
            <a:ext cx="920750" cy="457200"/>
          </a:xfrm>
          <a:prstGeom prst="rect">
            <a:avLst/>
          </a:prstGeom>
          <a:noFill/>
          <a:ln w="9525">
            <a:noFill/>
            <a:miter lim="800000"/>
            <a:headEnd/>
            <a:tailEnd/>
          </a:ln>
        </p:spPr>
        <p:txBody>
          <a:bodyPr wrap="none">
            <a:spAutoFit/>
          </a:bodyPr>
          <a:lstStyle/>
          <a:p>
            <a:r>
              <a:rPr lang="tr-TR" sz="2400" b="1">
                <a:latin typeface="Tahoma" pitchFamily="34" charset="0"/>
              </a:rPr>
              <a:t>6. ay</a:t>
            </a:r>
          </a:p>
        </p:txBody>
      </p:sp>
      <p:sp>
        <p:nvSpPr>
          <p:cNvPr id="54284" name="Text Box 17"/>
          <p:cNvSpPr txBox="1">
            <a:spLocks noChangeArrowheads="1"/>
          </p:cNvSpPr>
          <p:nvPr/>
        </p:nvSpPr>
        <p:spPr bwMode="auto">
          <a:xfrm>
            <a:off x="4335463" y="2668588"/>
            <a:ext cx="1104900" cy="519112"/>
          </a:xfrm>
          <a:prstGeom prst="rect">
            <a:avLst/>
          </a:prstGeom>
          <a:noFill/>
          <a:ln w="9525">
            <a:noFill/>
            <a:miter lim="800000"/>
            <a:headEnd/>
            <a:tailEnd/>
          </a:ln>
        </p:spPr>
        <p:txBody>
          <a:bodyPr wrap="none">
            <a:spAutoFit/>
          </a:bodyPr>
          <a:lstStyle/>
          <a:p>
            <a:r>
              <a:rPr lang="tr-TR" sz="2800" b="1">
                <a:latin typeface="Tahoma" pitchFamily="34" charset="0"/>
              </a:rPr>
              <a:t>Plato</a:t>
            </a:r>
          </a:p>
        </p:txBody>
      </p:sp>
      <p:sp>
        <p:nvSpPr>
          <p:cNvPr id="54285" name="Line 18"/>
          <p:cNvSpPr>
            <a:spLocks noChangeShapeType="1"/>
          </p:cNvSpPr>
          <p:nvPr/>
        </p:nvSpPr>
        <p:spPr bwMode="auto">
          <a:xfrm>
            <a:off x="6227763" y="3246438"/>
            <a:ext cx="0" cy="2016125"/>
          </a:xfrm>
          <a:prstGeom prst="line">
            <a:avLst/>
          </a:prstGeom>
          <a:noFill/>
          <a:ln w="38100">
            <a:solidFill>
              <a:schemeClr val="tx1"/>
            </a:solidFill>
            <a:prstDash val="lgDash"/>
            <a:round/>
            <a:headEnd/>
            <a:tailEnd/>
          </a:ln>
        </p:spPr>
        <p:txBody>
          <a:bodyPr/>
          <a:lstStyle/>
          <a:p>
            <a:endParaRPr lang="tr-TR"/>
          </a:p>
        </p:txBody>
      </p:sp>
      <p:sp>
        <p:nvSpPr>
          <p:cNvPr id="54286" name="Text Box 19"/>
          <p:cNvSpPr txBox="1">
            <a:spLocks noChangeArrowheads="1"/>
          </p:cNvSpPr>
          <p:nvPr/>
        </p:nvSpPr>
        <p:spPr bwMode="auto">
          <a:xfrm>
            <a:off x="5651500" y="5348288"/>
            <a:ext cx="1114425" cy="457200"/>
          </a:xfrm>
          <a:prstGeom prst="rect">
            <a:avLst/>
          </a:prstGeom>
          <a:noFill/>
          <a:ln w="9525">
            <a:noFill/>
            <a:miter lim="800000"/>
            <a:headEnd/>
            <a:tailEnd/>
          </a:ln>
        </p:spPr>
        <p:txBody>
          <a:bodyPr wrap="none">
            <a:spAutoFit/>
          </a:bodyPr>
          <a:lstStyle/>
          <a:p>
            <a:r>
              <a:rPr lang="tr-TR" sz="2400" b="1">
                <a:latin typeface="Tahoma" pitchFamily="34" charset="0"/>
              </a:rPr>
              <a:t>12. ay</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endParaRPr lang="tr-TR" smtClean="0"/>
          </a:p>
        </p:txBody>
      </p:sp>
      <p:sp>
        <p:nvSpPr>
          <p:cNvPr id="17410" name="Rectangle 3"/>
          <p:cNvSpPr>
            <a:spLocks noGrp="1" noChangeArrowheads="1"/>
          </p:cNvSpPr>
          <p:nvPr>
            <p:ph type="body" idx="1"/>
          </p:nvPr>
        </p:nvSpPr>
        <p:spPr/>
        <p:txBody>
          <a:bodyPr/>
          <a:lstStyle/>
          <a:p>
            <a:pPr eaLnBrk="1" hangingPunct="1"/>
            <a:endParaRPr lang="tr-TR" smtClean="0"/>
          </a:p>
        </p:txBody>
      </p:sp>
      <p:sp>
        <p:nvSpPr>
          <p:cNvPr id="17411" name="AutoShape 4" descr="Related image"/>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tr-TR"/>
          </a:p>
        </p:txBody>
      </p:sp>
      <p:sp>
        <p:nvSpPr>
          <p:cNvPr id="17412" name="AutoShape 5" descr="Related image"/>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tr-TR"/>
          </a:p>
        </p:txBody>
      </p:sp>
      <p:sp>
        <p:nvSpPr>
          <p:cNvPr id="17413" name="AutoShape 6" descr="Related image"/>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tr-TR"/>
          </a:p>
        </p:txBody>
      </p:sp>
      <p:sp>
        <p:nvSpPr>
          <p:cNvPr id="17414" name="AutoShape 7" descr="Related image"/>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tr-TR"/>
          </a:p>
        </p:txBody>
      </p:sp>
      <p:sp>
        <p:nvSpPr>
          <p:cNvPr id="17415" name="AutoShape 8" descr="Related image"/>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tr-TR"/>
          </a:p>
        </p:txBody>
      </p:sp>
      <p:sp>
        <p:nvSpPr>
          <p:cNvPr id="17416" name="AutoShape 9" descr="Image result for central nervous system disorders"/>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tr-TR"/>
          </a:p>
        </p:txBody>
      </p:sp>
      <p:sp>
        <p:nvSpPr>
          <p:cNvPr id="17417" name="AutoShape 10" descr="Image result for central nervous system disorders"/>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tr-TR"/>
          </a:p>
        </p:txBody>
      </p:sp>
      <p:sp>
        <p:nvSpPr>
          <p:cNvPr id="17418" name="AutoShape 11" descr="Image result for central nervous system disorders"/>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tr-TR"/>
          </a:p>
        </p:txBody>
      </p:sp>
      <p:sp>
        <p:nvSpPr>
          <p:cNvPr id="17419" name="AutoShape 12" descr="cnspns"/>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tr-TR"/>
          </a:p>
        </p:txBody>
      </p:sp>
      <p:pic>
        <p:nvPicPr>
          <p:cNvPr id="17420" name="Picture 13"/>
          <p:cNvPicPr>
            <a:picLocks noChangeAspect="1" noChangeArrowheads="1"/>
          </p:cNvPicPr>
          <p:nvPr/>
        </p:nvPicPr>
        <p:blipFill>
          <a:blip r:embed="rId2" cstate="print"/>
          <a:srcRect/>
          <a:stretch>
            <a:fillRect/>
          </a:stretch>
        </p:blipFill>
        <p:spPr bwMode="auto">
          <a:xfrm>
            <a:off x="1403350" y="0"/>
            <a:ext cx="6600825" cy="666908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idx="4294967295"/>
          </p:nvPr>
        </p:nvSpPr>
        <p:spPr/>
        <p:txBody>
          <a:bodyPr/>
          <a:lstStyle/>
          <a:p>
            <a:pPr eaLnBrk="1" hangingPunct="1"/>
            <a:r>
              <a:rPr lang="tr-TR" smtClean="0"/>
              <a:t>Gerçekler</a:t>
            </a:r>
          </a:p>
        </p:txBody>
      </p:sp>
      <p:sp>
        <p:nvSpPr>
          <p:cNvPr id="56322" name="Rectangle 3"/>
          <p:cNvSpPr>
            <a:spLocks noGrp="1" noChangeArrowheads="1"/>
          </p:cNvSpPr>
          <p:nvPr>
            <p:ph type="body" idx="4294967295"/>
          </p:nvPr>
        </p:nvSpPr>
        <p:spPr/>
        <p:txBody>
          <a:bodyPr/>
          <a:lstStyle/>
          <a:p>
            <a:pPr eaLnBrk="1" hangingPunct="1">
              <a:lnSpc>
                <a:spcPct val="90000"/>
              </a:lnSpc>
            </a:pPr>
            <a:r>
              <a:rPr lang="tr-TR" sz="2400" dirty="0" smtClean="0"/>
              <a:t>% 10 inmeli tamamen iyileşir </a:t>
            </a:r>
          </a:p>
          <a:p>
            <a:pPr eaLnBrk="1" hangingPunct="1">
              <a:lnSpc>
                <a:spcPct val="90000"/>
              </a:lnSpc>
            </a:pPr>
            <a:r>
              <a:rPr lang="tr-TR" sz="2400" dirty="0" smtClean="0"/>
              <a:t>% 25 inmeli minimal bozuklukla iyileşir</a:t>
            </a:r>
          </a:p>
          <a:p>
            <a:pPr eaLnBrk="1" hangingPunct="1">
              <a:lnSpc>
                <a:spcPct val="90000"/>
              </a:lnSpc>
            </a:pPr>
            <a:r>
              <a:rPr lang="tr-TR" sz="2400" dirty="0" smtClean="0"/>
              <a:t>% 40 inmeli özel bakım gerektiren orta-ağır bozuklukla</a:t>
            </a:r>
          </a:p>
          <a:p>
            <a:pPr eaLnBrk="1" hangingPunct="1">
              <a:lnSpc>
                <a:spcPct val="90000"/>
              </a:lnSpc>
            </a:pPr>
            <a:r>
              <a:rPr lang="tr-TR" sz="2400" dirty="0" smtClean="0"/>
              <a:t>% 10 uzun dönem bakıma ihtiyaç duyar</a:t>
            </a:r>
          </a:p>
          <a:p>
            <a:pPr eaLnBrk="1" hangingPunct="1">
              <a:lnSpc>
                <a:spcPct val="90000"/>
              </a:lnSpc>
            </a:pPr>
            <a:r>
              <a:rPr lang="tr-TR" sz="2400" dirty="0" smtClean="0"/>
              <a:t>% 15 inmeden kısa süre sonra ölür </a:t>
            </a:r>
          </a:p>
          <a:p>
            <a:pPr eaLnBrk="1" hangingPunct="1">
              <a:lnSpc>
                <a:spcPct val="90000"/>
              </a:lnSpc>
            </a:pPr>
            <a:r>
              <a:rPr lang="tr-TR" sz="2400" dirty="0" smtClean="0"/>
              <a:t>% 14 inmeli ikinci inme geçirir</a:t>
            </a:r>
          </a:p>
          <a:p>
            <a:pPr eaLnBrk="1" hangingPunct="1">
              <a:lnSpc>
                <a:spcPct val="90000"/>
              </a:lnSpc>
            </a:pPr>
            <a:r>
              <a:rPr lang="tr-TR" sz="2400" dirty="0" smtClean="0"/>
              <a:t>% 80 </a:t>
            </a:r>
            <a:r>
              <a:rPr lang="tr-TR" sz="2400" dirty="0" err="1" smtClean="0"/>
              <a:t>Mobilitede</a:t>
            </a:r>
            <a:r>
              <a:rPr lang="tr-TR" sz="2400" dirty="0" smtClean="0"/>
              <a:t> bağımsız</a:t>
            </a:r>
          </a:p>
          <a:p>
            <a:pPr eaLnBrk="1" hangingPunct="1">
              <a:lnSpc>
                <a:spcPct val="90000"/>
              </a:lnSpc>
            </a:pPr>
            <a:r>
              <a:rPr lang="tr-TR" sz="2400" dirty="0" smtClean="0"/>
              <a:t>% 70 kişisel bakımda bağımsız</a:t>
            </a:r>
          </a:p>
          <a:p>
            <a:pPr eaLnBrk="1" hangingPunct="1">
              <a:lnSpc>
                <a:spcPct val="90000"/>
              </a:lnSpc>
            </a:pPr>
            <a:r>
              <a:rPr lang="tr-TR" sz="2400" dirty="0" smtClean="0"/>
              <a:t>% 40 ev dışına çıkabilir</a:t>
            </a:r>
          </a:p>
          <a:p>
            <a:pPr eaLnBrk="1" hangingPunct="1">
              <a:lnSpc>
                <a:spcPct val="90000"/>
              </a:lnSpc>
            </a:pPr>
            <a:r>
              <a:rPr lang="tr-TR" sz="2400" dirty="0" smtClean="0"/>
              <a:t>% 30 işine gidebilir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Başlık"/>
          <p:cNvSpPr>
            <a:spLocks noGrp="1"/>
          </p:cNvSpPr>
          <p:nvPr>
            <p:ph type="title" idx="4294967295"/>
          </p:nvPr>
        </p:nvSpPr>
        <p:spPr>
          <a:xfrm>
            <a:off x="457200" y="274638"/>
            <a:ext cx="8229600" cy="561975"/>
          </a:xfrm>
        </p:spPr>
        <p:txBody>
          <a:bodyPr anchor="b"/>
          <a:lstStyle/>
          <a:p>
            <a:pPr eaLnBrk="1" hangingPunct="1"/>
            <a:r>
              <a:rPr lang="tr-TR" sz="4000" smtClean="0"/>
              <a:t>Prognoz</a:t>
            </a:r>
          </a:p>
        </p:txBody>
      </p:sp>
      <p:sp>
        <p:nvSpPr>
          <p:cNvPr id="57346" name="2 İçerik Yer Tutucusu"/>
          <p:cNvSpPr>
            <a:spLocks noGrp="1"/>
          </p:cNvSpPr>
          <p:nvPr>
            <p:ph idx="4294967295"/>
          </p:nvPr>
        </p:nvSpPr>
        <p:spPr>
          <a:xfrm>
            <a:off x="468313" y="1125538"/>
            <a:ext cx="8229600" cy="4525962"/>
          </a:xfrm>
        </p:spPr>
        <p:txBody>
          <a:bodyPr/>
          <a:lstStyle/>
          <a:p>
            <a:pPr eaLnBrk="1" hangingPunct="1"/>
            <a:r>
              <a:rPr lang="tr-TR" smtClean="0"/>
              <a:t>Yaş, cinsiyet, eğitim düzeyi, medeni hal, ilk bir ayda kazanılan fonksiyonel durum, rehabilitasyona başlama zamanı, komorbid hastalık durumu, inme tipi (hemorajik daha kötü), inme lokalizasyonu, inme rekürrensi, plejinin ağırlığı, oturma dengesi, görsel uzamsal defekt varlığı, ihmal fenomeni, mental değişiklikler, inkontinans, düşük fonksiyonel aktivite skorları, iletişim bozukluğu, depresyon, aile desteği</a:t>
            </a:r>
          </a:p>
        </p:txBody>
      </p:sp>
      <p:sp>
        <p:nvSpPr>
          <p:cNvPr id="57347" name="3 Slayt Numarası Yer Tutucusu"/>
          <p:cNvSpPr txBox="1">
            <a:spLocks noGrp="1"/>
          </p:cNvSpPr>
          <p:nvPr/>
        </p:nvSpPr>
        <p:spPr bwMode="auto">
          <a:xfrm>
            <a:off x="7042150" y="6243638"/>
            <a:ext cx="1905000" cy="457200"/>
          </a:xfrm>
          <a:prstGeom prst="rect">
            <a:avLst/>
          </a:prstGeom>
          <a:noFill/>
          <a:ln w="9525">
            <a:noFill/>
            <a:miter lim="800000"/>
            <a:headEnd/>
            <a:tailEnd/>
          </a:ln>
        </p:spPr>
        <p:txBody>
          <a:bodyPr anchor="b"/>
          <a:lstStyle/>
          <a:p>
            <a:pPr algn="r"/>
            <a:fld id="{54C714D2-93A1-4BEB-9861-B13D1268759E}" type="slidenum">
              <a:rPr lang="tr-TR" sz="1400">
                <a:latin typeface="Tahoma" pitchFamily="34" charset="0"/>
              </a:rPr>
              <a:pPr algn="r"/>
              <a:t>41</a:t>
            </a:fld>
            <a:endParaRPr lang="tr-TR" sz="1400">
              <a:latin typeface="Tahoma" pitchFamily="34"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Unvan 1"/>
          <p:cNvSpPr>
            <a:spLocks noGrp="1"/>
          </p:cNvSpPr>
          <p:nvPr>
            <p:ph type="ctrTitle" idx="4294967295"/>
          </p:nvPr>
        </p:nvSpPr>
        <p:spPr>
          <a:xfrm>
            <a:off x="1435100" y="404813"/>
            <a:ext cx="6599238" cy="1533525"/>
          </a:xfrm>
        </p:spPr>
        <p:txBody>
          <a:bodyPr anchor="b"/>
          <a:lstStyle/>
          <a:p>
            <a:pPr eaLnBrk="1" hangingPunct="1"/>
            <a:r>
              <a:rPr lang="tr-TR" altLang="tr-TR" b="1" smtClean="0">
                <a:latin typeface="Calibri" pitchFamily="34" charset="0"/>
              </a:rPr>
              <a:t>Travmatik beyin yaralanması (TBY)</a:t>
            </a:r>
            <a:endParaRPr lang="en-US" altLang="tr-TR" b="1" smtClean="0">
              <a:latin typeface="Calibri" pitchFamily="34" charset="0"/>
            </a:endParaRPr>
          </a:p>
        </p:txBody>
      </p:sp>
      <p:pic>
        <p:nvPicPr>
          <p:cNvPr id="58370" name="Resim 2"/>
          <p:cNvPicPr>
            <a:picLocks noChangeAspect="1"/>
          </p:cNvPicPr>
          <p:nvPr/>
        </p:nvPicPr>
        <p:blipFill>
          <a:blip r:embed="rId2" cstate="print"/>
          <a:srcRect/>
          <a:stretch>
            <a:fillRect/>
          </a:stretch>
        </p:blipFill>
        <p:spPr bwMode="auto">
          <a:xfrm>
            <a:off x="2311400" y="2301875"/>
            <a:ext cx="4173538" cy="405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Unvan 1"/>
          <p:cNvSpPr>
            <a:spLocks noGrp="1"/>
          </p:cNvSpPr>
          <p:nvPr>
            <p:ph type="title" idx="4294967295"/>
          </p:nvPr>
        </p:nvSpPr>
        <p:spPr>
          <a:xfrm>
            <a:off x="457200" y="274638"/>
            <a:ext cx="8229600" cy="744537"/>
          </a:xfrm>
        </p:spPr>
        <p:txBody>
          <a:bodyPr anchor="t"/>
          <a:lstStyle/>
          <a:p>
            <a:pPr eaLnBrk="1" hangingPunct="1"/>
            <a:r>
              <a:rPr lang="tr-TR" altLang="tr-TR" b="1" smtClean="0">
                <a:latin typeface="Calibri" pitchFamily="34" charset="0"/>
              </a:rPr>
              <a:t>Temel sorun: diffüz aksonal hasar</a:t>
            </a:r>
            <a:endParaRPr lang="en-US" altLang="tr-TR" b="1" smtClean="0">
              <a:latin typeface="Calibri" pitchFamily="34" charset="0"/>
            </a:endParaRPr>
          </a:p>
        </p:txBody>
      </p:sp>
      <p:sp>
        <p:nvSpPr>
          <p:cNvPr id="3" name="İçerik Yer Tutucusu 2"/>
          <p:cNvSpPr>
            <a:spLocks noGrp="1"/>
          </p:cNvSpPr>
          <p:nvPr>
            <p:ph idx="4294967295"/>
          </p:nvPr>
        </p:nvSpPr>
        <p:spPr>
          <a:xfrm>
            <a:off x="1258888" y="1412875"/>
            <a:ext cx="6591300" cy="4279900"/>
          </a:xfrm>
        </p:spPr>
        <p:txBody>
          <a:bodyPr>
            <a:normAutofit lnSpcReduction="10000"/>
          </a:bodyPr>
          <a:lstStyle/>
          <a:p>
            <a:pPr eaLnBrk="1" hangingPunct="1">
              <a:lnSpc>
                <a:spcPct val="90000"/>
              </a:lnSpc>
              <a:defRPr/>
            </a:pPr>
            <a:r>
              <a:rPr lang="tr-TR">
                <a:latin typeface="Calibri" pitchFamily="34" charset="0"/>
              </a:rPr>
              <a:t>Kafanın kuvvetli olarak sarsılması veya dönmesi</a:t>
            </a:r>
            <a:endParaRPr lang="en-US">
              <a:latin typeface="Calibri" pitchFamily="34" charset="0"/>
            </a:endParaRPr>
          </a:p>
          <a:p>
            <a:pPr eaLnBrk="1" hangingPunct="1">
              <a:lnSpc>
                <a:spcPct val="90000"/>
              </a:lnSpc>
              <a:defRPr/>
            </a:pPr>
            <a:r>
              <a:rPr lang="tr-TR">
                <a:latin typeface="Calibri" pitchFamily="34" charset="0"/>
              </a:rPr>
              <a:t>Kafatası hızla hareket ederken beyin geriden gelmesi</a:t>
            </a:r>
          </a:p>
          <a:p>
            <a:pPr eaLnBrk="1" hangingPunct="1">
              <a:lnSpc>
                <a:spcPct val="90000"/>
              </a:lnSpc>
              <a:defRPr/>
            </a:pPr>
            <a:r>
              <a:rPr lang="tr-TR">
                <a:latin typeface="Calibri" pitchFamily="34" charset="0"/>
              </a:rPr>
              <a:t>Beyin yapılarında yırtılma</a:t>
            </a:r>
            <a:endParaRPr lang="en-US">
              <a:latin typeface="Calibri" pitchFamily="34" charset="0"/>
            </a:endParaRPr>
          </a:p>
          <a:p>
            <a:pPr eaLnBrk="1" hangingPunct="1">
              <a:lnSpc>
                <a:spcPct val="90000"/>
              </a:lnSpc>
              <a:defRPr/>
            </a:pPr>
            <a:r>
              <a:rPr lang="tr-TR">
                <a:latin typeface="Calibri" pitchFamily="34" charset="0"/>
              </a:rPr>
              <a:t>İkinci hasarlar: ödem, BOS dolaşım bozukluğu, hipoksi, iskemi</a:t>
            </a:r>
            <a:endParaRPr lang="en-US">
              <a:latin typeface="Calibri" pitchFamily="34" charset="0"/>
            </a:endParaRPr>
          </a:p>
          <a:p>
            <a:pPr eaLnBrk="1" hangingPunct="1">
              <a:lnSpc>
                <a:spcPct val="90000"/>
              </a:lnSpc>
              <a:defRPr/>
            </a:pPr>
            <a:r>
              <a:rPr lang="tr-TR">
                <a:latin typeface="Calibri" pitchFamily="34" charset="0"/>
              </a:rPr>
              <a:t>Yırtılmanın olduğu yere göre değişen fonksiyonel bozukluklar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Resim 1"/>
          <p:cNvPicPr>
            <a:picLocks noChangeAspect="1"/>
          </p:cNvPicPr>
          <p:nvPr/>
        </p:nvPicPr>
        <p:blipFill>
          <a:blip r:embed="rId2" cstate="print"/>
          <a:srcRect/>
          <a:stretch>
            <a:fillRect/>
          </a:stretch>
        </p:blipFill>
        <p:spPr bwMode="auto">
          <a:xfrm>
            <a:off x="1798638" y="138113"/>
            <a:ext cx="5546725" cy="658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Unvan 1"/>
          <p:cNvSpPr>
            <a:spLocks noGrp="1"/>
          </p:cNvSpPr>
          <p:nvPr>
            <p:ph type="title" idx="4294967295"/>
          </p:nvPr>
        </p:nvSpPr>
        <p:spPr>
          <a:xfrm>
            <a:off x="468313" y="260350"/>
            <a:ext cx="8280400" cy="865188"/>
          </a:xfrm>
        </p:spPr>
        <p:txBody>
          <a:bodyPr anchor="t"/>
          <a:lstStyle/>
          <a:p>
            <a:pPr eaLnBrk="1" hangingPunct="1"/>
            <a:r>
              <a:rPr lang="tr-TR" altLang="tr-TR" sz="3200" b="1" dirty="0" err="1" smtClean="0">
                <a:latin typeface="Calibri" pitchFamily="34" charset="0"/>
              </a:rPr>
              <a:t>TBY’lı</a:t>
            </a:r>
            <a:r>
              <a:rPr lang="tr-TR" altLang="tr-TR" sz="3200" b="1" dirty="0" smtClean="0">
                <a:latin typeface="Calibri" pitchFamily="34" charset="0"/>
              </a:rPr>
              <a:t> hastada görülebilecek sorunlar</a:t>
            </a:r>
          </a:p>
        </p:txBody>
      </p:sp>
      <p:sp>
        <p:nvSpPr>
          <p:cNvPr id="61442" name="Rectangle 3"/>
          <p:cNvSpPr>
            <a:spLocks noChangeArrowheads="1"/>
          </p:cNvSpPr>
          <p:nvPr/>
        </p:nvSpPr>
        <p:spPr bwMode="auto">
          <a:xfrm>
            <a:off x="611188" y="981075"/>
            <a:ext cx="7907337" cy="4765675"/>
          </a:xfrm>
          <a:prstGeom prst="rect">
            <a:avLst/>
          </a:prstGeom>
          <a:noFill/>
          <a:ln w="9525">
            <a:noFill/>
            <a:miter lim="800000"/>
            <a:headEnd/>
            <a:tailEnd/>
          </a:ln>
        </p:spPr>
        <p:txBody>
          <a:bodyPr>
            <a:spAutoFit/>
          </a:bodyPr>
          <a:lstStyle/>
          <a:p>
            <a:pPr>
              <a:spcBef>
                <a:spcPct val="20000"/>
              </a:spcBef>
              <a:buFontTx/>
              <a:buChar char="•"/>
            </a:pPr>
            <a:r>
              <a:rPr lang="tr-TR" sz="2400"/>
              <a:t>Kafa çiftleri, duyu ve motor bozukluk, spastisite. </a:t>
            </a:r>
          </a:p>
          <a:p>
            <a:pPr>
              <a:spcBef>
                <a:spcPct val="20000"/>
              </a:spcBef>
              <a:buFontTx/>
              <a:buChar char="•"/>
            </a:pPr>
            <a:r>
              <a:rPr lang="tr-TR" sz="2400"/>
              <a:t>Mental disfonksiyon, davranış, kişilik, karakter değişiklikleri, konuşma ve iletişim sorunları </a:t>
            </a:r>
          </a:p>
          <a:p>
            <a:pPr>
              <a:spcBef>
                <a:spcPct val="20000"/>
              </a:spcBef>
              <a:buFontTx/>
              <a:buChar char="•"/>
            </a:pPr>
            <a:r>
              <a:rPr lang="tr-TR" sz="2400"/>
              <a:t>TBH’da kırıklar, erken mobilizasyon paraartiküler ossifikasyona neden olabilir. </a:t>
            </a:r>
          </a:p>
          <a:p>
            <a:pPr>
              <a:spcBef>
                <a:spcPct val="20000"/>
              </a:spcBef>
              <a:buFontTx/>
              <a:buChar char="•"/>
            </a:pPr>
            <a:r>
              <a:rPr lang="tr-TR" sz="2400"/>
              <a:t>TBH sonrası epileptik atak görülebilir. İlk iki yılda daha sıktır. Öte yandan antikonvülsif tedavi bilişsel işlevi bozabilir. </a:t>
            </a:r>
          </a:p>
          <a:p>
            <a:pPr>
              <a:spcBef>
                <a:spcPct val="20000"/>
              </a:spcBef>
              <a:buFontTx/>
              <a:buChar char="•"/>
            </a:pPr>
            <a:r>
              <a:rPr lang="tr-TR" sz="2400"/>
              <a:t>TBH’nda anksiyete, depresyon sıktır. Ayrıca, dikkatte azalma, konsantrasyon sorunları, kişilik değişiklikleri, aile ve arkadaş ilişkilerinde zorluklar, mesleki performansta düşüklük</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Unvan 1"/>
          <p:cNvSpPr>
            <a:spLocks noGrp="1"/>
          </p:cNvSpPr>
          <p:nvPr>
            <p:ph type="title" idx="4294967295"/>
          </p:nvPr>
        </p:nvSpPr>
        <p:spPr>
          <a:xfrm>
            <a:off x="457200" y="274638"/>
            <a:ext cx="8229600" cy="749300"/>
          </a:xfrm>
        </p:spPr>
        <p:txBody>
          <a:bodyPr anchor="t"/>
          <a:lstStyle/>
          <a:p>
            <a:pPr eaLnBrk="1" hangingPunct="1"/>
            <a:r>
              <a:rPr lang="tr-TR" altLang="tr-TR" b="1" smtClean="0">
                <a:latin typeface="Calibri" pitchFamily="34" charset="0"/>
              </a:rPr>
              <a:t>Serebral palsi (SP) nedir?</a:t>
            </a:r>
          </a:p>
        </p:txBody>
      </p:sp>
      <p:sp>
        <p:nvSpPr>
          <p:cNvPr id="62466" name="İçerik Yer Tutucusu 2"/>
          <p:cNvSpPr>
            <a:spLocks noGrp="1"/>
          </p:cNvSpPr>
          <p:nvPr>
            <p:ph idx="4294967295"/>
          </p:nvPr>
        </p:nvSpPr>
        <p:spPr>
          <a:xfrm>
            <a:off x="1116013" y="1125538"/>
            <a:ext cx="6591300" cy="3776662"/>
          </a:xfrm>
        </p:spPr>
        <p:txBody>
          <a:bodyPr/>
          <a:lstStyle/>
          <a:p>
            <a:pPr eaLnBrk="1" hangingPunct="1"/>
            <a:r>
              <a:rPr lang="tr-TR" altLang="tr-TR" smtClean="0">
                <a:latin typeface="Calibri" pitchFamily="34" charset="0"/>
              </a:rPr>
              <a:t>Gelişimini henüz tamamlamamış olan beynin ilerleyici olmayan bir  hasarı sonucu ortaya çıkan, kalıcı ancak değişime uğrayabilen hareket, tonus ve postür bozukluğu</a:t>
            </a:r>
          </a:p>
        </p:txBody>
      </p:sp>
      <p:pic>
        <p:nvPicPr>
          <p:cNvPr id="62467" name="Resim 3"/>
          <p:cNvPicPr>
            <a:picLocks noChangeAspect="1"/>
          </p:cNvPicPr>
          <p:nvPr/>
        </p:nvPicPr>
        <p:blipFill>
          <a:blip r:embed="rId2" cstate="print"/>
          <a:srcRect/>
          <a:stretch>
            <a:fillRect/>
          </a:stretch>
        </p:blipFill>
        <p:spPr bwMode="auto">
          <a:xfrm>
            <a:off x="2771775" y="3933825"/>
            <a:ext cx="2962275"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Unvan 1"/>
          <p:cNvSpPr>
            <a:spLocks noGrp="1"/>
          </p:cNvSpPr>
          <p:nvPr>
            <p:ph type="title" idx="4294967295"/>
          </p:nvPr>
        </p:nvSpPr>
        <p:spPr>
          <a:xfrm>
            <a:off x="457200" y="274638"/>
            <a:ext cx="8229600" cy="749300"/>
          </a:xfrm>
        </p:spPr>
        <p:txBody>
          <a:bodyPr anchor="t"/>
          <a:lstStyle/>
          <a:p>
            <a:pPr eaLnBrk="1" hangingPunct="1"/>
            <a:r>
              <a:rPr lang="tr-TR" altLang="tr-TR" b="1" smtClean="0">
                <a:latin typeface="Calibri" pitchFamily="34" charset="0"/>
              </a:rPr>
              <a:t>Etiyopatogenez</a:t>
            </a:r>
          </a:p>
        </p:txBody>
      </p:sp>
      <p:sp>
        <p:nvSpPr>
          <p:cNvPr id="63490" name="İçerik Yer Tutucusu 2"/>
          <p:cNvSpPr>
            <a:spLocks noGrp="1"/>
          </p:cNvSpPr>
          <p:nvPr>
            <p:ph idx="4294967295"/>
          </p:nvPr>
        </p:nvSpPr>
        <p:spPr>
          <a:xfrm>
            <a:off x="1476375" y="1341438"/>
            <a:ext cx="6591300" cy="4352925"/>
          </a:xfrm>
        </p:spPr>
        <p:txBody>
          <a:bodyPr/>
          <a:lstStyle/>
          <a:p>
            <a:pPr eaLnBrk="1" hangingPunct="1"/>
            <a:r>
              <a:rPr lang="tr-TR" altLang="tr-TR" smtClean="0">
                <a:latin typeface="Calibri" pitchFamily="34" charset="0"/>
              </a:rPr>
              <a:t>Pre-natal nedenler (%70-80)</a:t>
            </a:r>
          </a:p>
          <a:p>
            <a:pPr eaLnBrk="1" hangingPunct="1"/>
            <a:r>
              <a:rPr lang="tr-TR" altLang="tr-TR" smtClean="0">
                <a:latin typeface="Calibri" pitchFamily="34" charset="0"/>
              </a:rPr>
              <a:t>Natal nedenler</a:t>
            </a:r>
          </a:p>
          <a:p>
            <a:pPr eaLnBrk="1" hangingPunct="1"/>
            <a:r>
              <a:rPr lang="tr-TR" altLang="tr-TR" smtClean="0">
                <a:latin typeface="Calibri" pitchFamily="34" charset="0"/>
              </a:rPr>
              <a:t>Post-natal nedenler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3 Başlık"/>
          <p:cNvSpPr>
            <a:spLocks noGrp="1"/>
          </p:cNvSpPr>
          <p:nvPr>
            <p:ph type="title" idx="4294967295"/>
          </p:nvPr>
        </p:nvSpPr>
        <p:spPr>
          <a:xfrm>
            <a:off x="457200" y="274638"/>
            <a:ext cx="8229600" cy="706437"/>
          </a:xfrm>
        </p:spPr>
        <p:txBody>
          <a:bodyPr anchor="t"/>
          <a:lstStyle/>
          <a:p>
            <a:pPr eaLnBrk="1" hangingPunct="1"/>
            <a:r>
              <a:rPr lang="tr-TR" altLang="tr-TR" sz="3200" b="1" smtClean="0">
                <a:latin typeface="Calibri" pitchFamily="34" charset="0"/>
              </a:rPr>
              <a:t>SP’li hastada görülebilen bozukluklar</a:t>
            </a:r>
          </a:p>
        </p:txBody>
      </p:sp>
      <p:sp>
        <p:nvSpPr>
          <p:cNvPr id="65538" name="2 İçerik Yer Tutucusu"/>
          <p:cNvSpPr>
            <a:spLocks noGrp="1"/>
          </p:cNvSpPr>
          <p:nvPr>
            <p:ph sz="half" idx="4294967295"/>
          </p:nvPr>
        </p:nvSpPr>
        <p:spPr>
          <a:xfrm>
            <a:off x="1547813" y="1196975"/>
            <a:ext cx="5849937" cy="4410075"/>
          </a:xfrm>
        </p:spPr>
        <p:txBody>
          <a:bodyPr/>
          <a:lstStyle/>
          <a:p>
            <a:pPr eaLnBrk="1" hangingPunct="1">
              <a:spcBef>
                <a:spcPts val="600"/>
              </a:spcBef>
            </a:pPr>
            <a:r>
              <a:rPr lang="tr-TR" altLang="tr-TR" sz="2800" smtClean="0">
                <a:latin typeface="Calibri" pitchFamily="34" charset="0"/>
              </a:rPr>
              <a:t>Epilepsi</a:t>
            </a:r>
          </a:p>
          <a:p>
            <a:pPr eaLnBrk="1" hangingPunct="1">
              <a:spcBef>
                <a:spcPts val="600"/>
              </a:spcBef>
            </a:pPr>
            <a:r>
              <a:rPr lang="tr-TR" altLang="tr-TR" sz="2800" smtClean="0">
                <a:latin typeface="Calibri" pitchFamily="34" charset="0"/>
              </a:rPr>
              <a:t>İstemsiz hareketler</a:t>
            </a:r>
          </a:p>
          <a:p>
            <a:pPr eaLnBrk="1" hangingPunct="1">
              <a:spcBef>
                <a:spcPts val="600"/>
              </a:spcBef>
            </a:pPr>
            <a:r>
              <a:rPr lang="tr-TR" altLang="tr-TR" sz="2800" smtClean="0">
                <a:latin typeface="Calibri" pitchFamily="34" charset="0"/>
              </a:rPr>
              <a:t>Anormal hareket</a:t>
            </a:r>
          </a:p>
          <a:p>
            <a:pPr eaLnBrk="1" hangingPunct="1">
              <a:spcBef>
                <a:spcPts val="600"/>
              </a:spcBef>
            </a:pPr>
            <a:r>
              <a:rPr lang="tr-TR" altLang="tr-TR" sz="2800" smtClean="0">
                <a:latin typeface="Calibri" pitchFamily="34" charset="0"/>
              </a:rPr>
              <a:t>Görme bozuklukları</a:t>
            </a:r>
          </a:p>
          <a:p>
            <a:pPr eaLnBrk="1" hangingPunct="1">
              <a:spcBef>
                <a:spcPts val="600"/>
              </a:spcBef>
            </a:pPr>
            <a:r>
              <a:rPr lang="tr-TR" altLang="tr-TR" sz="2800" smtClean="0">
                <a:latin typeface="Calibri" pitchFamily="34" charset="0"/>
              </a:rPr>
              <a:t>İşitme bozuklukları</a:t>
            </a:r>
          </a:p>
          <a:p>
            <a:pPr eaLnBrk="1" hangingPunct="1">
              <a:spcBef>
                <a:spcPts val="600"/>
              </a:spcBef>
            </a:pPr>
            <a:r>
              <a:rPr lang="tr-TR" altLang="tr-TR" sz="2800" smtClean="0">
                <a:latin typeface="Calibri" pitchFamily="34" charset="0"/>
              </a:rPr>
              <a:t>Konuşma bozuklukları</a:t>
            </a:r>
          </a:p>
          <a:p>
            <a:pPr eaLnBrk="1" hangingPunct="1">
              <a:spcBef>
                <a:spcPts val="600"/>
              </a:spcBef>
            </a:pPr>
            <a:r>
              <a:rPr lang="tr-TR" altLang="tr-TR" sz="2800" smtClean="0">
                <a:latin typeface="Calibri" pitchFamily="34" charset="0"/>
              </a:rPr>
              <a:t>Mental retardasyon</a:t>
            </a:r>
          </a:p>
          <a:p>
            <a:pPr eaLnBrk="1" hangingPunct="1">
              <a:spcBef>
                <a:spcPts val="600"/>
              </a:spcBef>
            </a:pPr>
            <a:r>
              <a:rPr lang="tr-TR" altLang="tr-TR" sz="2800" smtClean="0">
                <a:latin typeface="Calibri" pitchFamily="34" charset="0"/>
              </a:rPr>
              <a:t>Kognitif bozukluklar</a:t>
            </a:r>
          </a:p>
          <a:p>
            <a:pPr eaLnBrk="1" hangingPunct="1">
              <a:spcBef>
                <a:spcPts val="600"/>
              </a:spcBef>
            </a:pPr>
            <a:r>
              <a:rPr lang="tr-TR" altLang="tr-TR" sz="2800" smtClean="0">
                <a:latin typeface="Calibri" pitchFamily="34" charset="0"/>
              </a:rPr>
              <a:t>Diş problemleri</a:t>
            </a:r>
          </a:p>
          <a:p>
            <a:pPr eaLnBrk="1" hangingPunct="1">
              <a:spcBef>
                <a:spcPts val="600"/>
              </a:spcBef>
            </a:pPr>
            <a:r>
              <a:rPr lang="tr-TR" altLang="tr-TR" sz="2800" smtClean="0">
                <a:latin typeface="Calibri" pitchFamily="34" charset="0"/>
              </a:rPr>
              <a:t>Nörojenik mesane, barsak</a:t>
            </a:r>
          </a:p>
          <a:p>
            <a:pPr eaLnBrk="1" hangingPunct="1">
              <a:spcBef>
                <a:spcPts val="600"/>
              </a:spcBef>
            </a:pPr>
            <a:endParaRPr lang="tr-TR" altLang="tr-TR" sz="2800" smtClean="0">
              <a:latin typeface="Calibri" pitchFamily="34" charset="0"/>
            </a:endParaRPr>
          </a:p>
          <a:p>
            <a:pPr eaLnBrk="1" hangingPunct="1">
              <a:spcBef>
                <a:spcPts val="600"/>
              </a:spcBef>
            </a:pPr>
            <a:endParaRPr lang="tr-TR" altLang="tr-TR" sz="2800" smtClean="0">
              <a:latin typeface="Calibri" pitchFamily="34" charset="0"/>
            </a:endParaRPr>
          </a:p>
          <a:p>
            <a:pPr eaLnBrk="1" hangingPunct="1">
              <a:spcBef>
                <a:spcPts val="600"/>
              </a:spcBef>
            </a:pPr>
            <a:endParaRPr lang="tr-TR" altLang="tr-TR" sz="2800" smtClean="0">
              <a:latin typeface="Calibri"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1 Başlık"/>
          <p:cNvSpPr>
            <a:spLocks noGrp="1"/>
          </p:cNvSpPr>
          <p:nvPr>
            <p:ph type="title" idx="4294967295"/>
          </p:nvPr>
        </p:nvSpPr>
        <p:spPr/>
        <p:txBody>
          <a:bodyPr/>
          <a:lstStyle/>
          <a:p>
            <a:pPr eaLnBrk="1" hangingPunct="1"/>
            <a:endParaRPr lang="tr-TR" smtClean="0"/>
          </a:p>
        </p:txBody>
      </p:sp>
      <p:pic>
        <p:nvPicPr>
          <p:cNvPr id="2" name="Resim 1"/>
          <p:cNvPicPr>
            <a:picLocks noChangeAspect="1"/>
          </p:cNvPicPr>
          <p:nvPr/>
        </p:nvPicPr>
        <p:blipFill>
          <a:blip r:embed="rId2"/>
          <a:stretch>
            <a:fillRect/>
          </a:stretch>
        </p:blipFill>
        <p:spPr>
          <a:xfrm>
            <a:off x="1115616" y="1417638"/>
            <a:ext cx="7301710" cy="470768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4" name="Picture 31" descr="176480"/>
          <p:cNvPicPr>
            <a:picLocks noChangeAspect="1" noChangeArrowheads="1"/>
          </p:cNvPicPr>
          <p:nvPr/>
        </p:nvPicPr>
        <p:blipFill>
          <a:blip r:embed="rId2" cstate="print"/>
          <a:srcRect/>
          <a:stretch>
            <a:fillRect/>
          </a:stretch>
        </p:blipFill>
        <p:spPr bwMode="auto">
          <a:xfrm>
            <a:off x="245706" y="709683"/>
            <a:ext cx="8675687" cy="5876925"/>
          </a:xfrm>
          <a:prstGeom prst="rect">
            <a:avLst/>
          </a:prstGeom>
          <a:noFill/>
          <a:ln w="9525">
            <a:noFill/>
            <a:miter lim="800000"/>
            <a:headEnd/>
            <a:tailEnd/>
          </a:ln>
        </p:spPr>
      </p:pic>
      <p:sp>
        <p:nvSpPr>
          <p:cNvPr id="18433" name="Rectangle 2"/>
          <p:cNvSpPr>
            <a:spLocks noGrp="1" noChangeArrowheads="1"/>
          </p:cNvSpPr>
          <p:nvPr>
            <p:ph type="title"/>
          </p:nvPr>
        </p:nvSpPr>
        <p:spPr>
          <a:xfrm>
            <a:off x="312025" y="132793"/>
            <a:ext cx="8543050" cy="490066"/>
          </a:xfrm>
        </p:spPr>
        <p:txBody>
          <a:bodyPr/>
          <a:lstStyle/>
          <a:p>
            <a:r>
              <a:rPr lang="tr-TR" sz="2800" dirty="0" smtClean="0"/>
              <a:t>SSS iskelet kaslarını iki yolla </a:t>
            </a:r>
            <a:r>
              <a:rPr lang="tr-TR" sz="2800" dirty="0" err="1" smtClean="0"/>
              <a:t>etkiler:ÜMN</a:t>
            </a:r>
            <a:r>
              <a:rPr lang="tr-TR" sz="2800" dirty="0" smtClean="0"/>
              <a:t> ve AMN</a:t>
            </a:r>
          </a:p>
        </p:txBody>
      </p:sp>
      <p:sp>
        <p:nvSpPr>
          <p:cNvPr id="18434" name="AutoShape 7" descr="200px-Gray764"/>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tr-TR"/>
          </a:p>
        </p:txBody>
      </p:sp>
      <p:sp>
        <p:nvSpPr>
          <p:cNvPr id="18435" name="AutoShape 9" descr="b10f37400a2d42e6e92b51a5ddafb8bf"/>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tr-TR"/>
          </a:p>
        </p:txBody>
      </p:sp>
      <p:sp>
        <p:nvSpPr>
          <p:cNvPr id="18436" name="AutoShape 15" descr="b10f37400a2d42e6e92b51a5ddafb8bf.jpg (544×833)"/>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tr-TR"/>
          </a:p>
        </p:txBody>
      </p:sp>
      <p:sp>
        <p:nvSpPr>
          <p:cNvPr id="18437" name="AutoShape 17" descr="Image result for upper motor neuron"/>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tr-TR"/>
          </a:p>
        </p:txBody>
      </p:sp>
      <p:sp>
        <p:nvSpPr>
          <p:cNvPr id="18438" name="AutoShape 19" descr="Image result for upper motor neuron"/>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tr-TR"/>
          </a:p>
        </p:txBody>
      </p:sp>
      <p:sp>
        <p:nvSpPr>
          <p:cNvPr id="18439" name="AutoShape 21" descr="motor-neuron-lesions-and-homoeopathy-medical-science-22-638"/>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tr-TR"/>
          </a:p>
        </p:txBody>
      </p:sp>
      <p:sp>
        <p:nvSpPr>
          <p:cNvPr id="18440" name="AutoShape 23" descr="main-qimg-445c42ac7d31621f084c5bf1a777776e-c"/>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tr-TR"/>
          </a:p>
        </p:txBody>
      </p:sp>
      <p:sp>
        <p:nvSpPr>
          <p:cNvPr id="18441" name="AutoShape 25" descr="main-qimg-445c42ac7d31621f084c5bf1a777776e-c"/>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tr-TR"/>
          </a:p>
        </p:txBody>
      </p:sp>
      <p:sp>
        <p:nvSpPr>
          <p:cNvPr id="18442" name="AutoShape 27" descr="Image result for upper motor neuron"/>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tr-TR"/>
          </a:p>
        </p:txBody>
      </p:sp>
      <p:sp>
        <p:nvSpPr>
          <p:cNvPr id="18443" name="AutoShape 29" descr="02162017_upper-and-lower-motor-neuron-diagram"/>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tr-T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330460" y="1340768"/>
            <a:ext cx="6395497" cy="4255913"/>
          </a:xfrm>
          <a:prstGeom prst="rect">
            <a:avLst/>
          </a:prstGeom>
        </p:spPr>
      </p:pic>
    </p:spTree>
    <p:extLst>
      <p:ext uri="{BB962C8B-B14F-4D97-AF65-F5344CB8AC3E}">
        <p14:creationId xmlns:p14="http://schemas.microsoft.com/office/powerpoint/2010/main" val="22812927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339752" y="407020"/>
            <a:ext cx="4896762" cy="6450980"/>
          </a:xfrm>
          <a:prstGeom prst="rect">
            <a:avLst/>
          </a:prstGeom>
        </p:spPr>
      </p:pic>
    </p:spTree>
    <p:extLst>
      <p:ext uri="{BB962C8B-B14F-4D97-AF65-F5344CB8AC3E}">
        <p14:creationId xmlns:p14="http://schemas.microsoft.com/office/powerpoint/2010/main" val="36571365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555776" y="188640"/>
            <a:ext cx="4224469" cy="6336704"/>
          </a:xfrm>
          <a:prstGeom prst="rect">
            <a:avLst/>
          </a:prstGeom>
        </p:spPr>
      </p:pic>
    </p:spTree>
    <p:extLst>
      <p:ext uri="{BB962C8B-B14F-4D97-AF65-F5344CB8AC3E}">
        <p14:creationId xmlns:p14="http://schemas.microsoft.com/office/powerpoint/2010/main" val="20349993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Unvan 1"/>
          <p:cNvSpPr>
            <a:spLocks noGrp="1"/>
          </p:cNvSpPr>
          <p:nvPr>
            <p:ph type="title" idx="4294967295"/>
          </p:nvPr>
        </p:nvSpPr>
        <p:spPr>
          <a:xfrm>
            <a:off x="457200" y="274638"/>
            <a:ext cx="8229600" cy="749300"/>
          </a:xfrm>
        </p:spPr>
        <p:txBody>
          <a:bodyPr anchor="t"/>
          <a:lstStyle/>
          <a:p>
            <a:pPr eaLnBrk="1" hangingPunct="1"/>
            <a:r>
              <a:rPr lang="tr-TR" altLang="tr-TR" b="1" smtClean="0">
                <a:latin typeface="Calibri" pitchFamily="34" charset="0"/>
              </a:rPr>
              <a:t>Nörorehabilitasyon nedir?</a:t>
            </a:r>
            <a:endParaRPr lang="en-US" altLang="tr-TR" b="1" smtClean="0">
              <a:latin typeface="Calibri" pitchFamily="34" charset="0"/>
            </a:endParaRPr>
          </a:p>
        </p:txBody>
      </p:sp>
      <p:sp>
        <p:nvSpPr>
          <p:cNvPr id="68610" name="İçerik Yer Tutucusu 2"/>
          <p:cNvSpPr>
            <a:spLocks noGrp="1"/>
          </p:cNvSpPr>
          <p:nvPr>
            <p:ph idx="4294967295"/>
          </p:nvPr>
        </p:nvSpPr>
        <p:spPr>
          <a:xfrm>
            <a:off x="971550" y="1484313"/>
            <a:ext cx="7210425" cy="3776662"/>
          </a:xfrm>
        </p:spPr>
        <p:txBody>
          <a:bodyPr/>
          <a:lstStyle/>
          <a:p>
            <a:pPr marL="0" indent="0" defTabSz="457200" eaLnBrk="1" hangingPunct="1">
              <a:buFontTx/>
              <a:buNone/>
            </a:pPr>
            <a:r>
              <a:rPr lang="tr-TR" smtClean="0">
                <a:latin typeface="Calibri" pitchFamily="34" charset="0"/>
              </a:rPr>
              <a:t>Sinir sisteminde oluşan </a:t>
            </a:r>
            <a:r>
              <a:rPr lang="tr-TR" b="1" smtClean="0">
                <a:latin typeface="Calibri" pitchFamily="34" charset="0"/>
              </a:rPr>
              <a:t>hasar veya hastalıklar </a:t>
            </a:r>
            <a:r>
              <a:rPr lang="tr-TR" smtClean="0">
                <a:latin typeface="Calibri" pitchFamily="34" charset="0"/>
              </a:rPr>
              <a:t>nedeniyle;</a:t>
            </a:r>
          </a:p>
          <a:p>
            <a:pPr marL="0" indent="0" defTabSz="457200" eaLnBrk="1" hangingPunct="1"/>
            <a:r>
              <a:rPr lang="tr-TR" smtClean="0">
                <a:latin typeface="Calibri" pitchFamily="34" charset="0"/>
              </a:rPr>
              <a:t>Kişinin </a:t>
            </a:r>
            <a:r>
              <a:rPr lang="tr-TR" b="1" smtClean="0">
                <a:latin typeface="Calibri" pitchFamily="34" charset="0"/>
              </a:rPr>
              <a:t>azalan </a:t>
            </a:r>
            <a:r>
              <a:rPr lang="en-US" b="1" smtClean="0">
                <a:latin typeface="Calibri" pitchFamily="34" charset="0"/>
              </a:rPr>
              <a:t>fonksiyonel kapasitesin</a:t>
            </a:r>
            <a:r>
              <a:rPr lang="tr-TR" b="1" smtClean="0">
                <a:latin typeface="Calibri" pitchFamily="34" charset="0"/>
              </a:rPr>
              <a:t>in </a:t>
            </a:r>
            <a:r>
              <a:rPr lang="tr-TR" smtClean="0">
                <a:latin typeface="Calibri" pitchFamily="34" charset="0"/>
              </a:rPr>
              <a:t>değerlendirilmesi,</a:t>
            </a:r>
          </a:p>
          <a:p>
            <a:pPr marL="0" indent="0" defTabSz="457200" eaLnBrk="1" hangingPunct="1"/>
            <a:r>
              <a:rPr lang="tr-TR" smtClean="0">
                <a:latin typeface="Calibri" pitchFamily="34" charset="0"/>
              </a:rPr>
              <a:t>Günlük yaşamında </a:t>
            </a:r>
            <a:r>
              <a:rPr lang="tr-TR" b="1" smtClean="0">
                <a:latin typeface="Calibri" pitchFamily="34" charset="0"/>
              </a:rPr>
              <a:t>f</a:t>
            </a:r>
            <a:r>
              <a:rPr lang="en-US" b="1" smtClean="0">
                <a:latin typeface="Calibri" pitchFamily="34" charset="0"/>
              </a:rPr>
              <a:t>iziksel, ruhsal, sosyal, mesleki ve eğitsel </a:t>
            </a:r>
            <a:r>
              <a:rPr lang="en-US" smtClean="0">
                <a:latin typeface="Calibri" pitchFamily="34" charset="0"/>
              </a:rPr>
              <a:t>açıdan bağımsız duruma gelmesi</a:t>
            </a:r>
            <a:r>
              <a:rPr lang="tr-TR" smtClean="0">
                <a:latin typeface="Calibri" pitchFamily="34" charset="0"/>
              </a:rPr>
              <a:t>ni </a:t>
            </a:r>
            <a:r>
              <a:rPr lang="en-US" smtClean="0">
                <a:latin typeface="Calibri" pitchFamily="34" charset="0"/>
              </a:rPr>
              <a:t>sağlayan çabalar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Unvan 1"/>
          <p:cNvSpPr>
            <a:spLocks noGrp="1"/>
          </p:cNvSpPr>
          <p:nvPr>
            <p:ph type="title" idx="4294967295"/>
          </p:nvPr>
        </p:nvSpPr>
        <p:spPr>
          <a:xfrm>
            <a:off x="457200" y="274638"/>
            <a:ext cx="8229600" cy="749300"/>
          </a:xfrm>
        </p:spPr>
        <p:txBody>
          <a:bodyPr anchor="t"/>
          <a:lstStyle/>
          <a:p>
            <a:pPr eaLnBrk="1" hangingPunct="1"/>
            <a:r>
              <a:rPr lang="tr-TR" altLang="tr-TR" b="1" smtClean="0">
                <a:latin typeface="Calibri" pitchFamily="34" charset="0"/>
              </a:rPr>
              <a:t>Rehabilitasyon ne sağlar?</a:t>
            </a:r>
          </a:p>
        </p:txBody>
      </p:sp>
      <p:sp>
        <p:nvSpPr>
          <p:cNvPr id="70658" name="İçerik Yer Tutucusu 2"/>
          <p:cNvSpPr>
            <a:spLocks noGrp="1"/>
          </p:cNvSpPr>
          <p:nvPr>
            <p:ph idx="4294967295"/>
          </p:nvPr>
        </p:nvSpPr>
        <p:spPr>
          <a:xfrm>
            <a:off x="1943100" y="1768475"/>
            <a:ext cx="6591300" cy="3776663"/>
          </a:xfrm>
        </p:spPr>
        <p:txBody>
          <a:bodyPr/>
          <a:lstStyle/>
          <a:p>
            <a:pPr eaLnBrk="1" hangingPunct="1"/>
            <a:r>
              <a:rPr lang="tr-TR" altLang="tr-TR" sz="4400" smtClean="0">
                <a:latin typeface="Calibri" pitchFamily="34" charset="0"/>
              </a:rPr>
              <a:t>Motor kontrolde iyileşme</a:t>
            </a:r>
          </a:p>
          <a:p>
            <a:pPr eaLnBrk="1" hangingPunct="1"/>
            <a:r>
              <a:rPr lang="tr-TR" altLang="tr-TR" sz="4400" smtClean="0">
                <a:latin typeface="Calibri" pitchFamily="34" charset="0"/>
              </a:rPr>
              <a:t>Fonksiyonel bağımsızlık</a:t>
            </a:r>
          </a:p>
          <a:p>
            <a:pPr eaLnBrk="1" hangingPunct="1"/>
            <a:r>
              <a:rPr lang="tr-TR" altLang="tr-TR" sz="4400" smtClean="0">
                <a:latin typeface="Calibri" pitchFamily="34" charset="0"/>
              </a:rPr>
              <a:t>Topluma dönüş</a:t>
            </a:r>
          </a:p>
          <a:p>
            <a:pPr eaLnBrk="1" hangingPunct="1"/>
            <a:r>
              <a:rPr lang="tr-TR" altLang="tr-TR" sz="4800" b="1" smtClean="0">
                <a:latin typeface="Calibri" pitchFamily="34" charset="0"/>
              </a:rPr>
              <a:t>Yaşam kalitesini en üst düzeye çıkarma</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3 Slayt Numarası Yer Tutucusu"/>
          <p:cNvSpPr txBox="1">
            <a:spLocks noGrp="1"/>
          </p:cNvSpPr>
          <p:nvPr/>
        </p:nvSpPr>
        <p:spPr bwMode="auto">
          <a:xfrm>
            <a:off x="7042150" y="6243638"/>
            <a:ext cx="1905000" cy="457200"/>
          </a:xfrm>
          <a:prstGeom prst="rect">
            <a:avLst/>
          </a:prstGeom>
          <a:noFill/>
          <a:ln w="9525">
            <a:noFill/>
            <a:miter lim="800000"/>
            <a:headEnd/>
            <a:tailEnd/>
          </a:ln>
        </p:spPr>
        <p:txBody>
          <a:bodyPr anchor="b"/>
          <a:lstStyle/>
          <a:p>
            <a:pPr algn="r"/>
            <a:fld id="{3EF03042-AE25-4629-8EFA-A46D9667AC7B}" type="slidenum">
              <a:rPr lang="tr-TR" sz="1400">
                <a:latin typeface="Tahoma" pitchFamily="34" charset="0"/>
              </a:rPr>
              <a:pPr algn="r"/>
              <a:t>55</a:t>
            </a:fld>
            <a:endParaRPr lang="tr-TR" sz="1400">
              <a:latin typeface="Tahoma" pitchFamily="34" charset="0"/>
            </a:endParaRPr>
          </a:p>
        </p:txBody>
      </p:sp>
      <p:sp>
        <p:nvSpPr>
          <p:cNvPr id="71682" name="Rectangle 4"/>
          <p:cNvSpPr>
            <a:spLocks noChangeArrowheads="1"/>
          </p:cNvSpPr>
          <p:nvPr/>
        </p:nvSpPr>
        <p:spPr bwMode="auto">
          <a:xfrm>
            <a:off x="539750" y="3932238"/>
            <a:ext cx="8208963" cy="792162"/>
          </a:xfrm>
          <a:prstGeom prst="rect">
            <a:avLst/>
          </a:prstGeom>
          <a:gradFill rotWithShape="1">
            <a:gsLst>
              <a:gs pos="0">
                <a:srgbClr val="000000"/>
              </a:gs>
              <a:gs pos="100000">
                <a:srgbClr val="FF9900"/>
              </a:gs>
            </a:gsLst>
            <a:lin ang="0" scaled="1"/>
          </a:gradFill>
          <a:ln w="9525">
            <a:solidFill>
              <a:schemeClr val="tx1"/>
            </a:solidFill>
            <a:miter lim="800000"/>
            <a:headEnd/>
            <a:tailEnd/>
          </a:ln>
        </p:spPr>
        <p:txBody>
          <a:bodyPr wrap="none" anchor="ctr"/>
          <a:lstStyle/>
          <a:p>
            <a:pPr algn="ctr"/>
            <a:endParaRPr lang="tr-TR"/>
          </a:p>
        </p:txBody>
      </p:sp>
      <p:sp>
        <p:nvSpPr>
          <p:cNvPr id="71683" name="Text Box 7"/>
          <p:cNvSpPr txBox="1">
            <a:spLocks noChangeArrowheads="1"/>
          </p:cNvSpPr>
          <p:nvPr/>
        </p:nvSpPr>
        <p:spPr bwMode="auto">
          <a:xfrm>
            <a:off x="571500" y="2646363"/>
            <a:ext cx="8143875" cy="461962"/>
          </a:xfrm>
          <a:prstGeom prst="rect">
            <a:avLst/>
          </a:prstGeom>
          <a:noFill/>
          <a:ln w="38100">
            <a:solidFill>
              <a:schemeClr val="tx1"/>
            </a:solidFill>
            <a:miter lim="800000"/>
            <a:headEnd/>
            <a:tailEnd/>
          </a:ln>
        </p:spPr>
        <p:txBody>
          <a:bodyPr>
            <a:spAutoFit/>
          </a:bodyPr>
          <a:lstStyle/>
          <a:p>
            <a:pPr algn="ctr"/>
            <a:r>
              <a:rPr lang="tr-TR" sz="2400" b="1"/>
              <a:t>Rehabilitasyon süreci</a:t>
            </a:r>
          </a:p>
        </p:txBody>
      </p:sp>
      <p:sp>
        <p:nvSpPr>
          <p:cNvPr id="71684" name="Line 9"/>
          <p:cNvSpPr>
            <a:spLocks noChangeShapeType="1"/>
          </p:cNvSpPr>
          <p:nvPr/>
        </p:nvSpPr>
        <p:spPr bwMode="auto">
          <a:xfrm>
            <a:off x="2357438" y="3130550"/>
            <a:ext cx="0" cy="792163"/>
          </a:xfrm>
          <a:prstGeom prst="line">
            <a:avLst/>
          </a:prstGeom>
          <a:noFill/>
          <a:ln w="101600">
            <a:solidFill>
              <a:schemeClr val="tx1"/>
            </a:solidFill>
            <a:round/>
            <a:headEnd/>
            <a:tailEnd type="triangle" w="med" len="med"/>
          </a:ln>
        </p:spPr>
        <p:txBody>
          <a:bodyPr/>
          <a:lstStyle/>
          <a:p>
            <a:endParaRPr lang="tr-TR"/>
          </a:p>
        </p:txBody>
      </p:sp>
      <p:sp>
        <p:nvSpPr>
          <p:cNvPr id="71685" name="Line 10"/>
          <p:cNvSpPr>
            <a:spLocks noChangeShapeType="1"/>
          </p:cNvSpPr>
          <p:nvPr/>
        </p:nvSpPr>
        <p:spPr bwMode="auto">
          <a:xfrm>
            <a:off x="4000500" y="3130550"/>
            <a:ext cx="0" cy="792163"/>
          </a:xfrm>
          <a:prstGeom prst="line">
            <a:avLst/>
          </a:prstGeom>
          <a:noFill/>
          <a:ln w="101600">
            <a:solidFill>
              <a:schemeClr val="tx1"/>
            </a:solidFill>
            <a:round/>
            <a:headEnd/>
            <a:tailEnd type="triangle" w="med" len="med"/>
          </a:ln>
        </p:spPr>
        <p:txBody>
          <a:bodyPr/>
          <a:lstStyle/>
          <a:p>
            <a:endParaRPr lang="tr-TR"/>
          </a:p>
        </p:txBody>
      </p:sp>
      <p:sp>
        <p:nvSpPr>
          <p:cNvPr id="71686" name="Line 11"/>
          <p:cNvSpPr>
            <a:spLocks noChangeShapeType="1"/>
          </p:cNvSpPr>
          <p:nvPr/>
        </p:nvSpPr>
        <p:spPr bwMode="auto">
          <a:xfrm>
            <a:off x="5929313" y="3130550"/>
            <a:ext cx="0" cy="792163"/>
          </a:xfrm>
          <a:prstGeom prst="line">
            <a:avLst/>
          </a:prstGeom>
          <a:noFill/>
          <a:ln w="101600">
            <a:solidFill>
              <a:schemeClr val="tx1"/>
            </a:solidFill>
            <a:round/>
            <a:headEnd/>
            <a:tailEnd type="triangle" w="med" len="med"/>
          </a:ln>
        </p:spPr>
        <p:txBody>
          <a:bodyPr/>
          <a:lstStyle/>
          <a:p>
            <a:endParaRPr lang="tr-TR"/>
          </a:p>
        </p:txBody>
      </p:sp>
      <p:sp>
        <p:nvSpPr>
          <p:cNvPr id="71687" name="Text Box 12"/>
          <p:cNvSpPr txBox="1">
            <a:spLocks noChangeArrowheads="1"/>
          </p:cNvSpPr>
          <p:nvPr/>
        </p:nvSpPr>
        <p:spPr bwMode="auto">
          <a:xfrm>
            <a:off x="1547813" y="612775"/>
            <a:ext cx="6900862" cy="579438"/>
          </a:xfrm>
          <a:prstGeom prst="rect">
            <a:avLst/>
          </a:prstGeom>
          <a:noFill/>
          <a:ln w="9525">
            <a:noFill/>
            <a:miter lim="800000"/>
            <a:headEnd/>
            <a:tailEnd/>
          </a:ln>
        </p:spPr>
        <p:txBody>
          <a:bodyPr wrap="none">
            <a:spAutoFit/>
          </a:bodyPr>
          <a:lstStyle/>
          <a:p>
            <a:r>
              <a:rPr lang="tr-TR" sz="3200" b="1">
                <a:solidFill>
                  <a:schemeClr val="tx2"/>
                </a:solidFill>
                <a:latin typeface="Tahoma" pitchFamily="34" charset="0"/>
              </a:rPr>
              <a:t>Rehabilitasyon ne zaman başlar?</a:t>
            </a:r>
          </a:p>
        </p:txBody>
      </p:sp>
      <p:sp>
        <p:nvSpPr>
          <p:cNvPr id="71688" name="Text Box 16"/>
          <p:cNvSpPr txBox="1">
            <a:spLocks noChangeArrowheads="1"/>
          </p:cNvSpPr>
          <p:nvPr/>
        </p:nvSpPr>
        <p:spPr bwMode="auto">
          <a:xfrm>
            <a:off x="808038" y="4076700"/>
            <a:ext cx="1584325" cy="523875"/>
          </a:xfrm>
          <a:prstGeom prst="rect">
            <a:avLst/>
          </a:prstGeom>
          <a:noFill/>
          <a:ln w="9525">
            <a:noFill/>
            <a:miter lim="800000"/>
            <a:headEnd/>
            <a:tailEnd/>
          </a:ln>
        </p:spPr>
        <p:txBody>
          <a:bodyPr wrap="none">
            <a:spAutoFit/>
          </a:bodyPr>
          <a:lstStyle/>
          <a:p>
            <a:r>
              <a:rPr lang="tr-TR" sz="2800" b="1">
                <a:solidFill>
                  <a:schemeClr val="bg1"/>
                </a:solidFill>
              </a:rPr>
              <a:t>Akut faz</a:t>
            </a:r>
          </a:p>
        </p:txBody>
      </p:sp>
      <p:sp>
        <p:nvSpPr>
          <p:cNvPr id="71689" name="Text Box 17"/>
          <p:cNvSpPr txBox="1">
            <a:spLocks noChangeArrowheads="1"/>
          </p:cNvSpPr>
          <p:nvPr/>
        </p:nvSpPr>
        <p:spPr bwMode="auto">
          <a:xfrm>
            <a:off x="6292850" y="4076700"/>
            <a:ext cx="1922463" cy="523875"/>
          </a:xfrm>
          <a:prstGeom prst="rect">
            <a:avLst/>
          </a:prstGeom>
          <a:noFill/>
          <a:ln w="9525">
            <a:noFill/>
            <a:miter lim="800000"/>
            <a:headEnd/>
            <a:tailEnd/>
          </a:ln>
        </p:spPr>
        <p:txBody>
          <a:bodyPr wrap="none">
            <a:spAutoFit/>
          </a:bodyPr>
          <a:lstStyle/>
          <a:p>
            <a:r>
              <a:rPr lang="tr-TR" sz="2800" b="1">
                <a:solidFill>
                  <a:schemeClr val="bg1"/>
                </a:solidFill>
              </a:rPr>
              <a:t>Kronik faz</a:t>
            </a:r>
          </a:p>
        </p:txBody>
      </p:sp>
      <p:sp>
        <p:nvSpPr>
          <p:cNvPr id="71690" name="Line 18"/>
          <p:cNvSpPr>
            <a:spLocks noChangeShapeType="1"/>
          </p:cNvSpPr>
          <p:nvPr/>
        </p:nvSpPr>
        <p:spPr bwMode="auto">
          <a:xfrm>
            <a:off x="7858125" y="3132138"/>
            <a:ext cx="0" cy="792162"/>
          </a:xfrm>
          <a:prstGeom prst="line">
            <a:avLst/>
          </a:prstGeom>
          <a:noFill/>
          <a:ln w="101600">
            <a:solidFill>
              <a:schemeClr val="tx1"/>
            </a:solidFill>
            <a:round/>
            <a:headEnd/>
            <a:tailEnd type="triangle" w="med" len="med"/>
          </a:ln>
        </p:spPr>
        <p:txBody>
          <a:bodyPr/>
          <a:lstStyle/>
          <a:p>
            <a:endParaRPr lang="tr-TR"/>
          </a:p>
        </p:txBody>
      </p:sp>
      <p:sp>
        <p:nvSpPr>
          <p:cNvPr id="71691" name="Line 9"/>
          <p:cNvSpPr>
            <a:spLocks noChangeShapeType="1"/>
          </p:cNvSpPr>
          <p:nvPr/>
        </p:nvSpPr>
        <p:spPr bwMode="auto">
          <a:xfrm>
            <a:off x="785813" y="3143250"/>
            <a:ext cx="0" cy="792163"/>
          </a:xfrm>
          <a:prstGeom prst="line">
            <a:avLst/>
          </a:prstGeom>
          <a:noFill/>
          <a:ln w="101600">
            <a:solidFill>
              <a:schemeClr val="tx1"/>
            </a:solidFill>
            <a:round/>
            <a:headEnd/>
            <a:tailEnd type="triangle" w="med" len="med"/>
          </a:ln>
        </p:spPr>
        <p:txBody>
          <a:bodyPr/>
          <a:lstStyle/>
          <a:p>
            <a:endParaRPr lang="tr-TR"/>
          </a:p>
        </p:txBody>
      </p:sp>
      <p:sp>
        <p:nvSpPr>
          <p:cNvPr id="71692" name="Text Box 16"/>
          <p:cNvSpPr txBox="1">
            <a:spLocks noChangeArrowheads="1"/>
          </p:cNvSpPr>
          <p:nvPr/>
        </p:nvSpPr>
        <p:spPr bwMode="auto">
          <a:xfrm>
            <a:off x="2857500" y="4071938"/>
            <a:ext cx="2203450" cy="523875"/>
          </a:xfrm>
          <a:prstGeom prst="rect">
            <a:avLst/>
          </a:prstGeom>
          <a:noFill/>
          <a:ln w="9525">
            <a:noFill/>
            <a:miter lim="800000"/>
            <a:headEnd/>
            <a:tailEnd/>
          </a:ln>
        </p:spPr>
        <p:txBody>
          <a:bodyPr wrap="none">
            <a:spAutoFit/>
          </a:bodyPr>
          <a:lstStyle/>
          <a:p>
            <a:r>
              <a:rPr lang="tr-TR" sz="2800" b="1">
                <a:solidFill>
                  <a:schemeClr val="bg1"/>
                </a:solidFill>
              </a:rPr>
              <a:t>Subakut faz</a:t>
            </a:r>
          </a:p>
        </p:txBody>
      </p:sp>
      <p:sp>
        <p:nvSpPr>
          <p:cNvPr id="71693" name="Text Box 7"/>
          <p:cNvSpPr txBox="1">
            <a:spLocks noChangeArrowheads="1"/>
          </p:cNvSpPr>
          <p:nvPr/>
        </p:nvSpPr>
        <p:spPr bwMode="auto">
          <a:xfrm>
            <a:off x="571500" y="5538788"/>
            <a:ext cx="8143875" cy="461962"/>
          </a:xfrm>
          <a:prstGeom prst="rect">
            <a:avLst/>
          </a:prstGeom>
          <a:noFill/>
          <a:ln w="38100">
            <a:solidFill>
              <a:schemeClr val="tx1"/>
            </a:solidFill>
            <a:miter lim="800000"/>
            <a:headEnd/>
            <a:tailEnd/>
          </a:ln>
        </p:spPr>
        <p:txBody>
          <a:bodyPr>
            <a:spAutoFit/>
          </a:bodyPr>
          <a:lstStyle/>
          <a:p>
            <a:pPr algn="ctr"/>
            <a:r>
              <a:rPr lang="tr-TR" sz="2400" b="1"/>
              <a:t>FTR kliniğinde rehabilitasyon </a:t>
            </a:r>
          </a:p>
        </p:txBody>
      </p:sp>
      <p:sp>
        <p:nvSpPr>
          <p:cNvPr id="71694" name="Line 9"/>
          <p:cNvSpPr>
            <a:spLocks noChangeShapeType="1"/>
          </p:cNvSpPr>
          <p:nvPr/>
        </p:nvSpPr>
        <p:spPr bwMode="auto">
          <a:xfrm flipV="1">
            <a:off x="2500313" y="4722813"/>
            <a:ext cx="0" cy="828675"/>
          </a:xfrm>
          <a:prstGeom prst="line">
            <a:avLst/>
          </a:prstGeom>
          <a:noFill/>
          <a:ln w="101600">
            <a:solidFill>
              <a:schemeClr val="tx1"/>
            </a:solidFill>
            <a:round/>
            <a:headEnd/>
            <a:tailEnd type="triangle" w="med" len="med"/>
          </a:ln>
        </p:spPr>
        <p:txBody>
          <a:bodyPr/>
          <a:lstStyle/>
          <a:p>
            <a:endParaRPr lang="tr-TR"/>
          </a:p>
        </p:txBody>
      </p:sp>
      <p:sp>
        <p:nvSpPr>
          <p:cNvPr id="71695" name="Line 9"/>
          <p:cNvSpPr>
            <a:spLocks noChangeShapeType="1"/>
          </p:cNvSpPr>
          <p:nvPr/>
        </p:nvSpPr>
        <p:spPr bwMode="auto">
          <a:xfrm flipV="1">
            <a:off x="4000500" y="4714875"/>
            <a:ext cx="0" cy="828675"/>
          </a:xfrm>
          <a:prstGeom prst="line">
            <a:avLst/>
          </a:prstGeom>
          <a:noFill/>
          <a:ln w="101600">
            <a:solidFill>
              <a:schemeClr val="tx1"/>
            </a:solidFill>
            <a:round/>
            <a:headEnd/>
            <a:tailEnd type="triangle" w="med" len="med"/>
          </a:ln>
        </p:spPr>
        <p:txBody>
          <a:bodyPr/>
          <a:lstStyle/>
          <a:p>
            <a:endParaRPr lang="tr-TR"/>
          </a:p>
        </p:txBody>
      </p:sp>
      <p:sp>
        <p:nvSpPr>
          <p:cNvPr id="71696" name="Line 9"/>
          <p:cNvSpPr>
            <a:spLocks noChangeShapeType="1"/>
          </p:cNvSpPr>
          <p:nvPr/>
        </p:nvSpPr>
        <p:spPr bwMode="auto">
          <a:xfrm flipV="1">
            <a:off x="5929313" y="4714875"/>
            <a:ext cx="0" cy="828675"/>
          </a:xfrm>
          <a:prstGeom prst="line">
            <a:avLst/>
          </a:prstGeom>
          <a:noFill/>
          <a:ln w="101600">
            <a:solidFill>
              <a:schemeClr val="tx1"/>
            </a:solidFill>
            <a:round/>
            <a:headEnd/>
            <a:tailEnd type="triangle" w="med" len="med"/>
          </a:ln>
        </p:spPr>
        <p:txBody>
          <a:bodyPr/>
          <a:lstStyle/>
          <a:p>
            <a:endParaRPr lang="tr-TR"/>
          </a:p>
        </p:txBody>
      </p:sp>
      <p:sp>
        <p:nvSpPr>
          <p:cNvPr id="71697" name="Line 9"/>
          <p:cNvSpPr>
            <a:spLocks noChangeShapeType="1"/>
          </p:cNvSpPr>
          <p:nvPr/>
        </p:nvSpPr>
        <p:spPr bwMode="auto">
          <a:xfrm flipV="1">
            <a:off x="7858125" y="4714875"/>
            <a:ext cx="0" cy="828675"/>
          </a:xfrm>
          <a:prstGeom prst="line">
            <a:avLst/>
          </a:prstGeom>
          <a:noFill/>
          <a:ln w="101600">
            <a:solidFill>
              <a:schemeClr val="tx1"/>
            </a:solidFill>
            <a:round/>
            <a:headEnd/>
            <a:tailEnd type="triangle" w="med" len="med"/>
          </a:ln>
        </p:spPr>
        <p:txBody>
          <a:bodyPr/>
          <a:lstStyle/>
          <a:p>
            <a:endParaRPr lang="tr-T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971550" y="476250"/>
            <a:ext cx="6927850" cy="839788"/>
          </a:xfrm>
        </p:spPr>
        <p:txBody>
          <a:bodyPr anchor="t">
            <a:normAutofit fontScale="90000"/>
          </a:bodyPr>
          <a:lstStyle/>
          <a:p>
            <a:pPr eaLnBrk="1" hangingPunct="1">
              <a:defRPr/>
            </a:pPr>
            <a:r>
              <a:rPr lang="tr-TR" b="1">
                <a:latin typeface="Calibri" pitchFamily="34" charset="0"/>
              </a:rPr>
              <a:t>Hastanede akut-yoğun bakım sırasında</a:t>
            </a:r>
          </a:p>
        </p:txBody>
      </p:sp>
      <p:pic>
        <p:nvPicPr>
          <p:cNvPr id="74754" name="Resim 2"/>
          <p:cNvPicPr>
            <a:picLocks noChangeAspect="1"/>
          </p:cNvPicPr>
          <p:nvPr/>
        </p:nvPicPr>
        <p:blipFill>
          <a:blip r:embed="rId2" cstate="print"/>
          <a:srcRect/>
          <a:stretch>
            <a:fillRect/>
          </a:stretch>
        </p:blipFill>
        <p:spPr bwMode="auto">
          <a:xfrm>
            <a:off x="2195513" y="2205038"/>
            <a:ext cx="5332412" cy="401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467544" y="122603"/>
            <a:ext cx="8357369" cy="838200"/>
          </a:xfrm>
        </p:spPr>
        <p:txBody>
          <a:bodyPr anchor="t">
            <a:noAutofit/>
          </a:bodyPr>
          <a:lstStyle/>
          <a:p>
            <a:pPr eaLnBrk="1" hangingPunct="1">
              <a:defRPr/>
            </a:pPr>
            <a:r>
              <a:rPr lang="tr-TR" sz="3200" b="1" dirty="0">
                <a:latin typeface="Calibri" pitchFamily="34" charset="0"/>
              </a:rPr>
              <a:t>Hastanede </a:t>
            </a:r>
            <a:r>
              <a:rPr lang="tr-TR" sz="3200" b="1" dirty="0" smtClean="0">
                <a:latin typeface="Calibri" pitchFamily="34" charset="0"/>
              </a:rPr>
              <a:t>yatarak veya ayaktan </a:t>
            </a:r>
            <a:r>
              <a:rPr lang="tr-TR" sz="3200" b="1" dirty="0">
                <a:latin typeface="Calibri" pitchFamily="34" charset="0"/>
              </a:rPr>
              <a:t>rehabilitasyon </a:t>
            </a:r>
            <a:br>
              <a:rPr lang="tr-TR" sz="3200" b="1" dirty="0">
                <a:latin typeface="Calibri" pitchFamily="34" charset="0"/>
              </a:rPr>
            </a:br>
            <a:r>
              <a:rPr lang="tr-TR" sz="3200" dirty="0">
                <a:latin typeface="Calibri" pitchFamily="34" charset="0"/>
              </a:rPr>
              <a:t>(</a:t>
            </a:r>
            <a:r>
              <a:rPr lang="tr-TR" sz="3200" dirty="0" err="1">
                <a:latin typeface="Calibri" pitchFamily="34" charset="0"/>
              </a:rPr>
              <a:t>Subakut</a:t>
            </a:r>
            <a:r>
              <a:rPr lang="tr-TR" sz="3200" dirty="0">
                <a:latin typeface="Calibri" pitchFamily="34" charset="0"/>
              </a:rPr>
              <a:t> dönem)</a:t>
            </a:r>
          </a:p>
        </p:txBody>
      </p:sp>
      <p:pic>
        <p:nvPicPr>
          <p:cNvPr id="3" name="Resim 2"/>
          <p:cNvPicPr>
            <a:picLocks noChangeAspect="1"/>
          </p:cNvPicPr>
          <p:nvPr/>
        </p:nvPicPr>
        <p:blipFill>
          <a:blip r:embed="rId2"/>
          <a:stretch>
            <a:fillRect/>
          </a:stretch>
        </p:blipFill>
        <p:spPr>
          <a:xfrm>
            <a:off x="0" y="1372333"/>
            <a:ext cx="3059832" cy="4577509"/>
          </a:xfrm>
          <a:prstGeom prst="rect">
            <a:avLst/>
          </a:prstGeom>
        </p:spPr>
      </p:pic>
      <p:pic>
        <p:nvPicPr>
          <p:cNvPr id="4" name="Resim 3"/>
          <p:cNvPicPr>
            <a:picLocks noChangeAspect="1"/>
          </p:cNvPicPr>
          <p:nvPr/>
        </p:nvPicPr>
        <p:blipFill>
          <a:blip r:embed="rId3"/>
          <a:stretch>
            <a:fillRect/>
          </a:stretch>
        </p:blipFill>
        <p:spPr>
          <a:xfrm>
            <a:off x="3086081" y="2348880"/>
            <a:ext cx="6061720" cy="2664296"/>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714500" y="560"/>
            <a:ext cx="5715000" cy="3448050"/>
          </a:xfrm>
          <a:prstGeom prst="rect">
            <a:avLst/>
          </a:prstGeom>
        </p:spPr>
      </p:pic>
      <p:pic>
        <p:nvPicPr>
          <p:cNvPr id="3" name="Resim 2"/>
          <p:cNvPicPr>
            <a:picLocks noChangeAspect="1"/>
          </p:cNvPicPr>
          <p:nvPr/>
        </p:nvPicPr>
        <p:blipFill>
          <a:blip r:embed="rId3"/>
          <a:stretch>
            <a:fillRect/>
          </a:stretch>
        </p:blipFill>
        <p:spPr>
          <a:xfrm>
            <a:off x="1752305" y="3447721"/>
            <a:ext cx="5639389" cy="3409390"/>
          </a:xfrm>
          <a:prstGeom prst="rect">
            <a:avLst/>
          </a:prstGeom>
        </p:spPr>
      </p:pic>
    </p:spTree>
    <p:extLst>
      <p:ext uri="{BB962C8B-B14F-4D97-AF65-F5344CB8AC3E}">
        <p14:creationId xmlns:p14="http://schemas.microsoft.com/office/powerpoint/2010/main" val="3589027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457200" y="274638"/>
            <a:ext cx="8229600" cy="749300"/>
          </a:xfrm>
        </p:spPr>
        <p:txBody>
          <a:bodyPr anchor="t">
            <a:normAutofit fontScale="90000"/>
          </a:bodyPr>
          <a:lstStyle/>
          <a:p>
            <a:pPr eaLnBrk="1" hangingPunct="1">
              <a:defRPr/>
            </a:pPr>
            <a:r>
              <a:rPr lang="tr-TR" b="1">
                <a:latin typeface="Calibri" pitchFamily="34" charset="0"/>
              </a:rPr>
              <a:t>Evde rehabilitasyon</a:t>
            </a:r>
            <a:br>
              <a:rPr lang="tr-TR" b="1">
                <a:latin typeface="Calibri" pitchFamily="34" charset="0"/>
              </a:rPr>
            </a:br>
            <a:r>
              <a:rPr lang="tr-TR" sz="4000">
                <a:latin typeface="Calibri" pitchFamily="34" charset="0"/>
              </a:rPr>
              <a:t>(Toplumsal rehabilitasyon)</a:t>
            </a:r>
            <a:endParaRPr lang="tr-TR">
              <a:latin typeface="Calibri" pitchFamily="34" charset="0"/>
            </a:endParaRPr>
          </a:p>
        </p:txBody>
      </p:sp>
      <p:pic>
        <p:nvPicPr>
          <p:cNvPr id="77826" name="Resim 4"/>
          <p:cNvPicPr>
            <a:picLocks noChangeAspect="1"/>
          </p:cNvPicPr>
          <p:nvPr/>
        </p:nvPicPr>
        <p:blipFill>
          <a:blip r:embed="rId2" cstate="print"/>
          <a:srcRect/>
          <a:stretch>
            <a:fillRect/>
          </a:stretch>
        </p:blipFill>
        <p:spPr bwMode="auto">
          <a:xfrm>
            <a:off x="1043608" y="2204864"/>
            <a:ext cx="3810000" cy="2857500"/>
          </a:xfrm>
          <a:prstGeom prst="rect">
            <a:avLst/>
          </a:prstGeom>
          <a:noFill/>
          <a:ln w="9525">
            <a:noFill/>
            <a:miter lim="800000"/>
            <a:headEnd/>
            <a:tailEnd/>
          </a:ln>
        </p:spPr>
      </p:pic>
      <p:sp>
        <p:nvSpPr>
          <p:cNvPr id="77827" name="AutoShape 2" descr="https://www.visitingnurse.org/wp-content/uploads/2011/10/Physical-Therapy.jpg"/>
          <p:cNvSpPr>
            <a:spLocks noChangeAspect="1" noChangeArrowheads="1"/>
          </p:cNvSpPr>
          <p:nvPr/>
        </p:nvSpPr>
        <p:spPr bwMode="auto">
          <a:xfrm>
            <a:off x="138113" y="-144463"/>
            <a:ext cx="271462" cy="304801"/>
          </a:xfrm>
          <a:prstGeom prst="rect">
            <a:avLst/>
          </a:prstGeom>
          <a:noFill/>
          <a:ln w="9525">
            <a:noFill/>
            <a:miter lim="800000"/>
            <a:headEnd/>
            <a:tailEnd/>
          </a:ln>
        </p:spPr>
        <p:txBody>
          <a:bodyPr/>
          <a:lstStyle/>
          <a:p>
            <a:endParaRPr lang="en-US" altLang="tr-TR" sz="3200"/>
          </a:p>
        </p:txBody>
      </p:sp>
      <p:pic>
        <p:nvPicPr>
          <p:cNvPr id="77828" name="Resim 6"/>
          <p:cNvPicPr>
            <a:picLocks noChangeAspect="1"/>
          </p:cNvPicPr>
          <p:nvPr/>
        </p:nvPicPr>
        <p:blipFill>
          <a:blip r:embed="rId3" cstate="print"/>
          <a:srcRect/>
          <a:stretch>
            <a:fillRect/>
          </a:stretch>
        </p:blipFill>
        <p:spPr bwMode="auto">
          <a:xfrm>
            <a:off x="5024438" y="2005013"/>
            <a:ext cx="3700462" cy="352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611560" y="3266884"/>
            <a:ext cx="8229600" cy="2859279"/>
          </a:xfrm>
        </p:spPr>
        <p:txBody>
          <a:bodyPr/>
          <a:lstStyle/>
          <a:p>
            <a:r>
              <a:rPr lang="tr-TR" dirty="0" smtClean="0"/>
              <a:t>Üst motor nöron</a:t>
            </a:r>
          </a:p>
          <a:p>
            <a:pPr lvl="1"/>
            <a:r>
              <a:rPr lang="tr-TR" dirty="0" smtClean="0"/>
              <a:t>Piramidal sistem</a:t>
            </a:r>
          </a:p>
          <a:p>
            <a:pPr lvl="1"/>
            <a:r>
              <a:rPr lang="tr-TR" dirty="0" err="1" smtClean="0"/>
              <a:t>Ekstrapiramidal</a:t>
            </a:r>
            <a:r>
              <a:rPr lang="tr-TR" dirty="0" smtClean="0"/>
              <a:t> sistem</a:t>
            </a:r>
            <a:endParaRPr lang="tr-TR" dirty="0"/>
          </a:p>
        </p:txBody>
      </p:sp>
      <p:pic>
        <p:nvPicPr>
          <p:cNvPr id="4" name="İçerik Yer Tutucusu 5"/>
          <p:cNvPicPr>
            <a:picLocks noChangeAspect="1"/>
          </p:cNvPicPr>
          <p:nvPr/>
        </p:nvPicPr>
        <p:blipFill>
          <a:blip r:embed="rId2"/>
          <a:stretch>
            <a:fillRect/>
          </a:stretch>
        </p:blipFill>
        <p:spPr bwMode="auto">
          <a:xfrm>
            <a:off x="206097" y="497318"/>
            <a:ext cx="8937903" cy="2546886"/>
          </a:xfrm>
          <a:prstGeom prst="rect">
            <a:avLst/>
          </a:prstGeom>
          <a:noFill/>
          <a:ln w="9525">
            <a:noFill/>
            <a:miter lim="800000"/>
            <a:headEnd/>
            <a:tailEnd/>
          </a:ln>
        </p:spPr>
      </p:pic>
    </p:spTree>
    <p:extLst>
      <p:ext uri="{BB962C8B-B14F-4D97-AF65-F5344CB8AC3E}">
        <p14:creationId xmlns:p14="http://schemas.microsoft.com/office/powerpoint/2010/main" val="3253034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5 Slayt Numarası Yer Tutucusu"/>
          <p:cNvSpPr txBox="1">
            <a:spLocks noGrp="1"/>
          </p:cNvSpPr>
          <p:nvPr/>
        </p:nvSpPr>
        <p:spPr bwMode="auto">
          <a:xfrm>
            <a:off x="7042150" y="6243638"/>
            <a:ext cx="1905000" cy="457200"/>
          </a:xfrm>
          <a:prstGeom prst="rect">
            <a:avLst/>
          </a:prstGeom>
          <a:noFill/>
          <a:ln w="9525">
            <a:noFill/>
            <a:miter lim="800000"/>
            <a:headEnd/>
            <a:tailEnd/>
          </a:ln>
        </p:spPr>
        <p:txBody>
          <a:bodyPr anchor="b"/>
          <a:lstStyle/>
          <a:p>
            <a:pPr algn="r"/>
            <a:fld id="{CA964767-4E9F-445E-B745-F03B754683BE}" type="slidenum">
              <a:rPr lang="tr-TR" sz="1400">
                <a:latin typeface="Tahoma" pitchFamily="34" charset="0"/>
              </a:rPr>
              <a:pPr algn="r"/>
              <a:t>60</a:t>
            </a:fld>
            <a:endParaRPr lang="tr-TR" sz="1400">
              <a:latin typeface="Tahoma" pitchFamily="34" charset="0"/>
            </a:endParaRPr>
          </a:p>
        </p:txBody>
      </p:sp>
      <p:sp>
        <p:nvSpPr>
          <p:cNvPr id="78850" name="Rectangle 2"/>
          <p:cNvSpPr>
            <a:spLocks noGrp="1" noChangeArrowheads="1"/>
          </p:cNvSpPr>
          <p:nvPr>
            <p:ph type="title" idx="4294967295"/>
          </p:nvPr>
        </p:nvSpPr>
        <p:spPr/>
        <p:txBody>
          <a:bodyPr anchor="b"/>
          <a:lstStyle/>
          <a:p>
            <a:pPr eaLnBrk="1" hangingPunct="1"/>
            <a:r>
              <a:rPr lang="tr-TR" sz="4000" smtClean="0"/>
              <a:t>Rehabilitasyonda ana prensipler</a:t>
            </a:r>
          </a:p>
        </p:txBody>
      </p:sp>
      <p:sp>
        <p:nvSpPr>
          <p:cNvPr id="78851" name="Rectangle 3"/>
          <p:cNvSpPr>
            <a:spLocks noGrp="1" noChangeArrowheads="1"/>
          </p:cNvSpPr>
          <p:nvPr>
            <p:ph type="body" idx="4294967295"/>
          </p:nvPr>
        </p:nvSpPr>
        <p:spPr/>
        <p:txBody>
          <a:bodyPr/>
          <a:lstStyle/>
          <a:p>
            <a:pPr eaLnBrk="1" hangingPunct="1"/>
            <a:r>
              <a:rPr lang="tr-TR" sz="2800" smtClean="0"/>
              <a:t>Erken mobilizasyon</a:t>
            </a:r>
          </a:p>
          <a:p>
            <a:pPr eaLnBrk="1" hangingPunct="1"/>
            <a:r>
              <a:rPr lang="tr-TR" sz="2800" smtClean="0"/>
              <a:t>Bozuklukların tedavisi</a:t>
            </a:r>
          </a:p>
          <a:p>
            <a:pPr eaLnBrk="1" hangingPunct="1"/>
            <a:r>
              <a:rPr lang="tr-TR" sz="2800" smtClean="0"/>
              <a:t>Fonksiyonel eğitim</a:t>
            </a:r>
          </a:p>
          <a:p>
            <a:pPr eaLnBrk="1" hangingPunct="1"/>
            <a:r>
              <a:rPr lang="tr-TR" sz="2800" smtClean="0"/>
              <a:t>Yardımcı cihazların kullanımı (örn. ortez)</a:t>
            </a:r>
          </a:p>
          <a:p>
            <a:pPr eaLnBrk="1" hangingPunct="1"/>
            <a:r>
              <a:rPr lang="tr-TR" sz="2800" smtClean="0"/>
              <a:t>Kognitif rehabilitasyon</a:t>
            </a:r>
          </a:p>
          <a:p>
            <a:pPr eaLnBrk="1" hangingPunct="1"/>
            <a:r>
              <a:rPr lang="tr-TR" sz="2800" smtClean="0"/>
              <a:t>Mesleki rehabilitasyon</a:t>
            </a:r>
          </a:p>
          <a:p>
            <a:pPr eaLnBrk="1" hangingPunct="1"/>
            <a:r>
              <a:rPr lang="tr-TR" sz="2800" smtClean="0"/>
              <a:t>Psikososyal tedavi</a:t>
            </a:r>
          </a:p>
          <a:p>
            <a:pPr eaLnBrk="1" hangingPunct="1"/>
            <a:endParaRPr lang="tr-TR" sz="2800" smtClean="0"/>
          </a:p>
          <a:p>
            <a:pPr eaLnBrk="1" hangingPunct="1"/>
            <a:endParaRPr lang="tr-TR" sz="2800" smtClean="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1 Başlık"/>
          <p:cNvSpPr>
            <a:spLocks noGrp="1"/>
          </p:cNvSpPr>
          <p:nvPr>
            <p:ph type="title" idx="4294967295"/>
          </p:nvPr>
        </p:nvSpPr>
        <p:spPr/>
        <p:txBody>
          <a:bodyPr lIns="0" rIns="0" bIns="0" anchor="b"/>
          <a:lstStyle/>
          <a:p>
            <a:pPr eaLnBrk="1" hangingPunct="1"/>
            <a:endParaRPr lang="tr-TR" smtClean="0"/>
          </a:p>
        </p:txBody>
      </p:sp>
      <p:sp>
        <p:nvSpPr>
          <p:cNvPr id="81922" name="2 İçerik Yer Tutucusu"/>
          <p:cNvSpPr>
            <a:spLocks noGrp="1"/>
          </p:cNvSpPr>
          <p:nvPr>
            <p:ph idx="4294967295"/>
          </p:nvPr>
        </p:nvSpPr>
        <p:spPr/>
        <p:txBody>
          <a:bodyPr/>
          <a:lstStyle/>
          <a:p>
            <a:pPr marL="273050" indent="-273050" eaLnBrk="1" hangingPunct="1"/>
            <a:r>
              <a:rPr lang="tr-TR" smtClean="0"/>
              <a:t>Tedavi edici egzersizler</a:t>
            </a:r>
          </a:p>
          <a:p>
            <a:pPr marL="273050" indent="-273050" eaLnBrk="1" hangingPunct="1"/>
            <a:r>
              <a:rPr lang="tr-TR" smtClean="0"/>
              <a:t>Mobiliteyi artıran araçlar</a:t>
            </a:r>
          </a:p>
          <a:p>
            <a:pPr marL="273050" indent="-273050" eaLnBrk="1" hangingPunct="1"/>
            <a:r>
              <a:rPr lang="tr-TR" smtClean="0"/>
              <a:t>Destekleyici yaklaşımlar(örn.Hipoterapi)</a:t>
            </a:r>
          </a:p>
          <a:p>
            <a:pPr marL="273050" indent="-273050" eaLnBrk="1" hangingPunct="1"/>
            <a:r>
              <a:rPr lang="tr-TR" smtClean="0"/>
              <a:t>Su ve havuz tedavisi </a:t>
            </a:r>
          </a:p>
          <a:p>
            <a:pPr marL="273050" indent="-273050" eaLnBrk="1" hangingPunct="1"/>
            <a:r>
              <a:rPr lang="tr-TR" smtClean="0"/>
              <a:t>Kısmi ağırlık destekli treadmil eğitimi</a:t>
            </a:r>
          </a:p>
          <a:p>
            <a:pPr marL="273050" indent="-273050" eaLnBrk="1" hangingPunct="1"/>
            <a:r>
              <a:rPr lang="tr-TR" smtClean="0"/>
              <a:t>Ortez ve splint kullanımı</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5 Slayt Numarası Yer Tutucusu"/>
          <p:cNvSpPr txBox="1">
            <a:spLocks noGrp="1"/>
          </p:cNvSpPr>
          <p:nvPr/>
        </p:nvSpPr>
        <p:spPr bwMode="auto">
          <a:xfrm>
            <a:off x="7042150" y="6243638"/>
            <a:ext cx="1905000" cy="457200"/>
          </a:xfrm>
          <a:prstGeom prst="rect">
            <a:avLst/>
          </a:prstGeom>
          <a:noFill/>
          <a:ln w="9525">
            <a:noFill/>
            <a:miter lim="800000"/>
            <a:headEnd/>
            <a:tailEnd/>
          </a:ln>
        </p:spPr>
        <p:txBody>
          <a:bodyPr anchor="b"/>
          <a:lstStyle/>
          <a:p>
            <a:pPr algn="r"/>
            <a:fld id="{046EA50F-93E0-46E0-981A-1A421D20F543}" type="slidenum">
              <a:rPr lang="tr-TR" sz="1400">
                <a:latin typeface="Tahoma" pitchFamily="34" charset="0"/>
              </a:rPr>
              <a:pPr algn="r"/>
              <a:t>62</a:t>
            </a:fld>
            <a:endParaRPr lang="tr-TR" sz="1400">
              <a:latin typeface="Tahoma" pitchFamily="34" charset="0"/>
            </a:endParaRPr>
          </a:p>
        </p:txBody>
      </p:sp>
      <p:sp>
        <p:nvSpPr>
          <p:cNvPr id="82946" name="Rectangle 2"/>
          <p:cNvSpPr>
            <a:spLocks noGrp="1" noChangeArrowheads="1"/>
          </p:cNvSpPr>
          <p:nvPr>
            <p:ph type="title" idx="4294967295"/>
          </p:nvPr>
        </p:nvSpPr>
        <p:spPr/>
        <p:txBody>
          <a:bodyPr anchor="b"/>
          <a:lstStyle/>
          <a:p>
            <a:pPr eaLnBrk="1" hangingPunct="1"/>
            <a:r>
              <a:rPr lang="tr-TR" sz="4000" smtClean="0"/>
              <a:t>Kullanılan egzersiz yöntemleri</a:t>
            </a:r>
          </a:p>
        </p:txBody>
      </p:sp>
      <p:sp>
        <p:nvSpPr>
          <p:cNvPr id="82947" name="Rectangle 3"/>
          <p:cNvSpPr>
            <a:spLocks noGrp="1" noChangeArrowheads="1"/>
          </p:cNvSpPr>
          <p:nvPr>
            <p:ph type="body" idx="4294967295"/>
          </p:nvPr>
        </p:nvSpPr>
        <p:spPr>
          <a:xfrm>
            <a:off x="428625" y="2071688"/>
            <a:ext cx="8207375" cy="4114800"/>
          </a:xfrm>
        </p:spPr>
        <p:txBody>
          <a:bodyPr/>
          <a:lstStyle/>
          <a:p>
            <a:pPr eaLnBrk="1" hangingPunct="1"/>
            <a:r>
              <a:rPr lang="tr-TR" sz="2400" smtClean="0"/>
              <a:t>Yatak içi egzersizler</a:t>
            </a:r>
          </a:p>
          <a:p>
            <a:pPr eaLnBrk="1" hangingPunct="1"/>
            <a:r>
              <a:rPr lang="tr-TR" sz="2400" smtClean="0"/>
              <a:t>Oturma ve ayakta durma egzersizleri</a:t>
            </a:r>
          </a:p>
          <a:p>
            <a:pPr eaLnBrk="1" hangingPunct="1"/>
            <a:r>
              <a:rPr lang="tr-TR" sz="2400" smtClean="0"/>
              <a:t>Eklem hareket açıklığı egzersizleri</a:t>
            </a:r>
          </a:p>
          <a:p>
            <a:pPr eaLnBrk="1" hangingPunct="1"/>
            <a:r>
              <a:rPr lang="tr-TR" sz="2400" smtClean="0"/>
              <a:t>Transfer, yürüme ve merdiven egzersizleri</a:t>
            </a:r>
          </a:p>
          <a:p>
            <a:pPr eaLnBrk="1" hangingPunct="1"/>
            <a:r>
              <a:rPr lang="tr-TR" sz="2400" smtClean="0"/>
              <a:t>Denge ve koordinasyon egzersizleri</a:t>
            </a:r>
          </a:p>
          <a:p>
            <a:pPr eaLnBrk="1" hangingPunct="1"/>
            <a:r>
              <a:rPr lang="tr-TR" sz="2400" smtClean="0"/>
              <a:t>İş meşguliyet tedavisi (IMT) egzersizleri</a:t>
            </a:r>
          </a:p>
          <a:p>
            <a:pPr eaLnBrk="1" hangingPunct="1"/>
            <a:r>
              <a:rPr lang="tr-TR" sz="2400" smtClean="0"/>
              <a:t>Spastisiteye yönelik egzersizler</a:t>
            </a:r>
          </a:p>
          <a:p>
            <a:pPr eaLnBrk="1" hangingPunct="1"/>
            <a:endParaRPr lang="tr-TR" sz="2400" smtClean="0"/>
          </a:p>
          <a:p>
            <a:pPr eaLnBrk="1" hangingPunct="1"/>
            <a:endParaRPr lang="tr-TR" sz="2400" smtClean="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5 Slayt Numarası Yer Tutucusu"/>
          <p:cNvSpPr txBox="1">
            <a:spLocks noGrp="1"/>
          </p:cNvSpPr>
          <p:nvPr/>
        </p:nvSpPr>
        <p:spPr bwMode="auto">
          <a:xfrm>
            <a:off x="7042150" y="6243638"/>
            <a:ext cx="1905000" cy="457200"/>
          </a:xfrm>
          <a:prstGeom prst="rect">
            <a:avLst/>
          </a:prstGeom>
          <a:noFill/>
          <a:ln w="9525">
            <a:noFill/>
            <a:miter lim="800000"/>
            <a:headEnd/>
            <a:tailEnd/>
          </a:ln>
        </p:spPr>
        <p:txBody>
          <a:bodyPr anchor="b"/>
          <a:lstStyle/>
          <a:p>
            <a:pPr algn="r"/>
            <a:fld id="{8FBCEF60-A9E9-48E4-B327-2D522FED1E4B}" type="slidenum">
              <a:rPr lang="tr-TR" sz="1400">
                <a:latin typeface="Tahoma" pitchFamily="34" charset="0"/>
              </a:rPr>
              <a:pPr algn="r"/>
              <a:t>63</a:t>
            </a:fld>
            <a:endParaRPr lang="tr-TR" sz="1400">
              <a:latin typeface="Tahoma" pitchFamily="34" charset="0"/>
            </a:endParaRPr>
          </a:p>
        </p:txBody>
      </p:sp>
      <p:sp>
        <p:nvSpPr>
          <p:cNvPr id="84994" name="Rectangle 2"/>
          <p:cNvSpPr>
            <a:spLocks noGrp="1" noChangeArrowheads="1"/>
          </p:cNvSpPr>
          <p:nvPr>
            <p:ph type="title" idx="4294967295"/>
          </p:nvPr>
        </p:nvSpPr>
        <p:spPr/>
        <p:txBody>
          <a:bodyPr anchor="b"/>
          <a:lstStyle/>
          <a:p>
            <a:pPr eaLnBrk="1" hangingPunct="1"/>
            <a:r>
              <a:rPr lang="tr-TR" sz="4000" smtClean="0"/>
              <a:t>Yeni rehabilitasyon yöntemleri</a:t>
            </a:r>
          </a:p>
        </p:txBody>
      </p:sp>
      <p:sp>
        <p:nvSpPr>
          <p:cNvPr id="84995" name="Rectangle 3"/>
          <p:cNvSpPr>
            <a:spLocks noGrp="1" noChangeArrowheads="1"/>
          </p:cNvSpPr>
          <p:nvPr>
            <p:ph type="body" idx="4294967295"/>
          </p:nvPr>
        </p:nvSpPr>
        <p:spPr>
          <a:xfrm>
            <a:off x="323850" y="2276475"/>
            <a:ext cx="4464050" cy="2081213"/>
          </a:xfrm>
        </p:spPr>
        <p:txBody>
          <a:bodyPr/>
          <a:lstStyle/>
          <a:p>
            <a:pPr eaLnBrk="1" hangingPunct="1"/>
            <a:r>
              <a:rPr lang="tr-TR" sz="2400" smtClean="0"/>
              <a:t>Kısmi ağırlıklı treadmil eğitimi</a:t>
            </a:r>
          </a:p>
          <a:p>
            <a:pPr eaLnBrk="1" hangingPunct="1"/>
            <a:r>
              <a:rPr lang="tr-TR" sz="2400" smtClean="0"/>
              <a:t>Robotik rehabilitasyon</a:t>
            </a:r>
          </a:p>
          <a:p>
            <a:pPr eaLnBrk="1" hangingPunct="1"/>
            <a:r>
              <a:rPr lang="tr-TR" sz="2400" smtClean="0"/>
              <a:t>Sanal rehabilitasyon</a:t>
            </a:r>
          </a:p>
          <a:p>
            <a:pPr eaLnBrk="1" hangingPunct="1"/>
            <a:r>
              <a:rPr lang="tr-TR" sz="2400" smtClean="0"/>
              <a:t>Beyin-bilgisayar arayüzleri</a:t>
            </a:r>
          </a:p>
        </p:txBody>
      </p:sp>
      <p:pic>
        <p:nvPicPr>
          <p:cNvPr id="84996" name="Picture 4" descr="img3"/>
          <p:cNvPicPr>
            <a:picLocks noChangeAspect="1" noChangeArrowheads="1"/>
          </p:cNvPicPr>
          <p:nvPr/>
        </p:nvPicPr>
        <p:blipFill>
          <a:blip r:embed="rId3" cstate="print"/>
          <a:srcRect/>
          <a:stretch>
            <a:fillRect/>
          </a:stretch>
        </p:blipFill>
        <p:spPr bwMode="auto">
          <a:xfrm>
            <a:off x="4211638" y="4697413"/>
            <a:ext cx="4575175" cy="2003425"/>
          </a:xfrm>
          <a:prstGeom prst="rect">
            <a:avLst/>
          </a:prstGeom>
          <a:noFill/>
          <a:ln w="9525">
            <a:noFill/>
            <a:miter lim="800000"/>
            <a:headEnd/>
            <a:tailEnd/>
          </a:ln>
        </p:spPr>
      </p:pic>
      <p:pic>
        <p:nvPicPr>
          <p:cNvPr id="84997" name="Picture 5" descr="kavelysimulaattori"/>
          <p:cNvPicPr>
            <a:picLocks noChangeAspect="1" noChangeArrowheads="1"/>
          </p:cNvPicPr>
          <p:nvPr/>
        </p:nvPicPr>
        <p:blipFill>
          <a:blip r:embed="rId4" cstate="print"/>
          <a:srcRect/>
          <a:stretch>
            <a:fillRect/>
          </a:stretch>
        </p:blipFill>
        <p:spPr bwMode="auto">
          <a:xfrm>
            <a:off x="6858000" y="1700213"/>
            <a:ext cx="2106613" cy="2808287"/>
          </a:xfrm>
          <a:prstGeom prst="rect">
            <a:avLst/>
          </a:prstGeom>
          <a:noFill/>
          <a:ln w="9525">
            <a:noFill/>
            <a:miter lim="800000"/>
            <a:headEnd/>
            <a:tailEnd/>
          </a:ln>
        </p:spPr>
      </p:pic>
      <p:pic>
        <p:nvPicPr>
          <p:cNvPr id="84998" name="Picture 6" descr="colo-f01"/>
          <p:cNvPicPr>
            <a:picLocks noChangeAspect="1" noChangeArrowheads="1"/>
          </p:cNvPicPr>
          <p:nvPr/>
        </p:nvPicPr>
        <p:blipFill>
          <a:blip r:embed="rId5" cstate="print"/>
          <a:srcRect/>
          <a:stretch>
            <a:fillRect/>
          </a:stretch>
        </p:blipFill>
        <p:spPr bwMode="auto">
          <a:xfrm>
            <a:off x="5003800" y="1844675"/>
            <a:ext cx="1712913" cy="25923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5 Slayt Numarası Yer Tutucusu"/>
          <p:cNvSpPr txBox="1">
            <a:spLocks noGrp="1"/>
          </p:cNvSpPr>
          <p:nvPr/>
        </p:nvSpPr>
        <p:spPr bwMode="auto">
          <a:xfrm>
            <a:off x="7042150" y="6243638"/>
            <a:ext cx="1905000" cy="457200"/>
          </a:xfrm>
          <a:prstGeom prst="rect">
            <a:avLst/>
          </a:prstGeom>
          <a:noFill/>
          <a:ln w="9525">
            <a:noFill/>
            <a:miter lim="800000"/>
            <a:headEnd/>
            <a:tailEnd/>
          </a:ln>
        </p:spPr>
        <p:txBody>
          <a:bodyPr anchor="b"/>
          <a:lstStyle/>
          <a:p>
            <a:pPr algn="r"/>
            <a:fld id="{A7A19E7D-98FB-4A50-9BA5-65471651A2BE}" type="slidenum">
              <a:rPr lang="tr-TR" sz="1400">
                <a:latin typeface="Tahoma" pitchFamily="34" charset="0"/>
              </a:rPr>
              <a:pPr algn="r"/>
              <a:t>64</a:t>
            </a:fld>
            <a:endParaRPr lang="tr-TR" sz="1400">
              <a:latin typeface="Tahoma" pitchFamily="34" charset="0"/>
            </a:endParaRPr>
          </a:p>
        </p:txBody>
      </p:sp>
      <p:sp>
        <p:nvSpPr>
          <p:cNvPr id="88066" name="Rectangle 2"/>
          <p:cNvSpPr>
            <a:spLocks noGrp="1" noChangeArrowheads="1"/>
          </p:cNvSpPr>
          <p:nvPr>
            <p:ph type="title" idx="4294967295"/>
          </p:nvPr>
        </p:nvSpPr>
        <p:spPr/>
        <p:txBody>
          <a:bodyPr anchor="b"/>
          <a:lstStyle/>
          <a:p>
            <a:pPr eaLnBrk="1" hangingPunct="1"/>
            <a:r>
              <a:rPr lang="tr-TR" sz="4000" smtClean="0"/>
              <a:t>Başarılı bir rehabilitasyon için</a:t>
            </a:r>
          </a:p>
        </p:txBody>
      </p:sp>
      <p:sp>
        <p:nvSpPr>
          <p:cNvPr id="88067" name="Rectangle 3"/>
          <p:cNvSpPr>
            <a:spLocks noGrp="1" noChangeArrowheads="1"/>
          </p:cNvSpPr>
          <p:nvPr>
            <p:ph type="body" idx="4294967295"/>
          </p:nvPr>
        </p:nvSpPr>
        <p:spPr>
          <a:xfrm>
            <a:off x="468313" y="2276475"/>
            <a:ext cx="8424862" cy="4114800"/>
          </a:xfrm>
        </p:spPr>
        <p:txBody>
          <a:bodyPr/>
          <a:lstStyle/>
          <a:p>
            <a:pPr eaLnBrk="1" hangingPunct="1">
              <a:lnSpc>
                <a:spcPct val="110000"/>
              </a:lnSpc>
            </a:pPr>
            <a:r>
              <a:rPr lang="tr-TR" sz="2800" smtClean="0"/>
              <a:t>Beceri kazandıran egzersiz </a:t>
            </a:r>
          </a:p>
          <a:p>
            <a:pPr eaLnBrk="1" hangingPunct="1">
              <a:lnSpc>
                <a:spcPct val="110000"/>
              </a:lnSpc>
            </a:pPr>
            <a:r>
              <a:rPr lang="tr-TR" sz="2800" smtClean="0"/>
              <a:t>Bireye özel tedavi </a:t>
            </a:r>
          </a:p>
          <a:p>
            <a:pPr eaLnBrk="1" hangingPunct="1">
              <a:lnSpc>
                <a:spcPct val="110000"/>
              </a:lnSpc>
            </a:pPr>
            <a:r>
              <a:rPr lang="tr-TR" sz="2800" smtClean="0"/>
              <a:t>Uygun hedef belirleme</a:t>
            </a:r>
          </a:p>
          <a:p>
            <a:pPr eaLnBrk="1" hangingPunct="1">
              <a:lnSpc>
                <a:spcPct val="110000"/>
              </a:lnSpc>
            </a:pPr>
            <a:r>
              <a:rPr lang="tr-TR" sz="2800" smtClean="0"/>
              <a:t>Grup tedavisi</a:t>
            </a:r>
          </a:p>
          <a:p>
            <a:pPr eaLnBrk="1" hangingPunct="1">
              <a:lnSpc>
                <a:spcPct val="110000"/>
              </a:lnSpc>
            </a:pPr>
            <a:r>
              <a:rPr lang="tr-TR" sz="2800" smtClean="0"/>
              <a:t>Zengin çevresel uyarım</a:t>
            </a:r>
          </a:p>
          <a:p>
            <a:pPr eaLnBrk="1" hangingPunct="1">
              <a:lnSpc>
                <a:spcPct val="110000"/>
              </a:lnSpc>
            </a:pPr>
            <a:r>
              <a:rPr lang="tr-TR" sz="2800" smtClean="0"/>
              <a:t>İyi psikososyal destek</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rrowheads="1"/>
          </p:cNvSpPr>
          <p:nvPr>
            <p:ph type="title" idx="4294967295"/>
          </p:nvPr>
        </p:nvSpPr>
        <p:spPr>
          <a:xfrm>
            <a:off x="457200" y="274638"/>
            <a:ext cx="8229600" cy="749300"/>
          </a:xfrm>
        </p:spPr>
        <p:txBody>
          <a:bodyPr anchor="t"/>
          <a:lstStyle/>
          <a:p>
            <a:pPr eaLnBrk="1" hangingPunct="1"/>
            <a:r>
              <a:rPr lang="en-US" altLang="tr-TR" sz="3600" b="1" smtClean="0">
                <a:latin typeface="Calibri" pitchFamily="34" charset="0"/>
              </a:rPr>
              <a:t>Spasti</a:t>
            </a:r>
            <a:r>
              <a:rPr lang="tr-TR" altLang="tr-TR" sz="3600" b="1" smtClean="0">
                <a:latin typeface="Calibri" pitchFamily="34" charset="0"/>
              </a:rPr>
              <a:t>site tedavisine FTR yaklaşımı</a:t>
            </a:r>
            <a:endParaRPr lang="en-US" altLang="tr-TR" sz="3600" b="1" smtClean="0">
              <a:latin typeface="Calibri" pitchFamily="34" charset="0"/>
            </a:endParaRPr>
          </a:p>
        </p:txBody>
      </p:sp>
      <p:sp>
        <p:nvSpPr>
          <p:cNvPr id="147459" name="Rectangle 3"/>
          <p:cNvSpPr>
            <a:spLocks noGrp="1" noRot="1" noChangeArrowheads="1"/>
          </p:cNvSpPr>
          <p:nvPr>
            <p:ph idx="4294967295"/>
          </p:nvPr>
        </p:nvSpPr>
        <p:spPr>
          <a:xfrm>
            <a:off x="642938" y="1500188"/>
            <a:ext cx="5072062" cy="4060825"/>
          </a:xfrm>
        </p:spPr>
        <p:txBody>
          <a:bodyPr/>
          <a:lstStyle/>
          <a:p>
            <a:pPr eaLnBrk="1" hangingPunct="1"/>
            <a:r>
              <a:rPr lang="tr-TR" altLang="tr-TR" sz="2800" smtClean="0">
                <a:latin typeface="Calibri" pitchFamily="34" charset="0"/>
              </a:rPr>
              <a:t>Hasta ve yakınının eğitimi</a:t>
            </a:r>
          </a:p>
          <a:p>
            <a:pPr eaLnBrk="1" hangingPunct="1"/>
            <a:r>
              <a:rPr lang="tr-TR" altLang="tr-TR" sz="2800" smtClean="0">
                <a:latin typeface="Calibri" pitchFamily="34" charset="0"/>
              </a:rPr>
              <a:t>Uygun şekilde p</a:t>
            </a:r>
            <a:r>
              <a:rPr lang="en-US" altLang="tr-TR" sz="2800" smtClean="0">
                <a:latin typeface="Calibri" pitchFamily="34" charset="0"/>
              </a:rPr>
              <a:t>o</a:t>
            </a:r>
            <a:r>
              <a:rPr lang="tr-TR" altLang="tr-TR" sz="2800" smtClean="0">
                <a:latin typeface="Calibri" pitchFamily="34" charset="0"/>
              </a:rPr>
              <a:t>zi</a:t>
            </a:r>
            <a:r>
              <a:rPr lang="en-US" altLang="tr-TR" sz="2800" smtClean="0">
                <a:latin typeface="Calibri" pitchFamily="34" charset="0"/>
              </a:rPr>
              <a:t>s</a:t>
            </a:r>
            <a:r>
              <a:rPr lang="tr-TR" altLang="tr-TR" sz="2800" smtClean="0">
                <a:latin typeface="Calibri" pitchFamily="34" charset="0"/>
              </a:rPr>
              <a:t>y</a:t>
            </a:r>
            <a:r>
              <a:rPr lang="en-US" altLang="tr-TR" sz="2800" smtClean="0">
                <a:latin typeface="Calibri" pitchFamily="34" charset="0"/>
              </a:rPr>
              <a:t>on</a:t>
            </a:r>
            <a:r>
              <a:rPr lang="tr-TR" altLang="tr-TR" sz="2800" smtClean="0">
                <a:latin typeface="Calibri" pitchFamily="34" charset="0"/>
              </a:rPr>
              <a:t>lama</a:t>
            </a:r>
          </a:p>
          <a:p>
            <a:pPr eaLnBrk="1" hangingPunct="1"/>
            <a:r>
              <a:rPr lang="tr-TR" altLang="tr-TR" sz="2800" smtClean="0">
                <a:latin typeface="Calibri" pitchFamily="34" charset="0"/>
              </a:rPr>
              <a:t>Ortezleme</a:t>
            </a:r>
          </a:p>
          <a:p>
            <a:pPr eaLnBrk="1" hangingPunct="1"/>
            <a:r>
              <a:rPr lang="tr-TR" altLang="tr-TR" sz="2800" smtClean="0">
                <a:latin typeface="Calibri" pitchFamily="34" charset="0"/>
              </a:rPr>
              <a:t>Germe egzersizi</a:t>
            </a:r>
          </a:p>
          <a:p>
            <a:pPr eaLnBrk="1" hangingPunct="1"/>
            <a:r>
              <a:rPr lang="tr-TR" altLang="tr-TR" sz="2800" smtClean="0">
                <a:latin typeface="Calibri" pitchFamily="34" charset="0"/>
              </a:rPr>
              <a:t>Fizik tedavi (soğuk kompres)</a:t>
            </a:r>
          </a:p>
          <a:p>
            <a:pPr eaLnBrk="1" hangingPunct="1"/>
            <a:r>
              <a:rPr lang="tr-TR" altLang="tr-TR" sz="2800" smtClean="0">
                <a:latin typeface="Calibri" pitchFamily="34" charset="0"/>
              </a:rPr>
              <a:t>Farmakolojik tedavi</a:t>
            </a:r>
          </a:p>
          <a:p>
            <a:pPr eaLnBrk="1" hangingPunct="1"/>
            <a:r>
              <a:rPr lang="tr-TR" altLang="tr-TR" sz="2800" smtClean="0">
                <a:latin typeface="Calibri" pitchFamily="34" charset="0"/>
              </a:rPr>
              <a:t>Enjeksiyon (Fenol, botulinum toksin)</a:t>
            </a:r>
          </a:p>
        </p:txBody>
      </p:sp>
      <p:pic>
        <p:nvPicPr>
          <p:cNvPr id="91139" name="Resim 3"/>
          <p:cNvPicPr>
            <a:picLocks noChangeAspect="1"/>
          </p:cNvPicPr>
          <p:nvPr/>
        </p:nvPicPr>
        <p:blipFill>
          <a:blip r:embed="rId2" cstate="print"/>
          <a:srcRect/>
          <a:stretch>
            <a:fillRect/>
          </a:stretch>
        </p:blipFill>
        <p:spPr bwMode="auto">
          <a:xfrm>
            <a:off x="6592888" y="3076575"/>
            <a:ext cx="2365375" cy="1978025"/>
          </a:xfrm>
          <a:prstGeom prst="rect">
            <a:avLst/>
          </a:prstGeom>
          <a:noFill/>
          <a:ln w="9525">
            <a:noFill/>
            <a:miter lim="800000"/>
            <a:headEnd/>
            <a:tailEnd/>
          </a:ln>
        </p:spPr>
      </p:pic>
      <p:pic>
        <p:nvPicPr>
          <p:cNvPr id="91140" name="Resim 4"/>
          <p:cNvPicPr>
            <a:picLocks noChangeAspect="1"/>
          </p:cNvPicPr>
          <p:nvPr/>
        </p:nvPicPr>
        <p:blipFill>
          <a:blip r:embed="rId3" cstate="print"/>
          <a:srcRect/>
          <a:stretch>
            <a:fillRect/>
          </a:stretch>
        </p:blipFill>
        <p:spPr bwMode="auto">
          <a:xfrm>
            <a:off x="4645025" y="5467350"/>
            <a:ext cx="1863725" cy="1390650"/>
          </a:xfrm>
          <a:prstGeom prst="rect">
            <a:avLst/>
          </a:prstGeom>
          <a:noFill/>
          <a:ln w="9525">
            <a:noFill/>
            <a:miter lim="800000"/>
            <a:headEnd/>
            <a:tailEnd/>
          </a:ln>
        </p:spPr>
      </p:pic>
      <p:pic>
        <p:nvPicPr>
          <p:cNvPr id="91141" name="Resim 6"/>
          <p:cNvPicPr>
            <a:picLocks noChangeAspect="1"/>
          </p:cNvPicPr>
          <p:nvPr/>
        </p:nvPicPr>
        <p:blipFill>
          <a:blip r:embed="rId4" cstate="print"/>
          <a:srcRect/>
          <a:stretch>
            <a:fillRect/>
          </a:stretch>
        </p:blipFill>
        <p:spPr bwMode="auto">
          <a:xfrm>
            <a:off x="6592888" y="1228725"/>
            <a:ext cx="2365375" cy="1773238"/>
          </a:xfrm>
          <a:prstGeom prst="rect">
            <a:avLst/>
          </a:prstGeom>
          <a:noFill/>
          <a:ln w="9525">
            <a:noFill/>
            <a:miter lim="800000"/>
            <a:headEnd/>
            <a:tailEnd/>
          </a:ln>
        </p:spPr>
      </p:pic>
      <p:pic>
        <p:nvPicPr>
          <p:cNvPr id="91142" name="Resim 7"/>
          <p:cNvPicPr>
            <a:picLocks noChangeAspect="1"/>
          </p:cNvPicPr>
          <p:nvPr/>
        </p:nvPicPr>
        <p:blipFill>
          <a:blip r:embed="rId5" cstate="print"/>
          <a:srcRect/>
          <a:stretch>
            <a:fillRect/>
          </a:stretch>
        </p:blipFill>
        <p:spPr bwMode="auto">
          <a:xfrm>
            <a:off x="6592888" y="5132388"/>
            <a:ext cx="2365375" cy="177165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7459">
                                            <p:txEl>
                                              <p:pRg st="1" end="1"/>
                                            </p:txEl>
                                          </p:spTgt>
                                        </p:tgtEl>
                                        <p:attrNameLst>
                                          <p:attrName>style.visibility</p:attrName>
                                        </p:attrNameLst>
                                      </p:cBhvr>
                                      <p:to>
                                        <p:strVal val="visible"/>
                                      </p:to>
                                    </p:set>
                                    <p:animEffect transition="in" filter="fade">
                                      <p:cBhvr>
                                        <p:cTn id="7" dur="500"/>
                                        <p:tgtEl>
                                          <p:spTgt spid="1474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7459">
                                            <p:txEl>
                                              <p:pRg st="0" end="0"/>
                                            </p:txEl>
                                          </p:spTgt>
                                        </p:tgtEl>
                                        <p:attrNameLst>
                                          <p:attrName>style.visibility</p:attrName>
                                        </p:attrNameLst>
                                      </p:cBhvr>
                                      <p:to>
                                        <p:strVal val="visible"/>
                                      </p:to>
                                    </p:set>
                                    <p:animEffect transition="in" filter="fade">
                                      <p:cBhvr>
                                        <p:cTn id="12" dur="500"/>
                                        <p:tgtEl>
                                          <p:spTgt spid="1474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7459">
                                            <p:txEl>
                                              <p:pRg st="2" end="2"/>
                                            </p:txEl>
                                          </p:spTgt>
                                        </p:tgtEl>
                                        <p:attrNameLst>
                                          <p:attrName>style.visibility</p:attrName>
                                        </p:attrNameLst>
                                      </p:cBhvr>
                                      <p:to>
                                        <p:strVal val="visible"/>
                                      </p:to>
                                    </p:set>
                                    <p:animEffect transition="in" filter="fade">
                                      <p:cBhvr>
                                        <p:cTn id="17" dur="500"/>
                                        <p:tgtEl>
                                          <p:spTgt spid="147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7459">
                                            <p:txEl>
                                              <p:pRg st="3" end="3"/>
                                            </p:txEl>
                                          </p:spTgt>
                                        </p:tgtEl>
                                        <p:attrNameLst>
                                          <p:attrName>style.visibility</p:attrName>
                                        </p:attrNameLst>
                                      </p:cBhvr>
                                      <p:to>
                                        <p:strVal val="visible"/>
                                      </p:to>
                                    </p:set>
                                    <p:animEffect transition="in" filter="fade">
                                      <p:cBhvr>
                                        <p:cTn id="22" dur="500"/>
                                        <p:tgtEl>
                                          <p:spTgt spid="1474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7459">
                                            <p:txEl>
                                              <p:pRg st="4" end="4"/>
                                            </p:txEl>
                                          </p:spTgt>
                                        </p:tgtEl>
                                        <p:attrNameLst>
                                          <p:attrName>style.visibility</p:attrName>
                                        </p:attrNameLst>
                                      </p:cBhvr>
                                      <p:to>
                                        <p:strVal val="visible"/>
                                      </p:to>
                                    </p:set>
                                    <p:animEffect transition="in" filter="fade">
                                      <p:cBhvr>
                                        <p:cTn id="27" dur="500"/>
                                        <p:tgtEl>
                                          <p:spTgt spid="1474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47459">
                                            <p:txEl>
                                              <p:pRg st="5" end="5"/>
                                            </p:txEl>
                                          </p:spTgt>
                                        </p:tgtEl>
                                        <p:attrNameLst>
                                          <p:attrName>style.visibility</p:attrName>
                                        </p:attrNameLst>
                                      </p:cBhvr>
                                      <p:to>
                                        <p:strVal val="visible"/>
                                      </p:to>
                                    </p:set>
                                    <p:animEffect transition="in" filter="fade">
                                      <p:cBhvr>
                                        <p:cTn id="32" dur="500"/>
                                        <p:tgtEl>
                                          <p:spTgt spid="14745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47459">
                                            <p:txEl>
                                              <p:pRg st="6" end="6"/>
                                            </p:txEl>
                                          </p:spTgt>
                                        </p:tgtEl>
                                        <p:attrNameLst>
                                          <p:attrName>style.visibility</p:attrName>
                                        </p:attrNameLst>
                                      </p:cBhvr>
                                      <p:to>
                                        <p:strVal val="visible"/>
                                      </p:to>
                                    </p:set>
                                    <p:animEffect transition="in" filter="fade">
                                      <p:cBhvr>
                                        <p:cTn id="37" dur="500"/>
                                        <p:tgtEl>
                                          <p:spTgt spid="1474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026"/>
          <p:cNvSpPr>
            <a:spLocks noGrp="1" noChangeArrowheads="1"/>
          </p:cNvSpPr>
          <p:nvPr>
            <p:ph type="title" idx="4294967295"/>
          </p:nvPr>
        </p:nvSpPr>
        <p:spPr>
          <a:xfrm>
            <a:off x="1892196" y="199737"/>
            <a:ext cx="5195888" cy="1096962"/>
          </a:xfrm>
        </p:spPr>
        <p:txBody>
          <a:bodyPr anchor="t"/>
          <a:lstStyle/>
          <a:p>
            <a:pPr eaLnBrk="1" hangingPunct="1"/>
            <a:r>
              <a:rPr lang="en-US" altLang="tr-TR" b="1" dirty="0" smtClean="0">
                <a:latin typeface="Calibri" pitchFamily="34" charset="0"/>
              </a:rPr>
              <a:t>Ort</a:t>
            </a:r>
            <a:r>
              <a:rPr lang="tr-TR" altLang="tr-TR" b="1" dirty="0" err="1" smtClean="0">
                <a:latin typeface="Calibri" pitchFamily="34" charset="0"/>
              </a:rPr>
              <a:t>ezler</a:t>
            </a:r>
            <a:endParaRPr lang="en-US" altLang="tr-TR" b="1" dirty="0" smtClean="0">
              <a:latin typeface="Calibri" pitchFamily="34" charset="0"/>
            </a:endParaRPr>
          </a:p>
        </p:txBody>
      </p:sp>
      <p:pic>
        <p:nvPicPr>
          <p:cNvPr id="92163" name="Picture 7"/>
          <p:cNvPicPr>
            <a:picLocks noChangeAspect="1" noChangeArrowheads="1"/>
          </p:cNvPicPr>
          <p:nvPr/>
        </p:nvPicPr>
        <p:blipFill>
          <a:blip r:embed="rId2" cstate="print"/>
          <a:srcRect/>
          <a:stretch>
            <a:fillRect/>
          </a:stretch>
        </p:blipFill>
        <p:spPr bwMode="auto">
          <a:xfrm>
            <a:off x="2402701" y="4063206"/>
            <a:ext cx="2035927" cy="2290418"/>
          </a:xfrm>
          <a:prstGeom prst="rect">
            <a:avLst/>
          </a:prstGeom>
          <a:noFill/>
          <a:ln w="9525">
            <a:noFill/>
            <a:miter lim="800000"/>
            <a:headEnd/>
            <a:tailEnd/>
          </a:ln>
        </p:spPr>
      </p:pic>
      <p:pic>
        <p:nvPicPr>
          <p:cNvPr id="92164" name="Picture 8"/>
          <p:cNvPicPr>
            <a:picLocks noChangeAspect="1" noChangeArrowheads="1"/>
          </p:cNvPicPr>
          <p:nvPr/>
        </p:nvPicPr>
        <p:blipFill>
          <a:blip r:embed="rId3" cstate="print"/>
          <a:srcRect/>
          <a:stretch>
            <a:fillRect/>
          </a:stretch>
        </p:blipFill>
        <p:spPr bwMode="auto">
          <a:xfrm>
            <a:off x="2428455" y="1287401"/>
            <a:ext cx="1993013" cy="27709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1 Başlık"/>
          <p:cNvSpPr>
            <a:spLocks noGrp="1"/>
          </p:cNvSpPr>
          <p:nvPr>
            <p:ph type="title" idx="4294967295"/>
          </p:nvPr>
        </p:nvSpPr>
        <p:spPr/>
        <p:txBody>
          <a:bodyPr/>
          <a:lstStyle/>
          <a:p>
            <a:pPr eaLnBrk="1" hangingPunct="1"/>
            <a:endParaRPr lang="tr-TR" smtClean="0"/>
          </a:p>
        </p:txBody>
      </p:sp>
      <p:pic>
        <p:nvPicPr>
          <p:cNvPr id="93186" name="Picture 2" descr="spastisite ile ilgili görsel sonucu"/>
          <p:cNvPicPr>
            <a:picLocks noChangeAspect="1" noChangeArrowheads="1"/>
          </p:cNvPicPr>
          <p:nvPr/>
        </p:nvPicPr>
        <p:blipFill>
          <a:blip r:embed="rId2" cstate="print"/>
          <a:srcRect/>
          <a:stretch>
            <a:fillRect/>
          </a:stretch>
        </p:blipFill>
        <p:spPr bwMode="auto">
          <a:xfrm>
            <a:off x="2722595" y="725488"/>
            <a:ext cx="3432993" cy="3432993"/>
          </a:xfrm>
          <a:prstGeom prst="rect">
            <a:avLst/>
          </a:prstGeom>
          <a:noFill/>
          <a:ln w="9525">
            <a:noFill/>
            <a:miter lim="800000"/>
            <a:headEnd/>
            <a:tailEnd/>
          </a:ln>
        </p:spPr>
      </p:pic>
      <p:pic>
        <p:nvPicPr>
          <p:cNvPr id="2" name="Resim 1"/>
          <p:cNvPicPr>
            <a:picLocks noChangeAspect="1"/>
          </p:cNvPicPr>
          <p:nvPr/>
        </p:nvPicPr>
        <p:blipFill>
          <a:blip r:embed="rId3"/>
          <a:stretch>
            <a:fillRect/>
          </a:stretch>
        </p:blipFill>
        <p:spPr>
          <a:xfrm>
            <a:off x="2483768" y="4158481"/>
            <a:ext cx="3910649" cy="257089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idx="4294967295"/>
          </p:nvPr>
        </p:nvSpPr>
        <p:spPr>
          <a:xfrm>
            <a:off x="1739900" y="874713"/>
            <a:ext cx="5195888" cy="1096962"/>
          </a:xfrm>
        </p:spPr>
        <p:txBody>
          <a:bodyPr anchor="t"/>
          <a:lstStyle/>
          <a:p>
            <a:pPr eaLnBrk="1" hangingPunct="1"/>
            <a:r>
              <a:rPr lang="tr-TR" altLang="tr-TR" b="1" smtClean="0">
                <a:latin typeface="Calibri" pitchFamily="34" charset="0"/>
              </a:rPr>
              <a:t>Yardımcı cihazlar</a:t>
            </a:r>
            <a:endParaRPr lang="en-US" altLang="tr-TR" b="1" smtClean="0">
              <a:latin typeface="Calibri" pitchFamily="34" charset="0"/>
            </a:endParaRPr>
          </a:p>
        </p:txBody>
      </p:sp>
      <p:pic>
        <p:nvPicPr>
          <p:cNvPr id="94210" name="Picture 7"/>
          <p:cNvPicPr>
            <a:picLocks noChangeAspect="1" noChangeArrowheads="1"/>
          </p:cNvPicPr>
          <p:nvPr/>
        </p:nvPicPr>
        <p:blipFill>
          <a:blip r:embed="rId2" cstate="print"/>
          <a:srcRect/>
          <a:stretch>
            <a:fillRect/>
          </a:stretch>
        </p:blipFill>
        <p:spPr bwMode="auto">
          <a:xfrm>
            <a:off x="1980312" y="1706506"/>
            <a:ext cx="2341716" cy="2427440"/>
          </a:xfrm>
          <a:prstGeom prst="rect">
            <a:avLst/>
          </a:prstGeom>
          <a:noFill/>
          <a:ln w="9525">
            <a:noFill/>
            <a:miter lim="800000"/>
            <a:headEnd/>
            <a:tailEnd/>
          </a:ln>
        </p:spPr>
      </p:pic>
      <p:pic>
        <p:nvPicPr>
          <p:cNvPr id="94211" name="Picture 8"/>
          <p:cNvPicPr>
            <a:picLocks noChangeAspect="1" noChangeArrowheads="1"/>
          </p:cNvPicPr>
          <p:nvPr/>
        </p:nvPicPr>
        <p:blipFill>
          <a:blip r:embed="rId3" cstate="print"/>
          <a:srcRect/>
          <a:stretch>
            <a:fillRect/>
          </a:stretch>
        </p:blipFill>
        <p:spPr bwMode="auto">
          <a:xfrm>
            <a:off x="2014087" y="4124244"/>
            <a:ext cx="3199990" cy="2256962"/>
          </a:xfrm>
          <a:prstGeom prst="rect">
            <a:avLst/>
          </a:prstGeom>
          <a:noFill/>
          <a:ln w="9525">
            <a:noFill/>
            <a:miter lim="800000"/>
            <a:headEnd/>
            <a:tailEnd/>
          </a:ln>
        </p:spPr>
      </p:pic>
      <p:pic>
        <p:nvPicPr>
          <p:cNvPr id="94212" name="Picture 9"/>
          <p:cNvPicPr>
            <a:picLocks noChangeAspect="1" noChangeArrowheads="1"/>
          </p:cNvPicPr>
          <p:nvPr/>
        </p:nvPicPr>
        <p:blipFill>
          <a:blip r:embed="rId4" cstate="print"/>
          <a:srcRect/>
          <a:stretch>
            <a:fillRect/>
          </a:stretch>
        </p:blipFill>
        <p:spPr bwMode="auto">
          <a:xfrm>
            <a:off x="6826980" y="61913"/>
            <a:ext cx="2155825" cy="1652587"/>
          </a:xfrm>
          <a:prstGeom prst="rect">
            <a:avLst/>
          </a:prstGeom>
          <a:noFill/>
          <a:ln w="9525">
            <a:noFill/>
            <a:miter lim="800000"/>
            <a:headEnd/>
            <a:tailEnd/>
          </a:ln>
        </p:spPr>
      </p:pic>
      <p:pic>
        <p:nvPicPr>
          <p:cNvPr id="94213" name="Picture 10"/>
          <p:cNvPicPr>
            <a:picLocks noChangeAspect="1" noChangeArrowheads="1"/>
          </p:cNvPicPr>
          <p:nvPr/>
        </p:nvPicPr>
        <p:blipFill>
          <a:blip r:embed="rId5" cstate="print"/>
          <a:srcRect/>
          <a:stretch>
            <a:fillRect/>
          </a:stretch>
        </p:blipFill>
        <p:spPr bwMode="auto">
          <a:xfrm>
            <a:off x="54110" y="51965"/>
            <a:ext cx="1824434" cy="2788600"/>
          </a:xfrm>
          <a:prstGeom prst="rect">
            <a:avLst/>
          </a:prstGeom>
          <a:noFill/>
          <a:ln w="9525">
            <a:noFill/>
            <a:miter lim="800000"/>
            <a:headEnd/>
            <a:tailEnd/>
          </a:ln>
        </p:spPr>
      </p:pic>
      <p:pic>
        <p:nvPicPr>
          <p:cNvPr id="94214" name="Picture 11"/>
          <p:cNvPicPr>
            <a:picLocks noChangeAspect="1" noChangeArrowheads="1"/>
          </p:cNvPicPr>
          <p:nvPr/>
        </p:nvPicPr>
        <p:blipFill>
          <a:blip r:embed="rId6" cstate="print"/>
          <a:srcRect/>
          <a:stretch>
            <a:fillRect/>
          </a:stretch>
        </p:blipFill>
        <p:spPr bwMode="auto">
          <a:xfrm>
            <a:off x="5214077" y="4133946"/>
            <a:ext cx="2363900" cy="2247260"/>
          </a:xfrm>
          <a:prstGeom prst="rect">
            <a:avLst/>
          </a:prstGeom>
          <a:noFill/>
          <a:ln w="9525">
            <a:noFill/>
            <a:miter lim="800000"/>
            <a:headEnd/>
            <a:tailEnd/>
          </a:ln>
        </p:spPr>
      </p:pic>
      <p:pic>
        <p:nvPicPr>
          <p:cNvPr id="94215" name="Picture 12"/>
          <p:cNvPicPr>
            <a:picLocks noChangeAspect="1" noChangeArrowheads="1"/>
          </p:cNvPicPr>
          <p:nvPr/>
        </p:nvPicPr>
        <p:blipFill>
          <a:blip r:embed="rId7" cstate="print"/>
          <a:srcRect/>
          <a:stretch>
            <a:fillRect/>
          </a:stretch>
        </p:blipFill>
        <p:spPr bwMode="auto">
          <a:xfrm>
            <a:off x="4322026" y="1716258"/>
            <a:ext cx="3222175" cy="241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3"/>
          <p:cNvPicPr>
            <a:picLocks noChangeAspect="1" noChangeArrowheads="1"/>
          </p:cNvPicPr>
          <p:nvPr/>
        </p:nvPicPr>
        <p:blipFill>
          <a:blip r:embed="rId2" cstate="print"/>
          <a:srcRect/>
          <a:stretch>
            <a:fillRect/>
          </a:stretch>
        </p:blipFill>
        <p:spPr bwMode="auto">
          <a:xfrm>
            <a:off x="1835696" y="1484784"/>
            <a:ext cx="5925474" cy="4987404"/>
          </a:xfrm>
          <a:prstGeom prst="rect">
            <a:avLst/>
          </a:prstGeom>
          <a:noFill/>
          <a:ln w="9525">
            <a:solidFill>
              <a:schemeClr val="tx1"/>
            </a:solidFill>
            <a:miter lim="800000"/>
            <a:headEnd/>
            <a:tailEnd/>
          </a:ln>
        </p:spPr>
      </p:pic>
      <p:sp>
        <p:nvSpPr>
          <p:cNvPr id="95234" name="Unvan 1"/>
          <p:cNvSpPr>
            <a:spLocks noGrp="1"/>
          </p:cNvSpPr>
          <p:nvPr>
            <p:ph type="title" idx="4294967295"/>
          </p:nvPr>
        </p:nvSpPr>
        <p:spPr/>
        <p:txBody>
          <a:bodyPr anchor="t"/>
          <a:lstStyle/>
          <a:p>
            <a:pPr eaLnBrk="1" hangingPunct="1"/>
            <a:r>
              <a:rPr lang="tr-TR" altLang="tr-TR" b="1" smtClean="0">
                <a:latin typeface="Calibri" pitchFamily="34" charset="0"/>
              </a:rPr>
              <a:t>Robotik rehabilitasyon</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8" name="Resim 7"/>
          <p:cNvPicPr>
            <a:picLocks noChangeAspect="1"/>
          </p:cNvPicPr>
          <p:nvPr/>
        </p:nvPicPr>
        <p:blipFill>
          <a:blip r:embed="rId2"/>
          <a:stretch>
            <a:fillRect/>
          </a:stretch>
        </p:blipFill>
        <p:spPr>
          <a:xfrm>
            <a:off x="50503" y="476672"/>
            <a:ext cx="9111833" cy="5832648"/>
          </a:xfrm>
          <a:prstGeom prst="rect">
            <a:avLst/>
          </a:prstGeom>
        </p:spPr>
      </p:pic>
    </p:spTree>
    <p:extLst>
      <p:ext uri="{BB962C8B-B14F-4D97-AF65-F5344CB8AC3E}">
        <p14:creationId xmlns:p14="http://schemas.microsoft.com/office/powerpoint/2010/main" val="29440582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36" name="Group 32"/>
          <p:cNvGraphicFramePr>
            <a:graphicFrameLocks noGrp="1"/>
          </p:cNvGraphicFramePr>
          <p:nvPr/>
        </p:nvGraphicFramePr>
        <p:xfrm>
          <a:off x="900113" y="1341438"/>
          <a:ext cx="6916737" cy="5509120"/>
        </p:xfrm>
        <a:graphic>
          <a:graphicData uri="http://schemas.openxmlformats.org/drawingml/2006/table">
            <a:tbl>
              <a:tblPr/>
              <a:tblGrid>
                <a:gridCol w="1600200">
                  <a:extLst>
                    <a:ext uri="{9D8B030D-6E8A-4147-A177-3AD203B41FA5}">
                      <a16:colId xmlns:a16="http://schemas.microsoft.com/office/drawing/2014/main" val="20000"/>
                    </a:ext>
                  </a:extLst>
                </a:gridCol>
                <a:gridCol w="5316537">
                  <a:extLst>
                    <a:ext uri="{9D8B030D-6E8A-4147-A177-3AD203B41FA5}">
                      <a16:colId xmlns:a16="http://schemas.microsoft.com/office/drawing/2014/main" val="20001"/>
                    </a:ext>
                  </a:extLst>
                </a:gridCol>
              </a:tblGrid>
              <a:tr h="25082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tr-TR" sz="2400" b="1" i="0" u="none" strike="noStrike" cap="none" normalizeH="0" baseline="0" smtClean="0">
                        <a:ln>
                          <a:noFill/>
                        </a:ln>
                        <a:solidFill>
                          <a:srgbClr val="FFFFFF"/>
                        </a:solidFill>
                        <a:effectLst/>
                        <a:latin typeface="Arial" charset="0"/>
                      </a:endParaRPr>
                    </a:p>
                  </a:txBody>
                  <a:tcPr marL="68577" marR="68577" marT="34280" marB="342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tr-TR" sz="2400" b="1" i="0" u="none" strike="noStrike" cap="none" normalizeH="0" baseline="0" smtClean="0">
                        <a:ln>
                          <a:noFill/>
                        </a:ln>
                        <a:solidFill>
                          <a:srgbClr val="FFFFFF"/>
                        </a:solidFill>
                        <a:effectLst/>
                        <a:latin typeface="Arial" charset="0"/>
                      </a:endParaRPr>
                    </a:p>
                  </a:txBody>
                  <a:tcPr marL="68577" marR="68577" marT="34280" marB="342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04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Calibri" pitchFamily="34" charset="0"/>
                        </a:rPr>
                        <a:t>Genel</a:t>
                      </a:r>
                    </a:p>
                  </a:txBody>
                  <a:tcPr marL="68577" marR="68577" marT="34280" marB="342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Calibri" pitchFamily="34" charset="0"/>
                        </a:rPr>
                        <a:t>Hasta ve yakınlarının eğitimi, konuşma terapisi</a:t>
                      </a:r>
                    </a:p>
                  </a:txBody>
                  <a:tcPr marL="68577" marR="68577" marT="34280" marB="342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10001"/>
                  </a:ext>
                </a:extLst>
              </a:tr>
              <a:tr h="20208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Calibri" pitchFamily="34" charset="0"/>
                        </a:rPr>
                        <a:t>Kas-iskelet</a:t>
                      </a:r>
                    </a:p>
                  </a:txBody>
                  <a:tcPr marL="68577" marR="68577" marT="34280" marB="34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Calibri" pitchFamily="34" charset="0"/>
                        </a:rPr>
                        <a:t>Erken mobilizasyon</a:t>
                      </a:r>
                    </a:p>
                    <a:p>
                      <a:pPr marL="0" marR="0" lvl="0" indent="0" algn="l" defTabSz="4572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Calibri" pitchFamily="34" charset="0"/>
                        </a:rPr>
                        <a:t>EHA ve germe egzersizleri</a:t>
                      </a:r>
                    </a:p>
                    <a:p>
                      <a:pPr marL="0" marR="0" lvl="0" indent="0" algn="l" defTabSz="4572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Calibri" pitchFamily="34" charset="0"/>
                        </a:rPr>
                        <a:t>Denge ve koordinasyon egzersizleri</a:t>
                      </a:r>
                    </a:p>
                    <a:p>
                      <a:pPr marL="0" marR="0" lvl="0" indent="0" algn="l" defTabSz="4572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Calibri" pitchFamily="34" charset="0"/>
                        </a:rPr>
                        <a:t>Transfer ve yürüme eğitimi</a:t>
                      </a:r>
                    </a:p>
                    <a:p>
                      <a:pPr marL="0" marR="0" lvl="0" indent="0" algn="l" defTabSz="4572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Calibri" pitchFamily="34" charset="0"/>
                        </a:rPr>
                        <a:t>İş-meşguliyet tedavisi (İMT)</a:t>
                      </a:r>
                    </a:p>
                    <a:p>
                      <a:pPr marL="0" marR="0" lvl="0" indent="0" algn="l" defTabSz="4572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Calibri" pitchFamily="34" charset="0"/>
                        </a:rPr>
                        <a:t>Sık pozisyon değişikliği</a:t>
                      </a:r>
                    </a:p>
                    <a:p>
                      <a:pPr marL="0" marR="0" lvl="0" indent="0" algn="l" defTabSz="4572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Calibri" pitchFamily="34" charset="0"/>
                        </a:rPr>
                        <a:t>Yardımcı cihazlar/ortezler</a:t>
                      </a:r>
                    </a:p>
                    <a:p>
                      <a:pPr marL="0" marR="0" lvl="0" indent="0" algn="l" defTabSz="4572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Calibri" pitchFamily="34" charset="0"/>
                        </a:rPr>
                        <a:t>Robotik/sanal rehabilitasyon</a:t>
                      </a:r>
                    </a:p>
                  </a:txBody>
                  <a:tcPr marL="68577" marR="68577" marT="34280" marB="342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10002"/>
                  </a:ext>
                </a:extLst>
              </a:tr>
              <a:tr h="304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Calibri" pitchFamily="34" charset="0"/>
                        </a:rPr>
                        <a:t>KVS</a:t>
                      </a:r>
                    </a:p>
                  </a:txBody>
                  <a:tcPr marL="68577" marR="68577" marT="34280" marB="34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Calibri" pitchFamily="34" charset="0"/>
                        </a:rPr>
                        <a:t>Ortostatik toleransı artırmak için ayakta tutma, dik oturtma</a:t>
                      </a:r>
                    </a:p>
                  </a:txBody>
                  <a:tcPr marL="68577" marR="68577" marT="34280" marB="342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10003"/>
                  </a:ext>
                </a:extLst>
              </a:tr>
              <a:tr h="5476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Calibri" pitchFamily="34" charset="0"/>
                        </a:rPr>
                        <a:t>GİS</a:t>
                      </a:r>
                    </a:p>
                  </a:txBody>
                  <a:tcPr marL="68577" marR="68577" marT="34280" marB="34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Calibri" pitchFamily="34" charset="0"/>
                        </a:rPr>
                        <a:t>Beslenme ve hidrasyon</a:t>
                      </a:r>
                    </a:p>
                    <a:p>
                      <a:pPr marL="0" marR="0" lvl="0" indent="0" algn="l" defTabSz="4572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Calibri" pitchFamily="34" charset="0"/>
                        </a:rPr>
                        <a:t>Barsak rehabilitasyonu, yutma rehabilitasyonu</a:t>
                      </a:r>
                    </a:p>
                  </a:txBody>
                  <a:tcPr marL="68577" marR="68577" marT="34280" marB="342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10004"/>
                  </a:ext>
                </a:extLst>
              </a:tr>
              <a:tr h="5492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Calibri" pitchFamily="34" charset="0"/>
                        </a:rPr>
                        <a:t>GÜS</a:t>
                      </a:r>
                    </a:p>
                  </a:txBody>
                  <a:tcPr marL="68577" marR="68577" marT="34280" marB="34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Calibri" pitchFamily="34" charset="0"/>
                        </a:rPr>
                        <a:t>Mesane rehabilitasyonu</a:t>
                      </a:r>
                    </a:p>
                    <a:p>
                      <a:pPr marL="0" marR="0" lvl="0" indent="0" algn="l" defTabSz="4572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Calibri" pitchFamily="34" charset="0"/>
                        </a:rPr>
                        <a:t>Seksüel rehabilitasyon</a:t>
                      </a:r>
                    </a:p>
                  </a:txBody>
                  <a:tcPr marL="68577" marR="68577" marT="34280" marB="342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10005"/>
                  </a:ext>
                </a:extLst>
              </a:tr>
              <a:tr h="5492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Calibri" pitchFamily="34" charset="0"/>
                        </a:rPr>
                        <a:t>Ruhsal durum</a:t>
                      </a:r>
                    </a:p>
                  </a:txBody>
                  <a:tcPr marL="68577" marR="68577" marT="34280" marB="34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Calibri" pitchFamily="34" charset="0"/>
                        </a:rPr>
                        <a:t>Psikolojik destek </a:t>
                      </a:r>
                    </a:p>
                    <a:p>
                      <a:pPr marL="0" marR="0" lvl="0" indent="0" algn="l" defTabSz="4572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Calibri" pitchFamily="34" charset="0"/>
                        </a:rPr>
                        <a:t>Depresyon tedavisi</a:t>
                      </a:r>
                    </a:p>
                  </a:txBody>
                  <a:tcPr marL="68577" marR="68577" marT="34280" marB="342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10006"/>
                  </a:ext>
                </a:extLst>
              </a:tr>
            </a:tbl>
          </a:graphicData>
        </a:graphic>
      </p:graphicFrame>
      <p:sp>
        <p:nvSpPr>
          <p:cNvPr id="96283" name="Unvan 4"/>
          <p:cNvSpPr>
            <a:spLocks noGrp="1"/>
          </p:cNvSpPr>
          <p:nvPr>
            <p:ph type="title" idx="4294967295"/>
          </p:nvPr>
        </p:nvSpPr>
        <p:spPr>
          <a:xfrm>
            <a:off x="900112" y="204788"/>
            <a:ext cx="7776343" cy="962025"/>
          </a:xfrm>
        </p:spPr>
        <p:txBody>
          <a:bodyPr anchor="t"/>
          <a:lstStyle/>
          <a:p>
            <a:pPr eaLnBrk="1" hangingPunct="1"/>
            <a:r>
              <a:rPr lang="tr-TR" altLang="tr-TR" b="1" dirty="0" smtClean="0">
                <a:latin typeface="Calibri" pitchFamily="34" charset="0"/>
              </a:rPr>
              <a:t>Nörolojik rehabilitasyon yaklaşımı</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4040066644"/>
              </p:ext>
            </p:extLst>
          </p:nvPr>
        </p:nvGraphicFramePr>
        <p:xfrm>
          <a:off x="1508125" y="971550"/>
          <a:ext cx="7388225" cy="5607050"/>
        </p:xfrm>
        <a:graphic>
          <a:graphicData uri="http://schemas.openxmlformats.org/drawingml/2006/table">
            <a:tbl>
              <a:tblPr/>
              <a:tblGrid>
                <a:gridCol w="1709738">
                  <a:extLst>
                    <a:ext uri="{9D8B030D-6E8A-4147-A177-3AD203B41FA5}">
                      <a16:colId xmlns:a16="http://schemas.microsoft.com/office/drawing/2014/main" val="20000"/>
                    </a:ext>
                  </a:extLst>
                </a:gridCol>
                <a:gridCol w="5678487">
                  <a:extLst>
                    <a:ext uri="{9D8B030D-6E8A-4147-A177-3AD203B41FA5}">
                      <a16:colId xmlns:a16="http://schemas.microsoft.com/office/drawing/2014/main" val="20001"/>
                    </a:ext>
                  </a:extLst>
                </a:gridCol>
              </a:tblGrid>
              <a:tr h="61912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tr-TR" sz="2400" b="1" i="0" u="none" strike="noStrike" cap="none" normalizeH="0" baseline="0" smtClean="0">
                        <a:ln>
                          <a:noFill/>
                        </a:ln>
                        <a:solidFill>
                          <a:srgbClr val="FFFFFF"/>
                        </a:solidFill>
                        <a:effectLst/>
                        <a:latin typeface="Arial" charset="0"/>
                      </a:endParaRPr>
                    </a:p>
                  </a:txBody>
                  <a:tcPr marL="68577" marR="68577" marT="34287" marB="342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tr-TR" sz="2400" b="1" i="0" u="none" strike="noStrike" cap="none" normalizeH="0" baseline="0" smtClean="0">
                        <a:ln>
                          <a:noFill/>
                        </a:ln>
                        <a:solidFill>
                          <a:srgbClr val="FFFFFF"/>
                        </a:solidFill>
                        <a:effectLst/>
                        <a:latin typeface="Arial" charset="0"/>
                      </a:endParaRPr>
                    </a:p>
                  </a:txBody>
                  <a:tcPr marL="68577" marR="68577" marT="34287" marB="342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9879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4400" b="1" i="0" u="none" strike="noStrike" cap="none" normalizeH="0" baseline="0" smtClean="0">
                          <a:ln>
                            <a:noFill/>
                          </a:ln>
                          <a:solidFill>
                            <a:srgbClr val="000000"/>
                          </a:solidFill>
                          <a:effectLst/>
                          <a:latin typeface="Calibri" pitchFamily="34" charset="0"/>
                        </a:rPr>
                        <a:t>Kas-iskelet</a:t>
                      </a:r>
                    </a:p>
                  </a:txBody>
                  <a:tcPr marL="68577" marR="68577" marT="34287" marB="3428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p>
                      <a:pPr marL="0" marR="0" lvl="0" indent="0" algn="l" defTabSz="457200" rtl="0" eaLnBrk="1" fontAlgn="base" latinLnBrk="0" hangingPunct="1">
                        <a:lnSpc>
                          <a:spcPct val="100000"/>
                        </a:lnSpc>
                        <a:spcBef>
                          <a:spcPts val="600"/>
                        </a:spcBef>
                        <a:spcAft>
                          <a:spcPts val="600"/>
                        </a:spcAft>
                        <a:buClrTx/>
                        <a:buSzTx/>
                        <a:buFontTx/>
                        <a:buNone/>
                        <a:tabLst/>
                      </a:pPr>
                      <a:r>
                        <a:rPr kumimoji="0" lang="tr-TR" sz="2800" b="0" i="0" u="none" strike="noStrike" cap="none" normalizeH="0" baseline="0" dirty="0" smtClean="0">
                          <a:ln>
                            <a:noFill/>
                          </a:ln>
                          <a:solidFill>
                            <a:srgbClr val="000000"/>
                          </a:solidFill>
                          <a:effectLst/>
                          <a:latin typeface="Calibri" pitchFamily="34" charset="0"/>
                        </a:rPr>
                        <a:t>Erken </a:t>
                      </a:r>
                      <a:r>
                        <a:rPr kumimoji="0" lang="tr-TR" sz="2800" b="0" i="0" u="none" strike="noStrike" cap="none" normalizeH="0" baseline="0" dirty="0" err="1" smtClean="0">
                          <a:ln>
                            <a:noFill/>
                          </a:ln>
                          <a:solidFill>
                            <a:srgbClr val="000000"/>
                          </a:solidFill>
                          <a:effectLst/>
                          <a:latin typeface="Calibri" pitchFamily="34" charset="0"/>
                        </a:rPr>
                        <a:t>mobilizasyon</a:t>
                      </a:r>
                      <a:endParaRPr kumimoji="0" lang="tr-TR" sz="2800" b="0" i="0" u="none" strike="noStrike" cap="none" normalizeH="0" baseline="0" dirty="0" smtClean="0">
                        <a:ln>
                          <a:noFill/>
                        </a:ln>
                        <a:solidFill>
                          <a:srgbClr val="000000"/>
                        </a:solidFill>
                        <a:effectLst/>
                        <a:latin typeface="Calibri" pitchFamily="34" charset="0"/>
                      </a:endParaRPr>
                    </a:p>
                    <a:p>
                      <a:pPr marL="0" marR="0" lvl="0" indent="0" algn="l" defTabSz="457200" rtl="0" eaLnBrk="1" fontAlgn="base" latinLnBrk="0" hangingPunct="1">
                        <a:lnSpc>
                          <a:spcPct val="100000"/>
                        </a:lnSpc>
                        <a:spcBef>
                          <a:spcPts val="600"/>
                        </a:spcBef>
                        <a:spcAft>
                          <a:spcPts val="600"/>
                        </a:spcAft>
                        <a:buClrTx/>
                        <a:buSzTx/>
                        <a:buFontTx/>
                        <a:buNone/>
                        <a:tabLst/>
                      </a:pPr>
                      <a:r>
                        <a:rPr kumimoji="0" lang="tr-TR" sz="2800" b="0" i="0" u="none" strike="noStrike" cap="none" normalizeH="0" baseline="0" dirty="0" smtClean="0">
                          <a:ln>
                            <a:noFill/>
                          </a:ln>
                          <a:solidFill>
                            <a:srgbClr val="000000"/>
                          </a:solidFill>
                          <a:effectLst/>
                          <a:latin typeface="Calibri" pitchFamily="34" charset="0"/>
                        </a:rPr>
                        <a:t>EHA ve germe egzersizleri</a:t>
                      </a:r>
                    </a:p>
                    <a:p>
                      <a:pPr marL="0" marR="0" lvl="0" indent="0" algn="l" defTabSz="457200" rtl="0" eaLnBrk="1" fontAlgn="base" latinLnBrk="0" hangingPunct="1">
                        <a:lnSpc>
                          <a:spcPct val="100000"/>
                        </a:lnSpc>
                        <a:spcBef>
                          <a:spcPts val="600"/>
                        </a:spcBef>
                        <a:spcAft>
                          <a:spcPts val="600"/>
                        </a:spcAft>
                        <a:buClrTx/>
                        <a:buSzTx/>
                        <a:buFontTx/>
                        <a:buNone/>
                        <a:tabLst/>
                      </a:pPr>
                      <a:r>
                        <a:rPr kumimoji="0" lang="tr-TR" sz="2800" b="0" i="0" u="none" strike="noStrike" cap="none" normalizeH="0" baseline="0" dirty="0" smtClean="0">
                          <a:ln>
                            <a:noFill/>
                          </a:ln>
                          <a:solidFill>
                            <a:srgbClr val="000000"/>
                          </a:solidFill>
                          <a:effectLst/>
                          <a:latin typeface="Calibri" pitchFamily="34" charset="0"/>
                        </a:rPr>
                        <a:t>Denge ve koordinasyon egzersizleri</a:t>
                      </a:r>
                    </a:p>
                    <a:p>
                      <a:pPr marL="0" marR="0" lvl="0" indent="0" algn="l" defTabSz="457200" rtl="0" eaLnBrk="1" fontAlgn="base" latinLnBrk="0" hangingPunct="1">
                        <a:lnSpc>
                          <a:spcPct val="100000"/>
                        </a:lnSpc>
                        <a:spcBef>
                          <a:spcPts val="600"/>
                        </a:spcBef>
                        <a:spcAft>
                          <a:spcPts val="600"/>
                        </a:spcAft>
                        <a:buClrTx/>
                        <a:buSzTx/>
                        <a:buFontTx/>
                        <a:buNone/>
                        <a:tabLst/>
                      </a:pPr>
                      <a:r>
                        <a:rPr kumimoji="0" lang="tr-TR" sz="2800" b="0" i="0" u="none" strike="noStrike" cap="none" normalizeH="0" baseline="0" dirty="0" smtClean="0">
                          <a:ln>
                            <a:noFill/>
                          </a:ln>
                          <a:solidFill>
                            <a:srgbClr val="000000"/>
                          </a:solidFill>
                          <a:effectLst/>
                          <a:latin typeface="Calibri" pitchFamily="34" charset="0"/>
                        </a:rPr>
                        <a:t>Transfer ve yürüme eğitimi</a:t>
                      </a:r>
                    </a:p>
                    <a:p>
                      <a:pPr marL="0" marR="0" lvl="0" indent="0" algn="l" defTabSz="457200" rtl="0" eaLnBrk="1" fontAlgn="base" latinLnBrk="0" hangingPunct="1">
                        <a:lnSpc>
                          <a:spcPct val="100000"/>
                        </a:lnSpc>
                        <a:spcBef>
                          <a:spcPts val="600"/>
                        </a:spcBef>
                        <a:spcAft>
                          <a:spcPts val="600"/>
                        </a:spcAft>
                        <a:buClrTx/>
                        <a:buSzTx/>
                        <a:buFontTx/>
                        <a:buNone/>
                        <a:tabLst/>
                      </a:pPr>
                      <a:r>
                        <a:rPr kumimoji="0" lang="tr-TR" sz="2800" b="0" i="0" u="none" strike="noStrike" cap="none" normalizeH="0" baseline="0" dirty="0" smtClean="0">
                          <a:ln>
                            <a:noFill/>
                          </a:ln>
                          <a:solidFill>
                            <a:srgbClr val="000000"/>
                          </a:solidFill>
                          <a:effectLst/>
                          <a:latin typeface="Calibri" pitchFamily="34" charset="0"/>
                        </a:rPr>
                        <a:t>İş-meşguliyet tedavisi (İMT)</a:t>
                      </a:r>
                    </a:p>
                    <a:p>
                      <a:pPr marL="0" marR="0" lvl="0" indent="0" algn="l" defTabSz="457200" rtl="0" eaLnBrk="1" fontAlgn="base" latinLnBrk="0" hangingPunct="1">
                        <a:lnSpc>
                          <a:spcPct val="100000"/>
                        </a:lnSpc>
                        <a:spcBef>
                          <a:spcPts val="600"/>
                        </a:spcBef>
                        <a:spcAft>
                          <a:spcPts val="600"/>
                        </a:spcAft>
                        <a:buClrTx/>
                        <a:buSzTx/>
                        <a:buFontTx/>
                        <a:buNone/>
                        <a:tabLst/>
                      </a:pPr>
                      <a:r>
                        <a:rPr kumimoji="0" lang="tr-TR" sz="2800" b="0" i="0" u="none" strike="noStrike" cap="none" normalizeH="0" baseline="0" dirty="0" smtClean="0">
                          <a:ln>
                            <a:noFill/>
                          </a:ln>
                          <a:solidFill>
                            <a:srgbClr val="000000"/>
                          </a:solidFill>
                          <a:effectLst/>
                          <a:latin typeface="Calibri" pitchFamily="34" charset="0"/>
                        </a:rPr>
                        <a:t>Sık pozisyon değişikliği</a:t>
                      </a:r>
                    </a:p>
                    <a:p>
                      <a:pPr marL="0" marR="0" lvl="0" indent="0" algn="l" defTabSz="457200" rtl="0" eaLnBrk="1" fontAlgn="base" latinLnBrk="0" hangingPunct="1">
                        <a:lnSpc>
                          <a:spcPct val="100000"/>
                        </a:lnSpc>
                        <a:spcBef>
                          <a:spcPts val="600"/>
                        </a:spcBef>
                        <a:spcAft>
                          <a:spcPts val="600"/>
                        </a:spcAft>
                        <a:buClrTx/>
                        <a:buSzTx/>
                        <a:buFontTx/>
                        <a:buNone/>
                        <a:tabLst/>
                      </a:pPr>
                      <a:r>
                        <a:rPr kumimoji="0" lang="tr-TR" sz="2800" b="0" i="0" u="none" strike="noStrike" cap="none" normalizeH="0" baseline="0" dirty="0" smtClean="0">
                          <a:ln>
                            <a:noFill/>
                          </a:ln>
                          <a:solidFill>
                            <a:srgbClr val="000000"/>
                          </a:solidFill>
                          <a:effectLst/>
                          <a:latin typeface="Calibri" pitchFamily="34" charset="0"/>
                        </a:rPr>
                        <a:t>Yardımcı cihazlar/</a:t>
                      </a:r>
                      <a:r>
                        <a:rPr kumimoji="0" lang="tr-TR" sz="2800" b="0" i="0" u="none" strike="noStrike" cap="none" normalizeH="0" baseline="0" dirty="0" err="1" smtClean="0">
                          <a:ln>
                            <a:noFill/>
                          </a:ln>
                          <a:solidFill>
                            <a:srgbClr val="000000"/>
                          </a:solidFill>
                          <a:effectLst/>
                          <a:latin typeface="Calibri" pitchFamily="34" charset="0"/>
                        </a:rPr>
                        <a:t>ortezleme</a:t>
                      </a:r>
                      <a:endParaRPr kumimoji="0" lang="tr-TR" sz="2800" b="0" i="0" u="none" strike="noStrike" cap="none" normalizeH="0" baseline="0" dirty="0" smtClean="0">
                        <a:ln>
                          <a:noFill/>
                        </a:ln>
                        <a:solidFill>
                          <a:srgbClr val="000000"/>
                        </a:solidFill>
                        <a:effectLst/>
                        <a:latin typeface="Calibri" pitchFamily="34" charset="0"/>
                      </a:endParaRPr>
                    </a:p>
                    <a:p>
                      <a:pPr marL="0" marR="0" lvl="0" indent="0" algn="l" defTabSz="457200" rtl="0" eaLnBrk="1" fontAlgn="base" latinLnBrk="0" hangingPunct="1">
                        <a:lnSpc>
                          <a:spcPct val="100000"/>
                        </a:lnSpc>
                        <a:spcBef>
                          <a:spcPts val="600"/>
                        </a:spcBef>
                        <a:spcAft>
                          <a:spcPts val="600"/>
                        </a:spcAft>
                        <a:buClrTx/>
                        <a:buSzTx/>
                        <a:buFontTx/>
                        <a:buNone/>
                        <a:tabLst/>
                      </a:pPr>
                      <a:r>
                        <a:rPr kumimoji="0" lang="tr-TR" sz="2800" b="0" i="0" u="none" strike="noStrike" cap="none" normalizeH="0" baseline="0" dirty="0" smtClean="0">
                          <a:ln>
                            <a:noFill/>
                          </a:ln>
                          <a:solidFill>
                            <a:srgbClr val="000000"/>
                          </a:solidFill>
                          <a:effectLst/>
                          <a:latin typeface="Calibri" pitchFamily="34" charset="0"/>
                        </a:rPr>
                        <a:t>Robotik/sanal rehabilitasyon</a:t>
                      </a:r>
                    </a:p>
                  </a:txBody>
                  <a:tcPr marL="68577" marR="68577" marT="34287" marB="342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10001"/>
                  </a:ext>
                </a:extLst>
              </a:tr>
            </a:tbl>
          </a:graphicData>
        </a:graphic>
      </p:graphicFrame>
      <p:sp>
        <p:nvSpPr>
          <p:cNvPr id="97292" name="Unvan 4"/>
          <p:cNvSpPr>
            <a:spLocks noGrp="1"/>
          </p:cNvSpPr>
          <p:nvPr>
            <p:ph type="title" idx="4294967295"/>
          </p:nvPr>
        </p:nvSpPr>
        <p:spPr>
          <a:xfrm>
            <a:off x="2071688" y="204788"/>
            <a:ext cx="5942012" cy="962025"/>
          </a:xfrm>
        </p:spPr>
        <p:txBody>
          <a:bodyPr anchor="t"/>
          <a:lstStyle/>
          <a:p>
            <a:pPr eaLnBrk="1" hangingPunct="1"/>
            <a:r>
              <a:rPr lang="tr-TR" altLang="tr-TR" b="1" dirty="0" smtClean="0">
                <a:latin typeface="Calibri" pitchFamily="34" charset="0"/>
              </a:rPr>
              <a:t>KİS yaklaşımı</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Üst motor nöron lezyonları ayrıca </a:t>
            </a:r>
            <a:r>
              <a:rPr lang="tr-TR" dirty="0" err="1"/>
              <a:t>supranükleer</a:t>
            </a:r>
            <a:r>
              <a:rPr lang="tr-TR" dirty="0"/>
              <a:t> </a:t>
            </a:r>
            <a:r>
              <a:rPr lang="tr-TR" dirty="0" smtClean="0"/>
              <a:t>lezyonlar</a:t>
            </a:r>
            <a:r>
              <a:rPr lang="tr-TR" dirty="0"/>
              <a:t/>
            </a:r>
            <a:br>
              <a:rPr lang="tr-TR" dirty="0"/>
            </a:br>
            <a:endParaRPr lang="tr-TR" dirty="0"/>
          </a:p>
        </p:txBody>
      </p:sp>
      <p:sp>
        <p:nvSpPr>
          <p:cNvPr id="3" name="İçerik Yer Tutucusu 2"/>
          <p:cNvSpPr>
            <a:spLocks noGrp="1"/>
          </p:cNvSpPr>
          <p:nvPr>
            <p:ph idx="1"/>
          </p:nvPr>
        </p:nvSpPr>
        <p:spPr/>
        <p:txBody>
          <a:bodyPr/>
          <a:lstStyle/>
          <a:p>
            <a:r>
              <a:rPr lang="tr-TR" dirty="0" err="1" smtClean="0"/>
              <a:t>Kortikospinal</a:t>
            </a:r>
            <a:r>
              <a:rPr lang="tr-TR" dirty="0" smtClean="0"/>
              <a:t> yolda hasar esastır</a:t>
            </a:r>
            <a:endParaRPr lang="tr-TR" dirty="0"/>
          </a:p>
          <a:p>
            <a:pPr lvl="1"/>
            <a:r>
              <a:rPr lang="tr-TR" dirty="0"/>
              <a:t>Piramidal yollar hasar görmeye hassastır, çünkü merkezi sinir sisteminin neredeyse tüm uzunluğu boyunca uzanırlar. </a:t>
            </a:r>
            <a:endParaRPr lang="tr-TR" dirty="0" smtClean="0"/>
          </a:p>
          <a:p>
            <a:pPr lvl="1"/>
            <a:r>
              <a:rPr lang="tr-TR" dirty="0" smtClean="0"/>
              <a:t>SVO </a:t>
            </a:r>
            <a:r>
              <a:rPr lang="tr-TR" dirty="0"/>
              <a:t>ortak bölgesi olan iç kapsülü geçtiklerinde özellikle savunmasızlar.</a:t>
            </a:r>
          </a:p>
          <a:p>
            <a:pPr lvl="1"/>
            <a:r>
              <a:rPr lang="tr-TR" dirty="0" smtClean="0"/>
              <a:t>Sadece </a:t>
            </a:r>
            <a:r>
              <a:rPr lang="tr-TR" dirty="0"/>
              <a:t>sol veya sağ </a:t>
            </a:r>
            <a:r>
              <a:rPr lang="tr-TR" dirty="0" err="1"/>
              <a:t>kortikosinal</a:t>
            </a:r>
            <a:r>
              <a:rPr lang="tr-TR" dirty="0"/>
              <a:t> kanalın tek taraflı bir lezyonu varsa, vücudun </a:t>
            </a:r>
            <a:r>
              <a:rPr lang="tr-TR" dirty="0" err="1"/>
              <a:t>kontralateral</a:t>
            </a:r>
            <a:r>
              <a:rPr lang="tr-TR" dirty="0"/>
              <a:t> tarafında semptomlar ortaya çıkacaktır. </a:t>
            </a:r>
          </a:p>
        </p:txBody>
      </p:sp>
    </p:spTree>
    <p:extLst>
      <p:ext uri="{BB962C8B-B14F-4D97-AF65-F5344CB8AC3E}">
        <p14:creationId xmlns:p14="http://schemas.microsoft.com/office/powerpoint/2010/main" val="2160828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tr-TR" sz="4000" smtClean="0"/>
              <a:t>Üst (birinci) motor nöron lezyonu </a:t>
            </a:r>
          </a:p>
        </p:txBody>
      </p:sp>
      <p:sp>
        <p:nvSpPr>
          <p:cNvPr id="19458" name="Rectangle 3"/>
          <p:cNvSpPr>
            <a:spLocks noGrp="1" noChangeArrowheads="1"/>
          </p:cNvSpPr>
          <p:nvPr>
            <p:ph type="body" idx="1"/>
          </p:nvPr>
        </p:nvSpPr>
        <p:spPr/>
        <p:txBody>
          <a:bodyPr/>
          <a:lstStyle/>
          <a:p>
            <a:pPr>
              <a:lnSpc>
                <a:spcPct val="90000"/>
              </a:lnSpc>
            </a:pPr>
            <a:r>
              <a:rPr lang="tr-TR" sz="2400" smtClean="0"/>
              <a:t>Ekstremitelerde zayıflık (parezi) veya felç (paralizi)</a:t>
            </a:r>
          </a:p>
          <a:p>
            <a:pPr>
              <a:lnSpc>
                <a:spcPct val="90000"/>
              </a:lnSpc>
            </a:pPr>
            <a:r>
              <a:rPr lang="tr-TR" sz="2400" smtClean="0"/>
              <a:t>Kas tonusu değişiklikleri ile karakterizedir. </a:t>
            </a:r>
          </a:p>
          <a:p>
            <a:pPr>
              <a:lnSpc>
                <a:spcPct val="90000"/>
              </a:lnSpc>
            </a:pPr>
            <a:r>
              <a:rPr lang="tr-TR" sz="2400" smtClean="0"/>
              <a:t>Genel olarak antigravite kaslarında hipertonisite (spastisite) ortaya çıkar. </a:t>
            </a:r>
          </a:p>
          <a:p>
            <a:pPr>
              <a:lnSpc>
                <a:spcPct val="90000"/>
              </a:lnSpc>
            </a:pPr>
            <a:r>
              <a:rPr lang="tr-TR" sz="2400" smtClean="0"/>
              <a:t>Antigravite kasları alt ekstremitelerde ektansör aksial kaslar; üst ekstremite de ise fleksör kaslardır.</a:t>
            </a:r>
            <a:br>
              <a:rPr lang="tr-TR" sz="2400" smtClean="0"/>
            </a:br>
            <a:r>
              <a:rPr lang="tr-TR" sz="2400" smtClean="0"/>
              <a:t>Paralize ekstremitelerde, hipertonisite ve tendon reflekslerinde şiddetlenme (hiperaktif refleksler) be buna bağlı olarak; ‘sustalı çakı fenomeni’ ve ‘klonus’ gibi patolojik refleksler ortaya çıkar. Babinski belirtisi ise, piramidal sistemin  harabiyetini gösteren özgün bir patolojik refleksdir. </a:t>
            </a:r>
          </a:p>
        </p:txBody>
      </p:sp>
    </p:spTree>
  </p:cSld>
  <p:clrMapOvr>
    <a:masterClrMapping/>
  </p:clrMapOvr>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1696</TotalTime>
  <Words>1624</Words>
  <Application>Microsoft Office PowerPoint</Application>
  <PresentationFormat>Ekran Gösterisi (4:3)</PresentationFormat>
  <Paragraphs>346</Paragraphs>
  <Slides>71</Slides>
  <Notes>14</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71</vt:i4>
      </vt:variant>
    </vt:vector>
  </HeadingPairs>
  <TitlesOfParts>
    <vt:vector size="76" baseType="lpstr">
      <vt:lpstr>Arial</vt:lpstr>
      <vt:lpstr>Calibri</vt:lpstr>
      <vt:lpstr>Symbol</vt:lpstr>
      <vt:lpstr>Tahoma</vt:lpstr>
      <vt:lpstr>Varsayılan Tasarım</vt:lpstr>
      <vt:lpstr>İnme, Kafa Travması, Serebral Palsi </vt:lpstr>
      <vt:lpstr>PowerPoint Sunusu</vt:lpstr>
      <vt:lpstr>PowerPoint Sunusu</vt:lpstr>
      <vt:lpstr>PowerPoint Sunusu</vt:lpstr>
      <vt:lpstr>SSS iskelet kaslarını iki yolla etkiler:ÜMN ve AMN</vt:lpstr>
      <vt:lpstr>PowerPoint Sunusu</vt:lpstr>
      <vt:lpstr>PowerPoint Sunusu</vt:lpstr>
      <vt:lpstr>Üst motor nöron lezyonları ayrıca supranükleer lezyonlar </vt:lpstr>
      <vt:lpstr>Üst (birinci) motor nöron lezyonu </vt:lpstr>
      <vt:lpstr>PowerPoint Sunusu</vt:lpstr>
      <vt:lpstr>Üst motor nöron lezyonunun kardinal bulguları: </vt:lpstr>
      <vt:lpstr>PowerPoint Sunusu</vt:lpstr>
      <vt:lpstr>Alt (ikinci) motor nöron lezyonları</vt:lpstr>
      <vt:lpstr>Üst ve alt motor nöron lezyonları arasındaki farklılıklar</vt:lpstr>
      <vt:lpstr>Santral sinir sistemi hastalıkları</vt:lpstr>
      <vt:lpstr>PowerPoint Sunusu</vt:lpstr>
      <vt:lpstr>İnme- Serebrovasküler olay (SVO) nedir?</vt:lpstr>
      <vt:lpstr>PowerPoint Sunusu</vt:lpstr>
      <vt:lpstr>Epidemiyoloji</vt:lpstr>
      <vt:lpstr>PowerPoint Sunusu</vt:lpstr>
      <vt:lpstr>PowerPoint Sunusu</vt:lpstr>
      <vt:lpstr>PowerPoint Sunusu</vt:lpstr>
      <vt:lpstr>PowerPoint Sunusu</vt:lpstr>
      <vt:lpstr>PowerPoint Sunusu</vt:lpstr>
      <vt:lpstr>İnmede ortaya çıkan bozukluklar</vt:lpstr>
      <vt:lpstr>Spastisite</vt:lpstr>
      <vt:lpstr>Spastisite</vt:lpstr>
      <vt:lpstr>İnmeli hastada görülebilecek komplikasyonlar-1</vt:lpstr>
      <vt:lpstr>İnme komplikasyonları -2</vt:lpstr>
      <vt:lpstr>Omuz ağrısı,omuz subluksasyonu </vt:lpstr>
      <vt:lpstr>PowerPoint Sunusu</vt:lpstr>
      <vt:lpstr>PowerPoint Sunusu</vt:lpstr>
      <vt:lpstr>PowerPoint Sunusu</vt:lpstr>
      <vt:lpstr>Eklem kontraktürü</vt:lpstr>
      <vt:lpstr>Derin ven trombozu Pulmoner emboli</vt:lpstr>
      <vt:lpstr>Heterotopik ossifikasyon</vt:lpstr>
      <vt:lpstr>İnmenin rehabilitasyon süreci</vt:lpstr>
      <vt:lpstr>İnme sonrası iyileşme</vt:lpstr>
      <vt:lpstr>İnme sonrası iyileşme</vt:lpstr>
      <vt:lpstr>Gerçekler</vt:lpstr>
      <vt:lpstr>Prognoz</vt:lpstr>
      <vt:lpstr>Travmatik beyin yaralanması (TBY)</vt:lpstr>
      <vt:lpstr>Temel sorun: diffüz aksonal hasar</vt:lpstr>
      <vt:lpstr>PowerPoint Sunusu</vt:lpstr>
      <vt:lpstr>TBY’lı hastada görülebilecek sorunlar</vt:lpstr>
      <vt:lpstr>Serebral palsi (SP) nedir?</vt:lpstr>
      <vt:lpstr>Etiyopatogenez</vt:lpstr>
      <vt:lpstr>SP’li hastada görülebilen bozukluklar</vt:lpstr>
      <vt:lpstr>PowerPoint Sunusu</vt:lpstr>
      <vt:lpstr>PowerPoint Sunusu</vt:lpstr>
      <vt:lpstr>PowerPoint Sunusu</vt:lpstr>
      <vt:lpstr>PowerPoint Sunusu</vt:lpstr>
      <vt:lpstr>Nörorehabilitasyon nedir?</vt:lpstr>
      <vt:lpstr>Rehabilitasyon ne sağlar?</vt:lpstr>
      <vt:lpstr>PowerPoint Sunusu</vt:lpstr>
      <vt:lpstr>Hastanede akut-yoğun bakım sırasında</vt:lpstr>
      <vt:lpstr>Hastanede yatarak veya ayaktan rehabilitasyon  (Subakut dönem)</vt:lpstr>
      <vt:lpstr>PowerPoint Sunusu</vt:lpstr>
      <vt:lpstr>Evde rehabilitasyon (Toplumsal rehabilitasyon)</vt:lpstr>
      <vt:lpstr>Rehabilitasyonda ana prensipler</vt:lpstr>
      <vt:lpstr>PowerPoint Sunusu</vt:lpstr>
      <vt:lpstr>Kullanılan egzersiz yöntemleri</vt:lpstr>
      <vt:lpstr>Yeni rehabilitasyon yöntemleri</vt:lpstr>
      <vt:lpstr>Başarılı bir rehabilitasyon için</vt:lpstr>
      <vt:lpstr>Spastisite tedavisine FTR yaklaşımı</vt:lpstr>
      <vt:lpstr>Ortezler</vt:lpstr>
      <vt:lpstr>PowerPoint Sunusu</vt:lpstr>
      <vt:lpstr>Yardımcı cihazlar</vt:lpstr>
      <vt:lpstr>Robotik rehabilitasyon</vt:lpstr>
      <vt:lpstr>Nörolojik rehabilitasyon yaklaşımı</vt:lpstr>
      <vt:lpstr>KİS yaklaşımı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Tur</dc:creator>
  <cp:lastModifiedBy>user</cp:lastModifiedBy>
  <cp:revision>280</cp:revision>
  <dcterms:created xsi:type="dcterms:W3CDTF">2017-07-16T04:42:14Z</dcterms:created>
  <dcterms:modified xsi:type="dcterms:W3CDTF">2020-01-20T15:20:10Z</dcterms:modified>
</cp:coreProperties>
</file>