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5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57" d="100"/>
          <a:sy n="5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C6ACC27-BD85-47E2-B713-8EB044E9369E}" type="slidenum">
              <a:rPr lang="tr-TR" altLang="tr-TR"/>
              <a:pPr>
                <a:spcBef>
                  <a:spcPct val="0"/>
                </a:spcBef>
              </a:pPr>
              <a:t>7</a:t>
            </a:fld>
            <a:endParaRPr lang="tr-TR" altLang="tr-T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46650" cy="37099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4533" y="4728941"/>
            <a:ext cx="5147036" cy="4484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b="1" smtClean="0"/>
              <a:t>FIG-Statement on the Cadastre (1994):</a:t>
            </a:r>
            <a:r>
              <a:rPr lang="de-CH" altLang="tr-TR" sz="2400" i="1" smtClean="0"/>
              <a:t> </a:t>
            </a:r>
            <a:br>
              <a:rPr lang="de-CH" altLang="tr-TR" sz="2400" i="1" smtClean="0"/>
            </a:br>
            <a:r>
              <a:rPr lang="de-CH" altLang="tr-TR" sz="2400" smtClean="0"/>
              <a:t>“A Cadastre...may be established for </a:t>
            </a:r>
            <a:r>
              <a:rPr lang="de-CH" altLang="tr-TR" sz="2400" u="sng" smtClean="0"/>
              <a:t>fiscal purposes</a:t>
            </a:r>
            <a:r>
              <a:rPr lang="de-CH" altLang="tr-TR" sz="2400" smtClean="0"/>
              <a:t> (e.g. valuation and equitable taxation), </a:t>
            </a:r>
            <a:r>
              <a:rPr lang="de-CH" altLang="tr-TR" sz="2400" u="sng" smtClean="0"/>
              <a:t>legal purposes</a:t>
            </a:r>
            <a:r>
              <a:rPr lang="de-CH" altLang="tr-TR" sz="2400" smtClean="0"/>
              <a:t> (land transfers), to assist in the management of land and land use (e.g. for planning and other administrative purposes), and enables sustainable development and environmental protection.”</a:t>
            </a:r>
          </a:p>
          <a:p>
            <a:pPr defTabSz="762000" eaLnBrk="1" hangingPunct="1">
              <a:spcBef>
                <a:spcPct val="50000"/>
              </a:spcBef>
              <a:buFontTx/>
              <a:buChar char="•"/>
            </a:pPr>
            <a:endParaRPr lang="de-CH" altLang="tr-TR" sz="2400" smtClean="0"/>
          </a:p>
          <a:p>
            <a:pPr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b="1" smtClean="0"/>
              <a:t>UN-ECE Meeting of Officials in Land Administration (MOLA, 1996)</a:t>
            </a:r>
          </a:p>
          <a:p>
            <a:pPr lvl="1"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smtClean="0"/>
              <a:t>58 European states</a:t>
            </a:r>
          </a:p>
          <a:p>
            <a:pPr lvl="1"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smtClean="0">
                <a:latin typeface="TimesNewRomanPSMT" charset="0"/>
              </a:rPr>
              <a:t>dealing with cadastre, land registration, land consolidation, valuation, LIS</a:t>
            </a:r>
          </a:p>
          <a:p>
            <a:pPr lvl="1"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smtClean="0">
                <a:latin typeface="TimesNewRomanPSMT" charset="0"/>
              </a:rPr>
              <a:t>focusing on transition countries, raising awareness, technical advice</a:t>
            </a:r>
          </a:p>
          <a:p>
            <a:pPr lvl="1"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smtClean="0">
                <a:latin typeface="TimesNewRomanPSMT" charset="0"/>
              </a:rPr>
              <a:t>country profile and assessement missions</a:t>
            </a:r>
          </a:p>
          <a:p>
            <a:pPr lvl="1"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smtClean="0">
                <a:latin typeface="TimesNewRomanPSMT" charset="0"/>
              </a:rPr>
              <a:t>co-ordination of foreign assistance</a:t>
            </a:r>
            <a:endParaRPr lang="de-CH" altLang="tr-TR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0B17096-9DDD-47F6-96B5-73CDCF334EBC}" type="slidenum">
              <a:rPr lang="tr-TR" altLang="tr-TR"/>
              <a:pPr>
                <a:spcBef>
                  <a:spcPct val="0"/>
                </a:spcBef>
              </a:pPr>
              <a:t>8</a:t>
            </a:fld>
            <a:endParaRPr lang="tr-TR" altLang="tr-T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46650" cy="37099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4533" y="4728941"/>
            <a:ext cx="5147036" cy="4484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b="1" smtClean="0"/>
              <a:t>Bogor-Declaration (1996, UN Interregional Meeting of Experts on Cadastre):</a:t>
            </a:r>
            <a:endParaRPr lang="de-CH" altLang="tr-TR" sz="2400" b="1" smtClean="0">
              <a:latin typeface="Arial" pitchFamily="34" charset="0"/>
            </a:endParaRPr>
          </a:p>
          <a:p>
            <a:pPr lvl="1" defTabSz="762000" eaLnBrk="1" hangingPunct="1">
              <a:spcBef>
                <a:spcPct val="50000"/>
              </a:spcBef>
            </a:pPr>
            <a:r>
              <a:rPr lang="de-CH" altLang="tr-TR" sz="2400" smtClean="0"/>
              <a:t>A Cadastral Vision: Point 4.1: The vision of the future shared by the meeting was to:</a:t>
            </a:r>
          </a:p>
          <a:p>
            <a:pPr lvl="1"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smtClean="0"/>
              <a:t>develop modern cadastral infrastructures that facilitate </a:t>
            </a:r>
            <a:r>
              <a:rPr lang="de-CH" altLang="tr-TR" sz="2400" u="sng" smtClean="0"/>
              <a:t>efficient land and property markets</a:t>
            </a:r>
            <a:r>
              <a:rPr lang="de-CH" altLang="tr-TR" sz="2400" smtClean="0"/>
              <a:t>, protect the </a:t>
            </a:r>
            <a:r>
              <a:rPr lang="de-CH" altLang="tr-TR" sz="2400" u="sng" smtClean="0"/>
              <a:t>land rights</a:t>
            </a:r>
            <a:r>
              <a:rPr lang="de-CH" altLang="tr-TR" sz="2400" smtClean="0"/>
              <a:t> of all, and support </a:t>
            </a:r>
            <a:r>
              <a:rPr lang="de-CH" altLang="tr-TR" sz="2400" b="1" smtClean="0"/>
              <a:t>long term sustainable development</a:t>
            </a:r>
            <a:r>
              <a:rPr lang="de-CH" altLang="tr-TR" sz="2400" smtClean="0"/>
              <a:t> and land management.</a:t>
            </a:r>
          </a:p>
          <a:p>
            <a:pPr lvl="1"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smtClean="0"/>
              <a:t>facilitate the planning and development of national cadastral infrastructures so that they may fully </a:t>
            </a:r>
            <a:r>
              <a:rPr lang="de-CH" altLang="tr-TR" sz="2400" b="1" smtClean="0"/>
              <a:t>service the escalating needs of greatly increased urban populations</a:t>
            </a:r>
            <a:r>
              <a:rPr lang="de-CH" altLang="tr-TR" sz="2400" smtClean="0"/>
              <a:t>. These will result from the rapid expansion of cities that is already taking place and which is projected to continue into the 21 st century.</a:t>
            </a:r>
          </a:p>
          <a:p>
            <a:pPr lvl="1" defTabSz="762000" eaLnBrk="1" hangingPunct="1">
              <a:spcBef>
                <a:spcPct val="50000"/>
              </a:spcBef>
              <a:buFontTx/>
              <a:buChar char="•"/>
            </a:pPr>
            <a:endParaRPr lang="de-CH" altLang="tr-TR" sz="2400" smtClean="0"/>
          </a:p>
          <a:p>
            <a:pPr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b="1" smtClean="0"/>
              <a:t>FIG-Cadastre 2014 (1998):</a:t>
            </a:r>
            <a:endParaRPr lang="de-CH" altLang="tr-TR" sz="2400" smtClean="0"/>
          </a:p>
          <a:p>
            <a:pPr lvl="1" defTabSz="762000" eaLnBrk="1" hangingPunct="1">
              <a:spcBef>
                <a:spcPct val="50000"/>
              </a:spcBef>
            </a:pPr>
            <a:r>
              <a:rPr lang="de-CH" altLang="tr-TR" sz="2400" smtClean="0"/>
              <a:t>Six vision statements</a:t>
            </a:r>
            <a:br>
              <a:rPr lang="de-CH" altLang="tr-TR" sz="2400" smtClean="0"/>
            </a:br>
            <a:endParaRPr lang="de-CH" altLang="tr-TR" sz="2400" smtClean="0"/>
          </a:p>
          <a:p>
            <a:pPr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b="1" smtClean="0"/>
              <a:t>UN-FIG Bathurst Declaration (1999): </a:t>
            </a:r>
            <a:endParaRPr lang="de-CH" altLang="tr-TR" sz="2400" smtClean="0"/>
          </a:p>
          <a:p>
            <a:pPr lvl="1"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smtClean="0"/>
              <a:t>the relationship humankind-land is very dynamic</a:t>
            </a:r>
          </a:p>
          <a:p>
            <a:pPr lvl="1" defTabSz="762000" eaLnBrk="1" hangingPunct="1">
              <a:spcBef>
                <a:spcPct val="50000"/>
              </a:spcBef>
              <a:buFontTx/>
              <a:buChar char="•"/>
            </a:pPr>
            <a:r>
              <a:rPr lang="de-CH" altLang="tr-TR" sz="2400" smtClean="0"/>
              <a:t>without sound land administration, sustainable development is just rethoric</a:t>
            </a:r>
          </a:p>
          <a:p>
            <a:pPr defTabSz="762000" eaLnBrk="1" hangingPunct="1">
              <a:spcBef>
                <a:spcPct val="50000"/>
              </a:spcBef>
              <a:buFontTx/>
              <a:buChar char="•"/>
            </a:pPr>
            <a:endParaRPr lang="en-US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Dr.Orhan ERCAN</a:t>
            </a: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01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289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5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KADASTRO BİLGİSİ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 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Dr. Orhan ERCAN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1800" dirty="0" smtClean="0"/>
              <a:t>BATI ÜLKELERİ, GEÇİŞ DÖNEMİNDE OLAN ÜLKELER VE GELİŞMEKTE OLAN ÜLKELERDE ÖNCELİKLER FARKLIDIR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800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1800" dirty="0" smtClean="0"/>
              <a:t>KALKINMA KONUSUNDA FARKLI KAPASİTELERE SAHİPTİRLER (İNSAN GÜCÜ, TEKNOLOJİ VE FİNANS)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800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1800" dirty="0" smtClean="0"/>
              <a:t>BAZILARI DÜŞÜK BEDELLİ BASİT KADASTRO İŞLERİ İLE UĞRAŞIRKEN DİĞERLERİ TAMAMIYLA BT TEMELLİ ÇOK AMAÇLI KADASTRO YAPMAKTADIRLAR</a:t>
            </a:r>
          </a:p>
          <a:p>
            <a:pPr eaLnBrk="1" hangingPunct="1">
              <a:lnSpc>
                <a:spcPct val="90000"/>
              </a:lnSpc>
            </a:pPr>
            <a:endParaRPr lang="en-US" altLang="tr-TR" sz="1800" b="1" dirty="0" smtClean="0"/>
          </a:p>
          <a:p>
            <a:pPr eaLnBrk="1" hangingPunct="1">
              <a:lnSpc>
                <a:spcPct val="90000"/>
              </a:lnSpc>
            </a:pPr>
            <a:endParaRPr lang="tr-TR" alt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16211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577" y="587693"/>
            <a:ext cx="7628514" cy="755650"/>
          </a:xfrm>
        </p:spPr>
        <p:txBody>
          <a:bodyPr/>
          <a:lstStyle/>
          <a:p>
            <a:r>
              <a:rPr lang="tr-TR" altLang="tr-TR" sz="3200" dirty="0" smtClean="0"/>
              <a:t>Kadastro Sisteminin Başarısı </a:t>
            </a:r>
            <a:endParaRPr lang="tr-TR" altLang="tr-TR" sz="3200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46" y="1462059"/>
            <a:ext cx="7704138" cy="3529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000" b="1" i="1" dirty="0" smtClean="0"/>
              <a:t>KADASTRO SİSTEMİNİN BAŞARISI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0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000" b="1" i="1" dirty="0" smtClean="0"/>
              <a:t>   </a:t>
            </a:r>
            <a:r>
              <a:rPr lang="tr-TR" altLang="tr-TR" sz="2000" b="1" i="1" u="sng" dirty="0" smtClean="0">
                <a:solidFill>
                  <a:srgbClr val="0000CC"/>
                </a:solidFill>
              </a:rPr>
              <a:t>ONUN YASAL VEYA TEKNİK GELİŞMİŞLİĞİNE DEĞİL</a:t>
            </a:r>
            <a:r>
              <a:rPr lang="tr-TR" altLang="tr-TR" sz="2000" b="1" i="1" dirty="0" smtClean="0"/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000" b="1" i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000" b="1" i="1" dirty="0" smtClean="0"/>
              <a:t>   ONUN TAŞINMAZ HAKLARINI KORUYUP KORUYAMADIĞINA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000" b="1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000" b="1" i="1" dirty="0" smtClean="0"/>
              <a:t>   VE O HAKLARIN TİCARİ ETKİN, KOLAY, ÇABUK, GÜVENLİ VE DÜŞÜK BEDELLİ KULLANDIRILIP KULLANDIRILMADIĞI İLE ÖLÇÜLÜR</a:t>
            </a:r>
            <a:endParaRPr lang="tr-TR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8599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45181" y="1290669"/>
            <a:ext cx="7923212" cy="1974850"/>
          </a:xfrm>
        </p:spPr>
        <p:txBody>
          <a:bodyPr/>
          <a:lstStyle/>
          <a:p>
            <a:pPr algn="l" eaLnBrk="1" hangingPunct="1"/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ETKİN ARAZİ YÖNETİMİ, ARAZİ KAYNAKLARININ KAPASİTESİ, MÜLKİYET VE ARAZİ KULLANIMI KONULARINDA BİLGİLERE GEREKSİNİM DUYAR. KADASTRO, ARAZİ HAKKINDA BİLGİ SAĞLAMANIN İLK ARACIDIR. </a:t>
            </a:r>
            <a:b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/>
            </a:r>
            <a:b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KADASTRO</a:t>
            </a:r>
            <a:r>
              <a:rPr lang="tr-TR" altLang="tr-TR" sz="1800" b="1" dirty="0" smtClean="0">
                <a:solidFill>
                  <a:schemeClr val="tx2"/>
                </a:solidFill>
                <a:cs typeface="Times New Roman" pitchFamily="18" charset="0"/>
              </a:rPr>
              <a:t>;</a:t>
            </a:r>
            <a:r>
              <a:rPr lang="tr-TR" altLang="tr-TR" sz="2800" dirty="0" smtClean="0">
                <a:cs typeface="Times New Roman" pitchFamily="18" charset="0"/>
              </a:rPr>
              <a:t> </a:t>
            </a:r>
            <a:endParaRPr lang="en-AU" altLang="tr-TR" sz="28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696200" cy="22367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altLang="tr-TR" sz="1800" b="1" smtClean="0">
                <a:cs typeface="Times New Roman" pitchFamily="18" charset="0"/>
              </a:rPr>
              <a:t>1. TAŞINMAZ MALİKLERİNİN TANIMLANMASI,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tr-TR" altLang="tr-TR" sz="1800" b="1" smtClean="0"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altLang="tr-TR" sz="1800" b="1" smtClean="0">
                <a:cs typeface="Times New Roman" pitchFamily="18" charset="0"/>
              </a:rPr>
              <a:t>2. TAŞINMAZ ÜZERİNDEKİ HAKLAR, SÜRELERİ VE SORUMLULUKLAR HAKKINDAKİ BİLGİLERİ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tr-TR" altLang="tr-TR" sz="1800" b="1" smtClean="0"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altLang="tr-TR" sz="1800" b="1" smtClean="0">
                <a:cs typeface="Times New Roman" pitchFamily="18" charset="0"/>
              </a:rPr>
              <a:t>3. YERİ, BOYUTLARI, DEĞERİ VB. GİBİ PARSEL BİLGİLERİNİ SAĞLAR. </a:t>
            </a:r>
            <a:endParaRPr lang="en-AU" altLang="tr-TR" sz="1800" b="1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2700338" y="908050"/>
            <a:ext cx="4495800" cy="5410200"/>
          </a:xfrm>
          <a:prstGeom prst="rect">
            <a:avLst/>
          </a:prstGeom>
          <a:noFill/>
          <a:ln w="76200">
            <a:solidFill>
              <a:srgbClr val="0000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3300"/>
                </a:solidFill>
              </a:rPr>
              <a:t>MÜLKİYET YÖNETİM SİSTEMİ</a:t>
            </a:r>
            <a:endParaRPr lang="lt-LT" altLang="tr-TR" sz="2000" b="1">
              <a:solidFill>
                <a:srgbClr val="FF3300"/>
              </a:solidFill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614863" y="4937125"/>
            <a:ext cx="8207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t-LT" altLang="tr-TR" sz="6000" b="1">
                <a:solidFill>
                  <a:srgbClr val="000099"/>
                </a:solidFill>
              </a:rPr>
              <a:t>=</a:t>
            </a:r>
            <a:endParaRPr lang="lt-LT" altLang="tr-TR" sz="4000" b="1">
              <a:solidFill>
                <a:srgbClr val="000099"/>
              </a:solidFill>
            </a:endParaRP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4572000" y="2133600"/>
            <a:ext cx="3476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lt-LT" sz="6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lt-LT" sz="40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4648200" y="3505200"/>
            <a:ext cx="2714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lt-LT" sz="6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lt-LT" sz="40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3124200" y="2895600"/>
            <a:ext cx="4038600" cy="868363"/>
          </a:xfrm>
          <a:prstGeom prst="rect">
            <a:avLst/>
          </a:prstGeom>
          <a:noFill/>
          <a:ln w="76200">
            <a:solidFill>
              <a:srgbClr val="0BE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000" b="1"/>
              <a:t>TAPU KAYDI</a:t>
            </a:r>
            <a:endParaRPr lang="lt-LT" altLang="tr-TR" sz="2000" b="1"/>
          </a:p>
        </p:txBody>
      </p:sp>
      <p:pic>
        <p:nvPicPr>
          <p:cNvPr id="1536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 8"/>
          <p:cNvGrpSpPr>
            <a:grpSpLocks/>
          </p:cNvGrpSpPr>
          <p:nvPr/>
        </p:nvGrpSpPr>
        <p:grpSpPr bwMode="auto">
          <a:xfrm>
            <a:off x="3224213" y="3344863"/>
            <a:ext cx="3390900" cy="574675"/>
            <a:chOff x="2160" y="1933"/>
            <a:chExt cx="2136" cy="362"/>
          </a:xfrm>
        </p:grpSpPr>
        <p:sp>
          <p:nvSpPr>
            <p:cNvPr id="15402" name="Text Box 9"/>
            <p:cNvSpPr txBox="1">
              <a:spLocks noChangeArrowheads="1"/>
            </p:cNvSpPr>
            <p:nvPr/>
          </p:nvSpPr>
          <p:spPr bwMode="auto">
            <a:xfrm>
              <a:off x="2160" y="1933"/>
              <a:ext cx="86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/>
                <a:t>KİMİN</a:t>
              </a:r>
              <a:r>
                <a:rPr lang="lt-LT" altLang="tr-TR" sz="1800" b="1"/>
                <a:t>?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lt-LT" altLang="tr-TR" sz="1000"/>
            </a:p>
          </p:txBody>
        </p:sp>
        <p:sp>
          <p:nvSpPr>
            <p:cNvPr id="15403" name="Text Box 10"/>
            <p:cNvSpPr txBox="1">
              <a:spLocks noChangeArrowheads="1"/>
            </p:cNvSpPr>
            <p:nvPr/>
          </p:nvSpPr>
          <p:spPr bwMode="auto">
            <a:xfrm>
              <a:off x="3480" y="1933"/>
              <a:ext cx="81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/>
                <a:t>NASIL</a:t>
              </a:r>
              <a:r>
                <a:rPr lang="lt-LT" altLang="tr-TR" sz="1800" b="1"/>
                <a:t>?</a:t>
              </a:r>
            </a:p>
          </p:txBody>
        </p:sp>
        <p:sp>
          <p:nvSpPr>
            <p:cNvPr id="15404" name="Text Box 11"/>
            <p:cNvSpPr txBox="1">
              <a:spLocks noChangeArrowheads="1"/>
            </p:cNvSpPr>
            <p:nvPr/>
          </p:nvSpPr>
          <p:spPr bwMode="auto">
            <a:xfrm>
              <a:off x="2909" y="1933"/>
              <a:ext cx="51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lt-LT" altLang="tr-TR" sz="1800" b="1"/>
            </a:p>
          </p:txBody>
        </p:sp>
      </p:grp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2971800" y="4343400"/>
            <a:ext cx="3886200" cy="7620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000" b="1"/>
              <a:t>ARAZİ DEĞERLEMESİ</a:t>
            </a:r>
            <a:endParaRPr lang="lt-LT" altLang="tr-TR" sz="2000" b="1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022850" y="4643438"/>
            <a:ext cx="1295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1800" b="1">
              <a:solidFill>
                <a:srgbClr val="000099"/>
              </a:solidFill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651500" y="4724400"/>
            <a:ext cx="13779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/>
              <a:t>NEDEN</a:t>
            </a:r>
            <a:r>
              <a:rPr lang="lt-LT" altLang="tr-TR" sz="1800" b="1">
                <a:solidFill>
                  <a:srgbClr val="000099"/>
                </a:solidFill>
              </a:rPr>
              <a:t> </a:t>
            </a:r>
            <a:r>
              <a:rPr lang="lt-LT" altLang="tr-TR" sz="1800" b="1"/>
              <a:t>?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4140200" y="4724400"/>
            <a:ext cx="18240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/>
              <a:t>DEĞERİ</a:t>
            </a:r>
            <a:r>
              <a:rPr lang="lt-LT" altLang="tr-TR" sz="1800" b="1"/>
              <a:t> ?</a:t>
            </a:r>
          </a:p>
        </p:txBody>
      </p:sp>
      <p:sp>
        <p:nvSpPr>
          <p:cNvPr id="15375" name="Freeform 16"/>
          <p:cNvSpPr>
            <a:spLocks/>
          </p:cNvSpPr>
          <p:nvPr/>
        </p:nvSpPr>
        <p:spPr bwMode="auto">
          <a:xfrm>
            <a:off x="625475" y="5211763"/>
            <a:ext cx="142875" cy="84137"/>
          </a:xfrm>
          <a:custGeom>
            <a:avLst/>
            <a:gdLst>
              <a:gd name="T0" fmla="*/ 112780473 w 181"/>
              <a:gd name="T1" fmla="*/ 0 h 106"/>
              <a:gd name="T2" fmla="*/ 0 w 181"/>
              <a:gd name="T3" fmla="*/ 64893439 h 106"/>
              <a:gd name="T4" fmla="*/ 0 w 181"/>
              <a:gd name="T5" fmla="*/ 66783347 h 106"/>
              <a:gd name="T6" fmla="*/ 1246407 w 181"/>
              <a:gd name="T7" fmla="*/ 65523673 h 106"/>
              <a:gd name="T8" fmla="*/ 112780473 w 181"/>
              <a:gd name="T9" fmla="*/ 1259674 h 106"/>
              <a:gd name="T10" fmla="*/ 112780473 w 181"/>
              <a:gd name="T11" fmla="*/ 0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106"/>
              <a:gd name="T20" fmla="*/ 181 w 181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106">
                <a:moveTo>
                  <a:pt x="181" y="0"/>
                </a:moveTo>
                <a:lnTo>
                  <a:pt x="0" y="103"/>
                </a:lnTo>
                <a:lnTo>
                  <a:pt x="0" y="106"/>
                </a:lnTo>
                <a:lnTo>
                  <a:pt x="2" y="104"/>
                </a:lnTo>
                <a:lnTo>
                  <a:pt x="181" y="2"/>
                </a:lnTo>
                <a:lnTo>
                  <a:pt x="1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203575" y="1851025"/>
            <a:ext cx="13779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/>
              <a:t>NEREDE</a:t>
            </a:r>
            <a:r>
              <a:rPr lang="lt-LT" altLang="tr-TR" sz="1800" b="1"/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lt-LT" altLang="tr-TR" sz="1000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386263" y="1851025"/>
            <a:ext cx="811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lt-LT" altLang="tr-TR" sz="1800" b="1"/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5133975" y="1851025"/>
            <a:ext cx="18240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/>
              <a:t>NE KADAR</a:t>
            </a:r>
            <a:r>
              <a:rPr lang="lt-LT" altLang="tr-TR" sz="1800" b="1"/>
              <a:t> ?</a:t>
            </a:r>
          </a:p>
        </p:txBody>
      </p:sp>
      <p:sp>
        <p:nvSpPr>
          <p:cNvPr id="15379" name="AutoShape 20"/>
          <p:cNvSpPr>
            <a:spLocks noChangeArrowheads="1"/>
          </p:cNvSpPr>
          <p:nvPr/>
        </p:nvSpPr>
        <p:spPr bwMode="auto">
          <a:xfrm>
            <a:off x="5715000" y="2590800"/>
            <a:ext cx="2590800" cy="1128713"/>
          </a:xfrm>
          <a:custGeom>
            <a:avLst/>
            <a:gdLst>
              <a:gd name="T0" fmla="*/ 2147483646 w 21600"/>
              <a:gd name="T1" fmla="*/ 29250284 h 21600"/>
              <a:gd name="T2" fmla="*/ 616037186 w 21600"/>
              <a:gd name="T3" fmla="*/ 1147645018 h 21600"/>
              <a:gd name="T4" fmla="*/ 2147483646 w 21600"/>
              <a:gd name="T5" fmla="*/ 29250284 h 21600"/>
              <a:gd name="T6" fmla="*/ 2147483646 w 21600"/>
              <a:gd name="T7" fmla="*/ 376556476 h 21600"/>
              <a:gd name="T8" fmla="*/ 2147483646 w 21600"/>
              <a:gd name="T9" fmla="*/ 916346015 h 21600"/>
              <a:gd name="T10" fmla="*/ 2147483646 w 21600"/>
              <a:gd name="T11" fmla="*/ 84229188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03" y="4271"/>
                </a:moveTo>
                <a:cubicBezTo>
                  <a:pt x="17361" y="1580"/>
                  <a:pt x="14178" y="0"/>
                  <a:pt x="10800" y="0"/>
                </a:cubicBezTo>
                <a:cubicBezTo>
                  <a:pt x="5897" y="-1"/>
                  <a:pt x="1609" y="3302"/>
                  <a:pt x="357" y="8043"/>
                </a:cubicBezTo>
                <a:cubicBezTo>
                  <a:pt x="1609" y="3302"/>
                  <a:pt x="5897" y="-1"/>
                  <a:pt x="10800" y="0"/>
                </a:cubicBezTo>
                <a:cubicBezTo>
                  <a:pt x="14178" y="0"/>
                  <a:pt x="17361" y="1580"/>
                  <a:pt x="19403" y="4271"/>
                </a:cubicBezTo>
                <a:lnTo>
                  <a:pt x="21554" y="2639"/>
                </a:lnTo>
                <a:lnTo>
                  <a:pt x="21035" y="6422"/>
                </a:lnTo>
                <a:lnTo>
                  <a:pt x="17252" y="5903"/>
                </a:lnTo>
                <a:lnTo>
                  <a:pt x="19403" y="4271"/>
                </a:lnTo>
                <a:close/>
              </a:path>
            </a:pathLst>
          </a:custGeom>
          <a:solidFill>
            <a:srgbClr val="FF9900"/>
          </a:solidFill>
          <a:ln w="857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1538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8956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AutoShape 22"/>
          <p:cNvSpPr>
            <a:spLocks noChangeArrowheads="1"/>
          </p:cNvSpPr>
          <p:nvPr/>
        </p:nvSpPr>
        <p:spPr bwMode="auto">
          <a:xfrm>
            <a:off x="1828800" y="4267200"/>
            <a:ext cx="2514600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-899339356 w 21600"/>
              <a:gd name="T7" fmla="*/ 2147483646 h 21600"/>
              <a:gd name="T8" fmla="*/ 691059345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764" y="15944"/>
                </a:moveTo>
                <a:cubicBezTo>
                  <a:pt x="4518" y="18683"/>
                  <a:pt x="7547" y="20341"/>
                  <a:pt x="10800" y="20341"/>
                </a:cubicBezTo>
                <a:cubicBezTo>
                  <a:pt x="14967" y="20340"/>
                  <a:pt x="18652" y="17636"/>
                  <a:pt x="19902" y="13660"/>
                </a:cubicBezTo>
                <a:lnTo>
                  <a:pt x="21103" y="14038"/>
                </a:lnTo>
                <a:cubicBezTo>
                  <a:pt x="19688" y="18538"/>
                  <a:pt x="15517" y="21599"/>
                  <a:pt x="10800" y="21600"/>
                </a:cubicBezTo>
                <a:cubicBezTo>
                  <a:pt x="7118" y="21600"/>
                  <a:pt x="3689" y="19724"/>
                  <a:pt x="1704" y="16623"/>
                </a:cubicBezTo>
                <a:lnTo>
                  <a:pt x="-570" y="18079"/>
                </a:lnTo>
                <a:lnTo>
                  <a:pt x="438" y="13480"/>
                </a:lnTo>
                <a:lnTo>
                  <a:pt x="5038" y="14488"/>
                </a:lnTo>
                <a:lnTo>
                  <a:pt x="2764" y="15944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5382" name="Group 23"/>
          <p:cNvGrpSpPr>
            <a:grpSpLocks/>
          </p:cNvGrpSpPr>
          <p:nvPr/>
        </p:nvGrpSpPr>
        <p:grpSpPr bwMode="auto">
          <a:xfrm>
            <a:off x="228600" y="1143000"/>
            <a:ext cx="3200400" cy="1981200"/>
            <a:chOff x="789" y="785"/>
            <a:chExt cx="1368" cy="734"/>
          </a:xfrm>
        </p:grpSpPr>
        <p:sp>
          <p:nvSpPr>
            <p:cNvPr id="15391" name="Freeform 24"/>
            <p:cNvSpPr>
              <a:spLocks/>
            </p:cNvSpPr>
            <p:nvPr/>
          </p:nvSpPr>
          <p:spPr bwMode="auto">
            <a:xfrm>
              <a:off x="789" y="824"/>
              <a:ext cx="1368" cy="695"/>
            </a:xfrm>
            <a:custGeom>
              <a:avLst/>
              <a:gdLst>
                <a:gd name="T0" fmla="*/ 235 w 2734"/>
                <a:gd name="T1" fmla="*/ 0 h 1390"/>
                <a:gd name="T2" fmla="*/ 0 w 2734"/>
                <a:gd name="T3" fmla="*/ 217 h 1390"/>
                <a:gd name="T4" fmla="*/ 450 w 2734"/>
                <a:gd name="T5" fmla="*/ 348 h 1390"/>
                <a:gd name="T6" fmla="*/ 685 w 2734"/>
                <a:gd name="T7" fmla="*/ 131 h 1390"/>
                <a:gd name="T8" fmla="*/ 235 w 2734"/>
                <a:gd name="T9" fmla="*/ 0 h 1390"/>
                <a:gd name="T10" fmla="*/ 235 w 2734"/>
                <a:gd name="T11" fmla="*/ 0 h 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4"/>
                <a:gd name="T19" fmla="*/ 0 h 1390"/>
                <a:gd name="T20" fmla="*/ 2734 w 2734"/>
                <a:gd name="T21" fmla="*/ 1390 h 13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4" h="1390">
                  <a:moveTo>
                    <a:pt x="938" y="0"/>
                  </a:moveTo>
                  <a:lnTo>
                    <a:pt x="0" y="867"/>
                  </a:lnTo>
                  <a:lnTo>
                    <a:pt x="1797" y="1390"/>
                  </a:lnTo>
                  <a:lnTo>
                    <a:pt x="2734" y="524"/>
                  </a:lnTo>
                  <a:lnTo>
                    <a:pt x="9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92" name="Freeform 25"/>
            <p:cNvSpPr>
              <a:spLocks/>
            </p:cNvSpPr>
            <p:nvPr/>
          </p:nvSpPr>
          <p:spPr bwMode="auto">
            <a:xfrm>
              <a:off x="789" y="785"/>
              <a:ext cx="1368" cy="695"/>
            </a:xfrm>
            <a:custGeom>
              <a:avLst/>
              <a:gdLst>
                <a:gd name="T0" fmla="*/ 235 w 2734"/>
                <a:gd name="T1" fmla="*/ 0 h 1390"/>
                <a:gd name="T2" fmla="*/ 0 w 2734"/>
                <a:gd name="T3" fmla="*/ 217 h 1390"/>
                <a:gd name="T4" fmla="*/ 450 w 2734"/>
                <a:gd name="T5" fmla="*/ 348 h 1390"/>
                <a:gd name="T6" fmla="*/ 685 w 2734"/>
                <a:gd name="T7" fmla="*/ 131 h 1390"/>
                <a:gd name="T8" fmla="*/ 235 w 2734"/>
                <a:gd name="T9" fmla="*/ 0 h 1390"/>
                <a:gd name="T10" fmla="*/ 235 w 2734"/>
                <a:gd name="T11" fmla="*/ 0 h 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4"/>
                <a:gd name="T19" fmla="*/ 0 h 1390"/>
                <a:gd name="T20" fmla="*/ 2734 w 2734"/>
                <a:gd name="T21" fmla="*/ 1390 h 13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4" h="1390">
                  <a:moveTo>
                    <a:pt x="938" y="0"/>
                  </a:moveTo>
                  <a:lnTo>
                    <a:pt x="0" y="867"/>
                  </a:lnTo>
                  <a:lnTo>
                    <a:pt x="1797" y="1390"/>
                  </a:lnTo>
                  <a:lnTo>
                    <a:pt x="2734" y="52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93" name="Freeform 26"/>
            <p:cNvSpPr>
              <a:spLocks/>
            </p:cNvSpPr>
            <p:nvPr/>
          </p:nvSpPr>
          <p:spPr bwMode="auto">
            <a:xfrm>
              <a:off x="1029" y="788"/>
              <a:ext cx="514" cy="207"/>
            </a:xfrm>
            <a:custGeom>
              <a:avLst/>
              <a:gdLst>
                <a:gd name="T0" fmla="*/ 257 w 1027"/>
                <a:gd name="T1" fmla="*/ 38 h 414"/>
                <a:gd name="T2" fmla="*/ 257 w 1027"/>
                <a:gd name="T3" fmla="*/ 39 h 414"/>
                <a:gd name="T4" fmla="*/ 257 w 1027"/>
                <a:gd name="T5" fmla="*/ 40 h 414"/>
                <a:gd name="T6" fmla="*/ 256 w 1027"/>
                <a:gd name="T7" fmla="*/ 41 h 414"/>
                <a:gd name="T8" fmla="*/ 256 w 1027"/>
                <a:gd name="T9" fmla="*/ 42 h 414"/>
                <a:gd name="T10" fmla="*/ 255 w 1027"/>
                <a:gd name="T11" fmla="*/ 42 h 414"/>
                <a:gd name="T12" fmla="*/ 254 w 1027"/>
                <a:gd name="T13" fmla="*/ 43 h 414"/>
                <a:gd name="T14" fmla="*/ 253 w 1027"/>
                <a:gd name="T15" fmla="*/ 43 h 414"/>
                <a:gd name="T16" fmla="*/ 253 w 1027"/>
                <a:gd name="T17" fmla="*/ 44 h 414"/>
                <a:gd name="T18" fmla="*/ 252 w 1027"/>
                <a:gd name="T19" fmla="*/ 45 h 414"/>
                <a:gd name="T20" fmla="*/ 251 w 1027"/>
                <a:gd name="T21" fmla="*/ 45 h 414"/>
                <a:gd name="T22" fmla="*/ 251 w 1027"/>
                <a:gd name="T23" fmla="*/ 45 h 414"/>
                <a:gd name="T24" fmla="*/ 250 w 1027"/>
                <a:gd name="T25" fmla="*/ 45 h 414"/>
                <a:gd name="T26" fmla="*/ 250 w 1027"/>
                <a:gd name="T27" fmla="*/ 49 h 414"/>
                <a:gd name="T28" fmla="*/ 249 w 1027"/>
                <a:gd name="T29" fmla="*/ 53 h 414"/>
                <a:gd name="T30" fmla="*/ 247 w 1027"/>
                <a:gd name="T31" fmla="*/ 57 h 414"/>
                <a:gd name="T32" fmla="*/ 244 w 1027"/>
                <a:gd name="T33" fmla="*/ 62 h 414"/>
                <a:gd name="T34" fmla="*/ 242 w 1027"/>
                <a:gd name="T35" fmla="*/ 67 h 414"/>
                <a:gd name="T36" fmla="*/ 238 w 1027"/>
                <a:gd name="T37" fmla="*/ 72 h 414"/>
                <a:gd name="T38" fmla="*/ 235 w 1027"/>
                <a:gd name="T39" fmla="*/ 76 h 414"/>
                <a:gd name="T40" fmla="*/ 232 w 1027"/>
                <a:gd name="T41" fmla="*/ 81 h 414"/>
                <a:gd name="T42" fmla="*/ 229 w 1027"/>
                <a:gd name="T43" fmla="*/ 85 h 414"/>
                <a:gd name="T44" fmla="*/ 226 w 1027"/>
                <a:gd name="T45" fmla="*/ 89 h 414"/>
                <a:gd name="T46" fmla="*/ 224 w 1027"/>
                <a:gd name="T47" fmla="*/ 92 h 414"/>
                <a:gd name="T48" fmla="*/ 222 w 1027"/>
                <a:gd name="T49" fmla="*/ 95 h 414"/>
                <a:gd name="T50" fmla="*/ 210 w 1027"/>
                <a:gd name="T51" fmla="*/ 94 h 414"/>
                <a:gd name="T52" fmla="*/ 197 w 1027"/>
                <a:gd name="T53" fmla="*/ 94 h 414"/>
                <a:gd name="T54" fmla="*/ 185 w 1027"/>
                <a:gd name="T55" fmla="*/ 94 h 414"/>
                <a:gd name="T56" fmla="*/ 172 w 1027"/>
                <a:gd name="T57" fmla="*/ 93 h 414"/>
                <a:gd name="T58" fmla="*/ 160 w 1027"/>
                <a:gd name="T59" fmla="*/ 93 h 414"/>
                <a:gd name="T60" fmla="*/ 147 w 1027"/>
                <a:gd name="T61" fmla="*/ 93 h 414"/>
                <a:gd name="T62" fmla="*/ 135 w 1027"/>
                <a:gd name="T63" fmla="*/ 93 h 414"/>
                <a:gd name="T64" fmla="*/ 123 w 1027"/>
                <a:gd name="T65" fmla="*/ 93 h 414"/>
                <a:gd name="T66" fmla="*/ 111 w 1027"/>
                <a:gd name="T67" fmla="*/ 94 h 414"/>
                <a:gd name="T68" fmla="*/ 99 w 1027"/>
                <a:gd name="T69" fmla="*/ 95 h 414"/>
                <a:gd name="T70" fmla="*/ 87 w 1027"/>
                <a:gd name="T71" fmla="*/ 97 h 414"/>
                <a:gd name="T72" fmla="*/ 75 w 1027"/>
                <a:gd name="T73" fmla="*/ 100 h 414"/>
                <a:gd name="T74" fmla="*/ 69 w 1027"/>
                <a:gd name="T75" fmla="*/ 101 h 414"/>
                <a:gd name="T76" fmla="*/ 63 w 1027"/>
                <a:gd name="T77" fmla="*/ 102 h 414"/>
                <a:gd name="T78" fmla="*/ 56 w 1027"/>
                <a:gd name="T79" fmla="*/ 102 h 414"/>
                <a:gd name="T80" fmla="*/ 50 w 1027"/>
                <a:gd name="T81" fmla="*/ 103 h 414"/>
                <a:gd name="T82" fmla="*/ 44 w 1027"/>
                <a:gd name="T83" fmla="*/ 104 h 414"/>
                <a:gd name="T84" fmla="*/ 37 w 1027"/>
                <a:gd name="T85" fmla="*/ 104 h 414"/>
                <a:gd name="T86" fmla="*/ 31 w 1027"/>
                <a:gd name="T87" fmla="*/ 104 h 414"/>
                <a:gd name="T88" fmla="*/ 25 w 1027"/>
                <a:gd name="T89" fmla="*/ 104 h 414"/>
                <a:gd name="T90" fmla="*/ 19 w 1027"/>
                <a:gd name="T91" fmla="*/ 104 h 414"/>
                <a:gd name="T92" fmla="*/ 13 w 1027"/>
                <a:gd name="T93" fmla="*/ 104 h 414"/>
                <a:gd name="T94" fmla="*/ 7 w 1027"/>
                <a:gd name="T95" fmla="*/ 104 h 414"/>
                <a:gd name="T96" fmla="*/ 0 w 1027"/>
                <a:gd name="T97" fmla="*/ 103 h 414"/>
                <a:gd name="T98" fmla="*/ 120 w 1027"/>
                <a:gd name="T99" fmla="*/ 0 h 414"/>
                <a:gd name="T100" fmla="*/ 257 w 1027"/>
                <a:gd name="T101" fmla="*/ 38 h 414"/>
                <a:gd name="T102" fmla="*/ 257 w 1027"/>
                <a:gd name="T103" fmla="*/ 38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7"/>
                <a:gd name="T157" fmla="*/ 0 h 414"/>
                <a:gd name="T158" fmla="*/ 1027 w 102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7" h="414">
                  <a:moveTo>
                    <a:pt x="1027" y="152"/>
                  </a:moveTo>
                  <a:lnTo>
                    <a:pt x="1027" y="155"/>
                  </a:lnTo>
                  <a:lnTo>
                    <a:pt x="1026" y="158"/>
                  </a:lnTo>
                  <a:lnTo>
                    <a:pt x="1024" y="162"/>
                  </a:lnTo>
                  <a:lnTo>
                    <a:pt x="1022" y="165"/>
                  </a:lnTo>
                  <a:lnTo>
                    <a:pt x="1019" y="167"/>
                  </a:lnTo>
                  <a:lnTo>
                    <a:pt x="1016" y="171"/>
                  </a:lnTo>
                  <a:lnTo>
                    <a:pt x="1012" y="172"/>
                  </a:lnTo>
                  <a:lnTo>
                    <a:pt x="1010" y="174"/>
                  </a:lnTo>
                  <a:lnTo>
                    <a:pt x="1007" y="177"/>
                  </a:lnTo>
                  <a:lnTo>
                    <a:pt x="1003" y="178"/>
                  </a:lnTo>
                  <a:lnTo>
                    <a:pt x="1001" y="178"/>
                  </a:lnTo>
                  <a:lnTo>
                    <a:pt x="999" y="179"/>
                  </a:lnTo>
                  <a:lnTo>
                    <a:pt x="997" y="193"/>
                  </a:lnTo>
                  <a:lnTo>
                    <a:pt x="993" y="209"/>
                  </a:lnTo>
                  <a:lnTo>
                    <a:pt x="985" y="227"/>
                  </a:lnTo>
                  <a:lnTo>
                    <a:pt x="975" y="246"/>
                  </a:lnTo>
                  <a:lnTo>
                    <a:pt x="965" y="265"/>
                  </a:lnTo>
                  <a:lnTo>
                    <a:pt x="952" y="285"/>
                  </a:lnTo>
                  <a:lnTo>
                    <a:pt x="940" y="303"/>
                  </a:lnTo>
                  <a:lnTo>
                    <a:pt x="927" y="322"/>
                  </a:lnTo>
                  <a:lnTo>
                    <a:pt x="916" y="338"/>
                  </a:lnTo>
                  <a:lnTo>
                    <a:pt x="904" y="354"/>
                  </a:lnTo>
                  <a:lnTo>
                    <a:pt x="895" y="367"/>
                  </a:lnTo>
                  <a:lnTo>
                    <a:pt x="887" y="377"/>
                  </a:lnTo>
                  <a:lnTo>
                    <a:pt x="837" y="376"/>
                  </a:lnTo>
                  <a:lnTo>
                    <a:pt x="787" y="375"/>
                  </a:lnTo>
                  <a:lnTo>
                    <a:pt x="737" y="374"/>
                  </a:lnTo>
                  <a:lnTo>
                    <a:pt x="686" y="372"/>
                  </a:lnTo>
                  <a:lnTo>
                    <a:pt x="638" y="371"/>
                  </a:lnTo>
                  <a:lnTo>
                    <a:pt x="588" y="370"/>
                  </a:lnTo>
                  <a:lnTo>
                    <a:pt x="539" y="370"/>
                  </a:lnTo>
                  <a:lnTo>
                    <a:pt x="490" y="372"/>
                  </a:lnTo>
                  <a:lnTo>
                    <a:pt x="442" y="375"/>
                  </a:lnTo>
                  <a:lnTo>
                    <a:pt x="394" y="379"/>
                  </a:lnTo>
                  <a:lnTo>
                    <a:pt x="346" y="386"/>
                  </a:lnTo>
                  <a:lnTo>
                    <a:pt x="298" y="397"/>
                  </a:lnTo>
                  <a:lnTo>
                    <a:pt x="274" y="401"/>
                  </a:lnTo>
                  <a:lnTo>
                    <a:pt x="249" y="405"/>
                  </a:lnTo>
                  <a:lnTo>
                    <a:pt x="224" y="408"/>
                  </a:lnTo>
                  <a:lnTo>
                    <a:pt x="199" y="411"/>
                  </a:lnTo>
                  <a:lnTo>
                    <a:pt x="174" y="413"/>
                  </a:lnTo>
                  <a:lnTo>
                    <a:pt x="148" y="414"/>
                  </a:lnTo>
                  <a:lnTo>
                    <a:pt x="124" y="414"/>
                  </a:lnTo>
                  <a:lnTo>
                    <a:pt x="99" y="414"/>
                  </a:lnTo>
                  <a:lnTo>
                    <a:pt x="73" y="414"/>
                  </a:lnTo>
                  <a:lnTo>
                    <a:pt x="49" y="414"/>
                  </a:lnTo>
                  <a:lnTo>
                    <a:pt x="25" y="413"/>
                  </a:lnTo>
                  <a:lnTo>
                    <a:pt x="0" y="412"/>
                  </a:lnTo>
                  <a:lnTo>
                    <a:pt x="479" y="0"/>
                  </a:lnTo>
                  <a:lnTo>
                    <a:pt x="1027" y="152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94" name="Freeform 27"/>
            <p:cNvSpPr>
              <a:spLocks/>
            </p:cNvSpPr>
            <p:nvPr/>
          </p:nvSpPr>
          <p:spPr bwMode="auto">
            <a:xfrm>
              <a:off x="1407" y="954"/>
              <a:ext cx="452" cy="439"/>
            </a:xfrm>
            <a:custGeom>
              <a:avLst/>
              <a:gdLst>
                <a:gd name="T0" fmla="*/ 0 w 903"/>
                <a:gd name="T1" fmla="*/ 218 h 878"/>
                <a:gd name="T2" fmla="*/ 1 w 903"/>
                <a:gd name="T3" fmla="*/ 220 h 878"/>
                <a:gd name="T4" fmla="*/ 226 w 903"/>
                <a:gd name="T5" fmla="*/ 93 h 878"/>
                <a:gd name="T6" fmla="*/ 224 w 903"/>
                <a:gd name="T7" fmla="*/ 0 h 878"/>
                <a:gd name="T8" fmla="*/ 222 w 903"/>
                <a:gd name="T9" fmla="*/ 0 h 878"/>
                <a:gd name="T10" fmla="*/ 224 w 903"/>
                <a:gd name="T11" fmla="*/ 91 h 878"/>
                <a:gd name="T12" fmla="*/ 0 w 903"/>
                <a:gd name="T13" fmla="*/ 218 h 8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3"/>
                <a:gd name="T22" fmla="*/ 0 h 878"/>
                <a:gd name="T23" fmla="*/ 903 w 903"/>
                <a:gd name="T24" fmla="*/ 878 h 8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3" h="878">
                  <a:moveTo>
                    <a:pt x="0" y="869"/>
                  </a:moveTo>
                  <a:lnTo>
                    <a:pt x="4" y="878"/>
                  </a:lnTo>
                  <a:lnTo>
                    <a:pt x="903" y="371"/>
                  </a:lnTo>
                  <a:lnTo>
                    <a:pt x="895" y="0"/>
                  </a:lnTo>
                  <a:lnTo>
                    <a:pt x="885" y="0"/>
                  </a:lnTo>
                  <a:lnTo>
                    <a:pt x="894" y="364"/>
                  </a:lnTo>
                  <a:lnTo>
                    <a:pt x="0" y="86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95" name="Freeform 28"/>
            <p:cNvSpPr>
              <a:spLocks/>
            </p:cNvSpPr>
            <p:nvPr/>
          </p:nvSpPr>
          <p:spPr bwMode="auto">
            <a:xfrm>
              <a:off x="1024" y="976"/>
              <a:ext cx="227" cy="29"/>
            </a:xfrm>
            <a:custGeom>
              <a:avLst/>
              <a:gdLst>
                <a:gd name="T0" fmla="*/ 113 w 455"/>
                <a:gd name="T1" fmla="*/ 3 h 57"/>
                <a:gd name="T2" fmla="*/ 113 w 455"/>
                <a:gd name="T3" fmla="*/ 0 h 57"/>
                <a:gd name="T4" fmla="*/ 0 w 455"/>
                <a:gd name="T5" fmla="*/ 12 h 57"/>
                <a:gd name="T6" fmla="*/ 0 w 455"/>
                <a:gd name="T7" fmla="*/ 15 h 57"/>
                <a:gd name="T8" fmla="*/ 113 w 455"/>
                <a:gd name="T9" fmla="*/ 3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57"/>
                <a:gd name="T17" fmla="*/ 455 w 45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57">
                  <a:moveTo>
                    <a:pt x="455" y="9"/>
                  </a:moveTo>
                  <a:lnTo>
                    <a:pt x="455" y="0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455" y="9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96" name="Freeform 29"/>
            <p:cNvSpPr>
              <a:spLocks/>
            </p:cNvSpPr>
            <p:nvPr/>
          </p:nvSpPr>
          <p:spPr bwMode="auto">
            <a:xfrm>
              <a:off x="1226" y="1033"/>
              <a:ext cx="183" cy="88"/>
            </a:xfrm>
            <a:custGeom>
              <a:avLst/>
              <a:gdLst>
                <a:gd name="T0" fmla="*/ 0 w 365"/>
                <a:gd name="T1" fmla="*/ 36 h 176"/>
                <a:gd name="T2" fmla="*/ 60 w 365"/>
                <a:gd name="T3" fmla="*/ 0 h 176"/>
                <a:gd name="T4" fmla="*/ 92 w 365"/>
                <a:gd name="T5" fmla="*/ 11 h 176"/>
                <a:gd name="T6" fmla="*/ 35 w 365"/>
                <a:gd name="T7" fmla="*/ 44 h 176"/>
                <a:gd name="T8" fmla="*/ 0 w 365"/>
                <a:gd name="T9" fmla="*/ 36 h 176"/>
                <a:gd name="T10" fmla="*/ 0 w 365"/>
                <a:gd name="T11" fmla="*/ 36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5"/>
                <a:gd name="T19" fmla="*/ 0 h 176"/>
                <a:gd name="T20" fmla="*/ 365 w 365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5" h="176">
                  <a:moveTo>
                    <a:pt x="0" y="141"/>
                  </a:moveTo>
                  <a:lnTo>
                    <a:pt x="237" y="0"/>
                  </a:lnTo>
                  <a:lnTo>
                    <a:pt x="365" y="43"/>
                  </a:lnTo>
                  <a:lnTo>
                    <a:pt x="137" y="176"/>
                  </a:lnTo>
                  <a:lnTo>
                    <a:pt x="0" y="14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97" name="Freeform 30"/>
            <p:cNvSpPr>
              <a:spLocks/>
            </p:cNvSpPr>
            <p:nvPr/>
          </p:nvSpPr>
          <p:spPr bwMode="auto">
            <a:xfrm>
              <a:off x="1281" y="1249"/>
              <a:ext cx="148" cy="70"/>
            </a:xfrm>
            <a:custGeom>
              <a:avLst/>
              <a:gdLst>
                <a:gd name="T0" fmla="*/ 0 w 297"/>
                <a:gd name="T1" fmla="*/ 26 h 139"/>
                <a:gd name="T2" fmla="*/ 32 w 297"/>
                <a:gd name="T3" fmla="*/ 35 h 139"/>
                <a:gd name="T4" fmla="*/ 74 w 297"/>
                <a:gd name="T5" fmla="*/ 10 h 139"/>
                <a:gd name="T6" fmla="*/ 45 w 297"/>
                <a:gd name="T7" fmla="*/ 0 h 139"/>
                <a:gd name="T8" fmla="*/ 0 w 297"/>
                <a:gd name="T9" fmla="*/ 26 h 139"/>
                <a:gd name="T10" fmla="*/ 0 w 297"/>
                <a:gd name="T11" fmla="*/ 2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39"/>
                <a:gd name="T20" fmla="*/ 297 w 297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39">
                  <a:moveTo>
                    <a:pt x="0" y="103"/>
                  </a:moveTo>
                  <a:lnTo>
                    <a:pt x="131" y="139"/>
                  </a:lnTo>
                  <a:lnTo>
                    <a:pt x="297" y="40"/>
                  </a:lnTo>
                  <a:lnTo>
                    <a:pt x="181" y="0"/>
                  </a:lnTo>
                  <a:lnTo>
                    <a:pt x="0" y="10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98" name="Freeform 31"/>
            <p:cNvSpPr>
              <a:spLocks/>
            </p:cNvSpPr>
            <p:nvPr/>
          </p:nvSpPr>
          <p:spPr bwMode="auto">
            <a:xfrm>
              <a:off x="1148" y="1137"/>
              <a:ext cx="154" cy="67"/>
            </a:xfrm>
            <a:custGeom>
              <a:avLst/>
              <a:gdLst>
                <a:gd name="T0" fmla="*/ 21 w 309"/>
                <a:gd name="T1" fmla="*/ 0 h 135"/>
                <a:gd name="T2" fmla="*/ 77 w 309"/>
                <a:gd name="T3" fmla="*/ 18 h 135"/>
                <a:gd name="T4" fmla="*/ 56 w 309"/>
                <a:gd name="T5" fmla="*/ 33 h 135"/>
                <a:gd name="T6" fmla="*/ 0 w 309"/>
                <a:gd name="T7" fmla="*/ 16 h 135"/>
                <a:gd name="T8" fmla="*/ 21 w 309"/>
                <a:gd name="T9" fmla="*/ 0 h 135"/>
                <a:gd name="T10" fmla="*/ 21 w 309"/>
                <a:gd name="T11" fmla="*/ 0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9"/>
                <a:gd name="T19" fmla="*/ 0 h 135"/>
                <a:gd name="T20" fmla="*/ 309 w 309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9" h="135">
                  <a:moveTo>
                    <a:pt x="84" y="0"/>
                  </a:moveTo>
                  <a:lnTo>
                    <a:pt x="309" y="72"/>
                  </a:lnTo>
                  <a:lnTo>
                    <a:pt x="225" y="135"/>
                  </a:lnTo>
                  <a:lnTo>
                    <a:pt x="0" y="64"/>
                  </a:lnTo>
                  <a:lnTo>
                    <a:pt x="8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99" name="Freeform 32"/>
            <p:cNvSpPr>
              <a:spLocks/>
            </p:cNvSpPr>
            <p:nvPr/>
          </p:nvSpPr>
          <p:spPr bwMode="auto">
            <a:xfrm>
              <a:off x="1394" y="1020"/>
              <a:ext cx="676" cy="245"/>
            </a:xfrm>
            <a:custGeom>
              <a:avLst/>
              <a:gdLst>
                <a:gd name="T0" fmla="*/ 3 w 1353"/>
                <a:gd name="T1" fmla="*/ 81 h 490"/>
                <a:gd name="T2" fmla="*/ 0 w 1353"/>
                <a:gd name="T3" fmla="*/ 91 h 490"/>
                <a:gd name="T4" fmla="*/ 114 w 1353"/>
                <a:gd name="T5" fmla="*/ 123 h 490"/>
                <a:gd name="T6" fmla="*/ 230 w 1353"/>
                <a:gd name="T7" fmla="*/ 57 h 490"/>
                <a:gd name="T8" fmla="*/ 231 w 1353"/>
                <a:gd name="T9" fmla="*/ 26 h 490"/>
                <a:gd name="T10" fmla="*/ 338 w 1353"/>
                <a:gd name="T11" fmla="*/ 11 h 490"/>
                <a:gd name="T12" fmla="*/ 335 w 1353"/>
                <a:gd name="T13" fmla="*/ 0 h 490"/>
                <a:gd name="T14" fmla="*/ 219 w 1353"/>
                <a:gd name="T15" fmla="*/ 17 h 490"/>
                <a:gd name="T16" fmla="*/ 219 w 1353"/>
                <a:gd name="T17" fmla="*/ 50 h 490"/>
                <a:gd name="T18" fmla="*/ 112 w 1353"/>
                <a:gd name="T19" fmla="*/ 112 h 490"/>
                <a:gd name="T20" fmla="*/ 3 w 1353"/>
                <a:gd name="T21" fmla="*/ 81 h 4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3"/>
                <a:gd name="T34" fmla="*/ 0 h 490"/>
                <a:gd name="T35" fmla="*/ 1353 w 1353"/>
                <a:gd name="T36" fmla="*/ 490 h 4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3" h="490">
                  <a:moveTo>
                    <a:pt x="12" y="322"/>
                  </a:moveTo>
                  <a:lnTo>
                    <a:pt x="0" y="361"/>
                  </a:lnTo>
                  <a:lnTo>
                    <a:pt x="459" y="490"/>
                  </a:lnTo>
                  <a:lnTo>
                    <a:pt x="923" y="225"/>
                  </a:lnTo>
                  <a:lnTo>
                    <a:pt x="924" y="102"/>
                  </a:lnTo>
                  <a:lnTo>
                    <a:pt x="1353" y="42"/>
                  </a:lnTo>
                  <a:lnTo>
                    <a:pt x="1343" y="0"/>
                  </a:lnTo>
                  <a:lnTo>
                    <a:pt x="878" y="67"/>
                  </a:lnTo>
                  <a:lnTo>
                    <a:pt x="879" y="200"/>
                  </a:lnTo>
                  <a:lnTo>
                    <a:pt x="449" y="446"/>
                  </a:lnTo>
                  <a:lnTo>
                    <a:pt x="12" y="32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00" name="Freeform 33"/>
            <p:cNvSpPr>
              <a:spLocks/>
            </p:cNvSpPr>
            <p:nvPr/>
          </p:nvSpPr>
          <p:spPr bwMode="auto">
            <a:xfrm>
              <a:off x="1272" y="1017"/>
              <a:ext cx="136" cy="70"/>
            </a:xfrm>
            <a:custGeom>
              <a:avLst/>
              <a:gdLst>
                <a:gd name="T0" fmla="*/ 40 w 271"/>
                <a:gd name="T1" fmla="*/ 0 h 141"/>
                <a:gd name="T2" fmla="*/ 0 w 271"/>
                <a:gd name="T3" fmla="*/ 25 h 141"/>
                <a:gd name="T4" fmla="*/ 28 w 271"/>
                <a:gd name="T5" fmla="*/ 35 h 141"/>
                <a:gd name="T6" fmla="*/ 68 w 271"/>
                <a:gd name="T7" fmla="*/ 10 h 141"/>
                <a:gd name="T8" fmla="*/ 40 w 271"/>
                <a:gd name="T9" fmla="*/ 0 h 141"/>
                <a:gd name="T10" fmla="*/ 40 w 271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41"/>
                <a:gd name="T20" fmla="*/ 271 w 271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41">
                  <a:moveTo>
                    <a:pt x="157" y="0"/>
                  </a:moveTo>
                  <a:lnTo>
                    <a:pt x="0" y="100"/>
                  </a:lnTo>
                  <a:lnTo>
                    <a:pt x="109" y="141"/>
                  </a:lnTo>
                  <a:lnTo>
                    <a:pt x="271" y="42"/>
                  </a:lnTo>
                  <a:lnTo>
                    <a:pt x="15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401" name="Freeform 34"/>
            <p:cNvSpPr>
              <a:spLocks/>
            </p:cNvSpPr>
            <p:nvPr/>
          </p:nvSpPr>
          <p:spPr bwMode="auto">
            <a:xfrm>
              <a:off x="1308" y="1021"/>
              <a:ext cx="73" cy="36"/>
            </a:xfrm>
            <a:custGeom>
              <a:avLst/>
              <a:gdLst>
                <a:gd name="T0" fmla="*/ 37 w 146"/>
                <a:gd name="T1" fmla="*/ 9 h 72"/>
                <a:gd name="T2" fmla="*/ 37 w 146"/>
                <a:gd name="T3" fmla="*/ 8 h 72"/>
                <a:gd name="T4" fmla="*/ 36 w 146"/>
                <a:gd name="T5" fmla="*/ 7 h 72"/>
                <a:gd name="T6" fmla="*/ 36 w 146"/>
                <a:gd name="T7" fmla="*/ 6 h 72"/>
                <a:gd name="T8" fmla="*/ 35 w 146"/>
                <a:gd name="T9" fmla="*/ 5 h 72"/>
                <a:gd name="T10" fmla="*/ 33 w 146"/>
                <a:gd name="T11" fmla="*/ 4 h 72"/>
                <a:gd name="T12" fmla="*/ 32 w 146"/>
                <a:gd name="T13" fmla="*/ 3 h 72"/>
                <a:gd name="T14" fmla="*/ 30 w 146"/>
                <a:gd name="T15" fmla="*/ 2 h 72"/>
                <a:gd name="T16" fmla="*/ 28 w 146"/>
                <a:gd name="T17" fmla="*/ 2 h 72"/>
                <a:gd name="T18" fmla="*/ 26 w 146"/>
                <a:gd name="T19" fmla="*/ 1 h 72"/>
                <a:gd name="T20" fmla="*/ 24 w 146"/>
                <a:gd name="T21" fmla="*/ 1 h 72"/>
                <a:gd name="T22" fmla="*/ 21 w 146"/>
                <a:gd name="T23" fmla="*/ 0 h 72"/>
                <a:gd name="T24" fmla="*/ 19 w 146"/>
                <a:gd name="T25" fmla="*/ 0 h 72"/>
                <a:gd name="T26" fmla="*/ 17 w 146"/>
                <a:gd name="T27" fmla="*/ 0 h 72"/>
                <a:gd name="T28" fmla="*/ 14 w 146"/>
                <a:gd name="T29" fmla="*/ 1 h 72"/>
                <a:gd name="T30" fmla="*/ 12 w 146"/>
                <a:gd name="T31" fmla="*/ 1 h 72"/>
                <a:gd name="T32" fmla="*/ 10 w 146"/>
                <a:gd name="T33" fmla="*/ 2 h 72"/>
                <a:gd name="T34" fmla="*/ 8 w 146"/>
                <a:gd name="T35" fmla="*/ 2 h 72"/>
                <a:gd name="T36" fmla="*/ 6 w 146"/>
                <a:gd name="T37" fmla="*/ 3 h 72"/>
                <a:gd name="T38" fmla="*/ 4 w 146"/>
                <a:gd name="T39" fmla="*/ 4 h 72"/>
                <a:gd name="T40" fmla="*/ 3 w 146"/>
                <a:gd name="T41" fmla="*/ 5 h 72"/>
                <a:gd name="T42" fmla="*/ 2 w 146"/>
                <a:gd name="T43" fmla="*/ 6 h 72"/>
                <a:gd name="T44" fmla="*/ 1 w 146"/>
                <a:gd name="T45" fmla="*/ 7 h 72"/>
                <a:gd name="T46" fmla="*/ 1 w 146"/>
                <a:gd name="T47" fmla="*/ 8 h 72"/>
                <a:gd name="T48" fmla="*/ 0 w 146"/>
                <a:gd name="T49" fmla="*/ 9 h 72"/>
                <a:gd name="T50" fmla="*/ 1 w 146"/>
                <a:gd name="T51" fmla="*/ 10 h 72"/>
                <a:gd name="T52" fmla="*/ 1 w 146"/>
                <a:gd name="T53" fmla="*/ 12 h 72"/>
                <a:gd name="T54" fmla="*/ 2 w 146"/>
                <a:gd name="T55" fmla="*/ 13 h 72"/>
                <a:gd name="T56" fmla="*/ 3 w 146"/>
                <a:gd name="T57" fmla="*/ 14 h 72"/>
                <a:gd name="T58" fmla="*/ 4 w 146"/>
                <a:gd name="T59" fmla="*/ 15 h 72"/>
                <a:gd name="T60" fmla="*/ 6 w 146"/>
                <a:gd name="T61" fmla="*/ 15 h 72"/>
                <a:gd name="T62" fmla="*/ 8 w 146"/>
                <a:gd name="T63" fmla="*/ 16 h 72"/>
                <a:gd name="T64" fmla="*/ 10 w 146"/>
                <a:gd name="T65" fmla="*/ 17 h 72"/>
                <a:gd name="T66" fmla="*/ 12 w 146"/>
                <a:gd name="T67" fmla="*/ 17 h 72"/>
                <a:gd name="T68" fmla="*/ 14 w 146"/>
                <a:gd name="T69" fmla="*/ 18 h 72"/>
                <a:gd name="T70" fmla="*/ 17 w 146"/>
                <a:gd name="T71" fmla="*/ 18 h 72"/>
                <a:gd name="T72" fmla="*/ 19 w 146"/>
                <a:gd name="T73" fmla="*/ 18 h 72"/>
                <a:gd name="T74" fmla="*/ 21 w 146"/>
                <a:gd name="T75" fmla="*/ 18 h 72"/>
                <a:gd name="T76" fmla="*/ 24 w 146"/>
                <a:gd name="T77" fmla="*/ 18 h 72"/>
                <a:gd name="T78" fmla="*/ 26 w 146"/>
                <a:gd name="T79" fmla="*/ 17 h 72"/>
                <a:gd name="T80" fmla="*/ 28 w 146"/>
                <a:gd name="T81" fmla="*/ 17 h 72"/>
                <a:gd name="T82" fmla="*/ 30 w 146"/>
                <a:gd name="T83" fmla="*/ 16 h 72"/>
                <a:gd name="T84" fmla="*/ 32 w 146"/>
                <a:gd name="T85" fmla="*/ 15 h 72"/>
                <a:gd name="T86" fmla="*/ 33 w 146"/>
                <a:gd name="T87" fmla="*/ 15 h 72"/>
                <a:gd name="T88" fmla="*/ 35 w 146"/>
                <a:gd name="T89" fmla="*/ 14 h 72"/>
                <a:gd name="T90" fmla="*/ 36 w 146"/>
                <a:gd name="T91" fmla="*/ 13 h 72"/>
                <a:gd name="T92" fmla="*/ 36 w 146"/>
                <a:gd name="T93" fmla="*/ 12 h 72"/>
                <a:gd name="T94" fmla="*/ 37 w 146"/>
                <a:gd name="T95" fmla="*/ 10 h 72"/>
                <a:gd name="T96" fmla="*/ 37 w 146"/>
                <a:gd name="T97" fmla="*/ 9 h 72"/>
                <a:gd name="T98" fmla="*/ 37 w 146"/>
                <a:gd name="T99" fmla="*/ 9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72"/>
                <a:gd name="T152" fmla="*/ 146 w 146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72">
                  <a:moveTo>
                    <a:pt x="146" y="36"/>
                  </a:moveTo>
                  <a:lnTo>
                    <a:pt x="146" y="30"/>
                  </a:lnTo>
                  <a:lnTo>
                    <a:pt x="144" y="25"/>
                  </a:lnTo>
                  <a:lnTo>
                    <a:pt x="141" y="21"/>
                  </a:lnTo>
                  <a:lnTo>
                    <a:pt x="137" y="17"/>
                  </a:lnTo>
                  <a:lnTo>
                    <a:pt x="131" y="14"/>
                  </a:lnTo>
                  <a:lnTo>
                    <a:pt x="126" y="10"/>
                  </a:lnTo>
                  <a:lnTo>
                    <a:pt x="119" y="7"/>
                  </a:lnTo>
                  <a:lnTo>
                    <a:pt x="111" y="5"/>
                  </a:lnTo>
                  <a:lnTo>
                    <a:pt x="103" y="2"/>
                  </a:lnTo>
                  <a:lnTo>
                    <a:pt x="93" y="1"/>
                  </a:lnTo>
                  <a:lnTo>
                    <a:pt x="84" y="0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5" y="1"/>
                  </a:lnTo>
                  <a:lnTo>
                    <a:pt x="46" y="2"/>
                  </a:lnTo>
                  <a:lnTo>
                    <a:pt x="37" y="5"/>
                  </a:lnTo>
                  <a:lnTo>
                    <a:pt x="30" y="7"/>
                  </a:lnTo>
                  <a:lnTo>
                    <a:pt x="22" y="10"/>
                  </a:lnTo>
                  <a:lnTo>
                    <a:pt x="16" y="14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4" y="25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1" y="40"/>
                  </a:lnTo>
                  <a:lnTo>
                    <a:pt x="4" y="45"/>
                  </a:lnTo>
                  <a:lnTo>
                    <a:pt x="7" y="50"/>
                  </a:lnTo>
                  <a:lnTo>
                    <a:pt x="10" y="53"/>
                  </a:lnTo>
                  <a:lnTo>
                    <a:pt x="16" y="57"/>
                  </a:lnTo>
                  <a:lnTo>
                    <a:pt x="22" y="60"/>
                  </a:lnTo>
                  <a:lnTo>
                    <a:pt x="30" y="63"/>
                  </a:lnTo>
                  <a:lnTo>
                    <a:pt x="37" y="66"/>
                  </a:lnTo>
                  <a:lnTo>
                    <a:pt x="46" y="68"/>
                  </a:lnTo>
                  <a:lnTo>
                    <a:pt x="55" y="69"/>
                  </a:lnTo>
                  <a:lnTo>
                    <a:pt x="65" y="70"/>
                  </a:lnTo>
                  <a:lnTo>
                    <a:pt x="74" y="72"/>
                  </a:lnTo>
                  <a:lnTo>
                    <a:pt x="84" y="70"/>
                  </a:lnTo>
                  <a:lnTo>
                    <a:pt x="93" y="69"/>
                  </a:lnTo>
                  <a:lnTo>
                    <a:pt x="103" y="68"/>
                  </a:lnTo>
                  <a:lnTo>
                    <a:pt x="111" y="66"/>
                  </a:lnTo>
                  <a:lnTo>
                    <a:pt x="119" y="63"/>
                  </a:lnTo>
                  <a:lnTo>
                    <a:pt x="126" y="60"/>
                  </a:lnTo>
                  <a:lnTo>
                    <a:pt x="131" y="57"/>
                  </a:lnTo>
                  <a:lnTo>
                    <a:pt x="137" y="53"/>
                  </a:lnTo>
                  <a:lnTo>
                    <a:pt x="141" y="50"/>
                  </a:lnTo>
                  <a:lnTo>
                    <a:pt x="144" y="45"/>
                  </a:lnTo>
                  <a:lnTo>
                    <a:pt x="146" y="40"/>
                  </a:lnTo>
                  <a:lnTo>
                    <a:pt x="146" y="36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383" name="Text Box 35"/>
          <p:cNvSpPr txBox="1">
            <a:spLocks noChangeArrowheads="1"/>
          </p:cNvSpPr>
          <p:nvPr/>
        </p:nvSpPr>
        <p:spPr bwMode="auto">
          <a:xfrm>
            <a:off x="2971800" y="1371600"/>
            <a:ext cx="4038600" cy="942975"/>
          </a:xfrm>
          <a:prstGeom prst="rect">
            <a:avLst/>
          </a:prstGeom>
          <a:noFill/>
          <a:ln w="76200">
            <a:solidFill>
              <a:srgbClr val="66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000" b="1"/>
              <a:t>KADASTRO</a:t>
            </a:r>
            <a:endParaRPr lang="en-GB" altLang="tr-TR" sz="2000" b="1"/>
          </a:p>
          <a:p>
            <a:pPr algn="ctr">
              <a:spcBef>
                <a:spcPct val="0"/>
              </a:spcBef>
              <a:buFontTx/>
              <a:buNone/>
            </a:pPr>
            <a:endParaRPr lang="lt-LT" altLang="tr-TR" sz="1800" b="1"/>
          </a:p>
        </p:txBody>
      </p:sp>
      <p:sp>
        <p:nvSpPr>
          <p:cNvPr id="15384" name="AutoShape 36"/>
          <p:cNvSpPr>
            <a:spLocks noChangeArrowheads="1"/>
          </p:cNvSpPr>
          <p:nvPr/>
        </p:nvSpPr>
        <p:spPr bwMode="auto">
          <a:xfrm>
            <a:off x="1676400" y="1295400"/>
            <a:ext cx="3200400" cy="976313"/>
          </a:xfrm>
          <a:custGeom>
            <a:avLst/>
            <a:gdLst>
              <a:gd name="T0" fmla="*/ 2147483646 w 21600"/>
              <a:gd name="T1" fmla="*/ 1959343305 h 21600"/>
              <a:gd name="T2" fmla="*/ 2147483646 w 21600"/>
              <a:gd name="T3" fmla="*/ 1835510295 h 21600"/>
              <a:gd name="T4" fmla="*/ 2147483646 w 21600"/>
              <a:gd name="T5" fmla="*/ 1847145234 h 21600"/>
              <a:gd name="T6" fmla="*/ -1854071137 w 21600"/>
              <a:gd name="T7" fmla="*/ 1669476834 h 21600"/>
              <a:gd name="T8" fmla="*/ 1424707251 w 21600"/>
              <a:gd name="T9" fmla="*/ 1244790080 h 21600"/>
              <a:gd name="T10" fmla="*/ 2147483646 w 21600"/>
              <a:gd name="T11" fmla="*/ 133787167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764" y="15944"/>
                </a:moveTo>
                <a:cubicBezTo>
                  <a:pt x="4518" y="18683"/>
                  <a:pt x="7547" y="20341"/>
                  <a:pt x="10800" y="20341"/>
                </a:cubicBezTo>
                <a:cubicBezTo>
                  <a:pt x="12294" y="20340"/>
                  <a:pt x="13768" y="19989"/>
                  <a:pt x="15103" y="19315"/>
                </a:cubicBezTo>
                <a:lnTo>
                  <a:pt x="15670" y="20439"/>
                </a:lnTo>
                <a:cubicBezTo>
                  <a:pt x="14160" y="21202"/>
                  <a:pt x="12492" y="21599"/>
                  <a:pt x="10800" y="21600"/>
                </a:cubicBezTo>
                <a:cubicBezTo>
                  <a:pt x="7118" y="21600"/>
                  <a:pt x="3689" y="19724"/>
                  <a:pt x="1704" y="16623"/>
                </a:cubicBezTo>
                <a:lnTo>
                  <a:pt x="-570" y="18079"/>
                </a:lnTo>
                <a:lnTo>
                  <a:pt x="438" y="13480"/>
                </a:lnTo>
                <a:lnTo>
                  <a:pt x="5038" y="14488"/>
                </a:lnTo>
                <a:lnTo>
                  <a:pt x="2764" y="15944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15385" name="Picture 37" descr="j03008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7950">
            <a:off x="8321675" y="6115050"/>
            <a:ext cx="809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8" descr="survey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6351588"/>
            <a:ext cx="4397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451725" y="1196975"/>
            <a:ext cx="1204913" cy="1223963"/>
            <a:chOff x="576" y="1056"/>
            <a:chExt cx="1008" cy="1104"/>
          </a:xfrm>
        </p:grpSpPr>
        <p:pic>
          <p:nvPicPr>
            <p:cNvPr id="15389" name="Picture 40" descr="DIPLOM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56"/>
              <a:ext cx="874" cy="1104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0" name="Text Box 41"/>
            <p:cNvSpPr txBox="1">
              <a:spLocks noChangeArrowheads="1"/>
            </p:cNvSpPr>
            <p:nvPr/>
          </p:nvSpPr>
          <p:spPr bwMode="auto">
            <a:xfrm>
              <a:off x="769" y="1344"/>
              <a:ext cx="81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800" b="1">
                  <a:solidFill>
                    <a:srgbClr val="000000"/>
                  </a:solidFill>
                  <a:latin typeface="Times New Roman" pitchFamily="18" charset="0"/>
                </a:rPr>
                <a:t>TAPU</a:t>
              </a:r>
              <a:endParaRPr lang="en-GB" altLang="tr-TR" sz="18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8" name="Text Box 42"/>
          <p:cNvSpPr txBox="1">
            <a:spLocks noChangeArrowheads="1"/>
          </p:cNvSpPr>
          <p:nvPr/>
        </p:nvSpPr>
        <p:spPr bwMode="auto">
          <a:xfrm>
            <a:off x="2843213" y="4724400"/>
            <a:ext cx="172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/>
              <a:t>NİTELİĞİ</a:t>
            </a:r>
            <a:r>
              <a:rPr lang="lt-LT" altLang="tr-TR" sz="1800" b="1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992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669" y="681644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z="2400" b="1" dirty="0" smtClean="0">
                <a:solidFill>
                  <a:srgbClr val="000099"/>
                </a:solidFill>
                <a:latin typeface="Verdana" pitchFamily="34" charset="0"/>
              </a:rPr>
              <a:t>Modern Kadastronun Temel Elemanları</a:t>
            </a:r>
            <a:endParaRPr lang="en-AU" altLang="tr-TR" sz="2400" b="1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844675"/>
            <a:ext cx="7477125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1800" b="1" smtClean="0">
                <a:cs typeface="Times New Roman" pitchFamily="18" charset="0"/>
              </a:rPr>
              <a:t>BÜYÜK ÖLÇEKLİ HARİTALAR,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>
                <a:cs typeface="Times New Roman" pitchFamily="18" charset="0"/>
              </a:rPr>
              <a:t>TAPU KAYITLARI,</a:t>
            </a:r>
            <a:endParaRPr lang="en-US" altLang="tr-TR" sz="18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>
                <a:cs typeface="Times New Roman" pitchFamily="18" charset="0"/>
              </a:rPr>
              <a:t>KADASTRO TAMAMLANMIŞ OLMALIDIR,</a:t>
            </a:r>
            <a:r>
              <a:rPr lang="en-US" altLang="tr-TR" sz="1800" b="1" smtClean="0">
                <a:cs typeface="Times New Roman" pitchFamily="18" charset="0"/>
              </a:rPr>
              <a:t> </a:t>
            </a:r>
            <a:endParaRPr lang="tr-TR" altLang="tr-TR" sz="18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>
                <a:cs typeface="Times New Roman" pitchFamily="18" charset="0"/>
              </a:rPr>
              <a:t>HER BİR PARSELİN TEK ANLAMLI TANIMLAYICISI OLMALIDIR,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>
                <a:cs typeface="Times New Roman" pitchFamily="18" charset="0"/>
              </a:rPr>
              <a:t>KADASTRO DİNAMİK OLMAK ZORUNDADIR,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>
                <a:cs typeface="Times New Roman" pitchFamily="18" charset="0"/>
              </a:rPr>
              <a:t>KADASTRO BİLGİLERİ DOĞRU OLMAK ZORUNDADIR,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>
                <a:cs typeface="Times New Roman" pitchFamily="18" charset="0"/>
              </a:rPr>
              <a:t>BİLGİLER AÇIK OLMALIDIR,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>
                <a:cs typeface="Times New Roman" pitchFamily="18" charset="0"/>
              </a:rPr>
              <a:t>KADASTRO ÖLÇMELERİ BİR KOORDİNAT SİSTEMİNE BAĞLI YAPILMALIDIR,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800" b="1" smtClean="0">
                <a:cs typeface="Times New Roman" pitchFamily="18" charset="0"/>
              </a:rPr>
              <a:t>KADASTRO, HEM HARİTA ÜZERİNDE HEM DE ARAZİDE KESİN TANIMLAMALARI İÇERMELİDİR,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altLang="tr-TR" sz="1800" smtClean="0"/>
          </a:p>
        </p:txBody>
      </p:sp>
    </p:spTree>
    <p:extLst>
      <p:ext uri="{BB962C8B-B14F-4D97-AF65-F5344CB8AC3E}">
        <p14:creationId xmlns:p14="http://schemas.microsoft.com/office/powerpoint/2010/main" val="962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4859338" y="1916113"/>
          <a:ext cx="3746500" cy="397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916113"/>
                        <a:ext cx="3746500" cy="397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4319587" cy="3816350"/>
          </a:xfrm>
          <a:noFill/>
        </p:spPr>
        <p:txBody>
          <a:bodyPr/>
          <a:lstStyle/>
          <a:p>
            <a:pPr algn="l" eaLnBrk="1" hangingPunct="1"/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BAŞARILI BİR KADASTRO; </a:t>
            </a:r>
            <a:b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MÜLK GÜVENCESİNİ SAĞLAMALI, </a:t>
            </a:r>
            <a:b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BASİT VE ANLAŞILIR OLMALI,    </a:t>
            </a:r>
            <a:b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ERİŞİLEBİLİR OLMALI, </a:t>
            </a:r>
            <a:b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altLang="tr-T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GÜNCEL VE GÜVENİLİR BİLGİYİ  DÜŞÜK BEDELLE SUNMALIDIR.</a:t>
            </a:r>
            <a:r>
              <a:rPr lang="tr-TR" alt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AU" alt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740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b="1" dirty="0" smtClean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tr-TR" altLang="tr-TR" sz="2800" b="1" dirty="0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tr-TR" altLang="tr-TR" sz="2800" dirty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tr-TR" altLang="tr-TR" sz="2800" dirty="0">
                <a:solidFill>
                  <a:srgbClr val="000099"/>
                </a:solidFill>
                <a:latin typeface="Verdana" pitchFamily="34" charset="0"/>
              </a:rPr>
            </a:br>
            <a:r>
              <a:rPr lang="tr-TR" altLang="tr-TR" sz="2800" dirty="0" smtClean="0">
                <a:solidFill>
                  <a:srgbClr val="000099"/>
                </a:solidFill>
                <a:latin typeface="Verdana" pitchFamily="34" charset="0"/>
              </a:rPr>
              <a:t>   </a:t>
            </a:r>
            <a:r>
              <a:rPr lang="tr-TR" altLang="tr-TR" sz="2800" b="1" dirty="0" smtClean="0">
                <a:solidFill>
                  <a:srgbClr val="000099"/>
                </a:solidFill>
                <a:latin typeface="Verdana" pitchFamily="34" charset="0"/>
              </a:rPr>
              <a:t>Kadastro </a:t>
            </a:r>
            <a:r>
              <a:rPr lang="tr-TR" altLang="tr-TR" sz="2800" b="1" dirty="0" smtClean="0">
                <a:solidFill>
                  <a:srgbClr val="000099"/>
                </a:solidFill>
                <a:latin typeface="Verdana" pitchFamily="34" charset="0"/>
              </a:rPr>
              <a:t>Çeşitleri</a:t>
            </a:r>
            <a:endParaRPr lang="en-AU" altLang="tr-TR" sz="2800" b="1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92375"/>
            <a:ext cx="7412038" cy="25050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altLang="tr-TR" sz="2000" b="1" smtClean="0">
                <a:solidFill>
                  <a:schemeClr val="tx2"/>
                </a:solidFill>
                <a:latin typeface="Verdana" pitchFamily="34" charset="0"/>
              </a:rPr>
              <a:t>1.	HUKUKSAL KADASTRO</a:t>
            </a:r>
            <a:r>
              <a:rPr lang="tr-TR" altLang="tr-TR" sz="2000" b="1" smtClean="0">
                <a:latin typeface="Verdana" pitchFamily="34" charset="0"/>
              </a:rPr>
              <a:t> </a:t>
            </a:r>
            <a:r>
              <a:rPr lang="en-US" altLang="tr-TR" sz="2000" b="1" smtClean="0">
                <a:latin typeface="Verdana" pitchFamily="34" charset="0"/>
              </a:rPr>
              <a:t> – </a:t>
            </a:r>
            <a:r>
              <a:rPr lang="tr-TR" altLang="tr-TR" sz="2000" b="1" smtClean="0">
                <a:latin typeface="Verdana" pitchFamily="34" charset="0"/>
              </a:rPr>
              <a:t>ARAZİ PİYASASINI DESTEKLER </a:t>
            </a:r>
          </a:p>
          <a:p>
            <a:pPr marL="609600" indent="-609600" eaLnBrk="1" hangingPunct="1">
              <a:buFontTx/>
              <a:buNone/>
            </a:pPr>
            <a:endParaRPr lang="tr-TR" altLang="tr-TR" sz="2000" b="1" smtClean="0">
              <a:latin typeface="Verdana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tr-TR" altLang="tr-TR" sz="2000" b="1" smtClean="0">
                <a:solidFill>
                  <a:schemeClr val="tx2"/>
                </a:solidFill>
                <a:latin typeface="Verdana" pitchFamily="34" charset="0"/>
              </a:rPr>
              <a:t>2.	MALİ KADASTRO</a:t>
            </a:r>
            <a:r>
              <a:rPr lang="tr-TR" altLang="tr-TR" sz="2000" b="1" smtClean="0">
                <a:latin typeface="Verdana" pitchFamily="34" charset="0"/>
              </a:rPr>
              <a:t> </a:t>
            </a:r>
            <a:r>
              <a:rPr lang="en-US" altLang="tr-TR" sz="2000" b="1" smtClean="0">
                <a:latin typeface="Verdana" pitchFamily="34" charset="0"/>
              </a:rPr>
              <a:t>– </a:t>
            </a:r>
            <a:r>
              <a:rPr lang="tr-TR" altLang="tr-TR" sz="2000" b="1" smtClean="0">
                <a:latin typeface="Verdana" pitchFamily="34" charset="0"/>
              </a:rPr>
              <a:t>VERGİLENDİRMEYİ DESTEKLER </a:t>
            </a:r>
          </a:p>
          <a:p>
            <a:pPr marL="609600" indent="-609600" eaLnBrk="1" hangingPunct="1">
              <a:buFontTx/>
              <a:buNone/>
            </a:pPr>
            <a:endParaRPr lang="tr-TR" altLang="tr-TR" sz="2000" b="1" smtClean="0">
              <a:latin typeface="Verdana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tr-TR" altLang="tr-TR" sz="2000" b="1" smtClean="0">
                <a:solidFill>
                  <a:schemeClr val="tx2"/>
                </a:solidFill>
                <a:latin typeface="Verdana" pitchFamily="34" charset="0"/>
              </a:rPr>
              <a:t>3.	ÇOK AMAÇLI KADASTRO</a:t>
            </a:r>
            <a:endParaRPr lang="en-AU" altLang="tr-TR" sz="2000" b="1" smtClean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984" y="583998"/>
            <a:ext cx="8370887" cy="609600"/>
          </a:xfrm>
        </p:spPr>
        <p:txBody>
          <a:bodyPr/>
          <a:lstStyle/>
          <a:p>
            <a:pPr defTabSz="762000" eaLnBrk="1" hangingPunct="1">
              <a:defRPr/>
            </a:pPr>
            <a:r>
              <a:rPr lang="tr-T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Kadastro Alanındaki Son Çalışmalar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535363" y="1403754"/>
            <a:ext cx="696436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tr-TR" sz="2400" dirty="0">
                <a:latin typeface="Times New Roman" pitchFamily="18" charset="0"/>
              </a:rPr>
              <a:t> </a:t>
            </a:r>
            <a:r>
              <a:rPr lang="de-CH" altLang="tr-TR" sz="2400" b="1" dirty="0">
                <a:latin typeface="Times New Roman" pitchFamily="18" charset="0"/>
              </a:rPr>
              <a:t>FIG-</a:t>
            </a:r>
            <a:r>
              <a:rPr lang="tr-TR" altLang="tr-TR" sz="2400" b="1" dirty="0">
                <a:latin typeface="Times New Roman" pitchFamily="18" charset="0"/>
              </a:rPr>
              <a:t>Kadastro Bildirgesi </a:t>
            </a:r>
            <a:r>
              <a:rPr lang="de-CH" altLang="tr-TR" sz="2400" b="1" dirty="0">
                <a:latin typeface="Times New Roman" pitchFamily="18" charset="0"/>
              </a:rPr>
              <a:t>(1994):</a:t>
            </a:r>
            <a:r>
              <a:rPr lang="de-CH" altLang="tr-TR" sz="2400" i="1" dirty="0">
                <a:latin typeface="Times New Roman" pitchFamily="18" charset="0"/>
              </a:rPr>
              <a:t> </a:t>
            </a:r>
            <a:r>
              <a:rPr lang="de-CH" altLang="tr-TR" sz="2400" dirty="0">
                <a:latin typeface="Times New Roman" pitchFamily="18" charset="0"/>
              </a:rPr>
              <a:t> </a:t>
            </a:r>
            <a:r>
              <a:rPr lang="tr-TR" altLang="tr-TR" sz="2400" dirty="0">
                <a:latin typeface="Times New Roman" pitchFamily="18" charset="0"/>
              </a:rPr>
              <a:t>Kadastro,</a:t>
            </a:r>
            <a:r>
              <a:rPr lang="de-CH" altLang="tr-TR" sz="2400" dirty="0">
                <a:latin typeface="Times New Roman" pitchFamily="18" charset="0"/>
              </a:rPr>
              <a:t> </a:t>
            </a:r>
            <a:r>
              <a:rPr lang="tr-TR" altLang="tr-TR" sz="2400" dirty="0">
                <a:latin typeface="Times New Roman" pitchFamily="18" charset="0"/>
              </a:rPr>
              <a:t>arazi ve arazi kullanımının yönetimi ve çevresel koruma ile sürdürülebilir kalkınmayı destekler</a:t>
            </a:r>
            <a:endParaRPr lang="de-CH" altLang="tr-TR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CH" altLang="tr-TR" sz="2400" dirty="0">
                <a:latin typeface="Times New Roman" pitchFamily="18" charset="0"/>
              </a:rPr>
              <a:t> </a:t>
            </a:r>
            <a:r>
              <a:rPr lang="de-CH" altLang="tr-TR" sz="2400" b="1" dirty="0">
                <a:latin typeface="Times New Roman" pitchFamily="18" charset="0"/>
              </a:rPr>
              <a:t>UN-ECE </a:t>
            </a:r>
            <a:r>
              <a:rPr lang="tr-TR" altLang="tr-TR" sz="2400" b="1" dirty="0">
                <a:latin typeface="Times New Roman" pitchFamily="18" charset="0"/>
              </a:rPr>
              <a:t>Arazi Yönetimi Yetkilileri Toplantısı</a:t>
            </a:r>
            <a:r>
              <a:rPr lang="de-CH" altLang="tr-TR" sz="2400" b="1" dirty="0">
                <a:latin typeface="Times New Roman" pitchFamily="18" charset="0"/>
              </a:rPr>
              <a:t> (1996):</a:t>
            </a:r>
            <a:r>
              <a:rPr lang="de-CH" altLang="tr-TR" sz="2400" dirty="0">
                <a:latin typeface="Times New Roman" pitchFamily="18" charset="0"/>
              </a:rPr>
              <a:t> </a:t>
            </a:r>
            <a:r>
              <a:rPr lang="tr-TR" altLang="tr-TR" sz="2400" dirty="0">
                <a:latin typeface="Times New Roman" pitchFamily="18" charset="0"/>
              </a:rPr>
              <a:t>58 Avrupa ülkesi</a:t>
            </a:r>
            <a:r>
              <a:rPr lang="de-CH" altLang="tr-TR" sz="2400" dirty="0">
                <a:latin typeface="Times New Roman" pitchFamily="18" charset="0"/>
              </a:rPr>
              <a:t>, </a:t>
            </a:r>
            <a:r>
              <a:rPr lang="tr-TR" altLang="tr-TR" sz="2400" dirty="0">
                <a:latin typeface="Times New Roman" pitchFamily="18" charset="0"/>
              </a:rPr>
              <a:t>geçiş dönemindeki ülkelere odaklanarak, bilgilendirme ve teknik danışma toplantısı</a:t>
            </a:r>
            <a:endParaRPr lang="en-US" altLang="tr-T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0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648394" y="1679171"/>
            <a:ext cx="804634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tr-TR" sz="2400" dirty="0">
                <a:latin typeface="Times New Roman" pitchFamily="18" charset="0"/>
              </a:rPr>
              <a:t> </a:t>
            </a:r>
            <a:r>
              <a:rPr lang="de-CH" altLang="tr-TR" sz="2400" b="1" dirty="0">
                <a:latin typeface="Times New Roman" pitchFamily="18" charset="0"/>
              </a:rPr>
              <a:t>Bogor-De</a:t>
            </a:r>
            <a:r>
              <a:rPr lang="tr-TR" altLang="tr-TR" sz="2400" b="1" dirty="0">
                <a:latin typeface="Times New Roman" pitchFamily="18" charset="0"/>
              </a:rPr>
              <a:t>klerasyonu </a:t>
            </a:r>
            <a:r>
              <a:rPr lang="de-CH" altLang="tr-TR" sz="2400" b="1" dirty="0">
                <a:latin typeface="Times New Roman" pitchFamily="18" charset="0"/>
              </a:rPr>
              <a:t>(1996):</a:t>
            </a:r>
            <a:r>
              <a:rPr lang="de-CH" altLang="tr-TR" sz="2400" dirty="0">
                <a:latin typeface="Times New Roman" pitchFamily="18" charset="0"/>
              </a:rPr>
              <a:t>  </a:t>
            </a:r>
            <a:r>
              <a:rPr lang="tr-TR" altLang="tr-TR" sz="2400" dirty="0">
                <a:latin typeface="Times New Roman" pitchFamily="18" charset="0"/>
              </a:rPr>
              <a:t>Modern kadastro altyapısının vizyonu </a:t>
            </a:r>
            <a:r>
              <a:rPr lang="de-CH" altLang="tr-TR" sz="2400" dirty="0">
                <a:latin typeface="Times New Roman" pitchFamily="18" charset="0"/>
              </a:rPr>
              <a:t>:  (1) </a:t>
            </a:r>
            <a:r>
              <a:rPr lang="tr-TR" altLang="tr-TR" sz="2400" u="sng" dirty="0">
                <a:solidFill>
                  <a:schemeClr val="tx2"/>
                </a:solidFill>
                <a:latin typeface="Times New Roman" pitchFamily="18" charset="0"/>
              </a:rPr>
              <a:t>sürdürülebilir kalkınma ve arazi yönetimini</a:t>
            </a:r>
            <a:r>
              <a:rPr lang="tr-TR" altLang="tr-TR" sz="2400" dirty="0">
                <a:latin typeface="Times New Roman" pitchFamily="18" charset="0"/>
              </a:rPr>
              <a:t> uzun vadeli destekleme</a:t>
            </a:r>
            <a:r>
              <a:rPr lang="de-CH" altLang="tr-TR" sz="2400" dirty="0">
                <a:latin typeface="Times New Roman" pitchFamily="18" charset="0"/>
              </a:rPr>
              <a:t>;  (2) </a:t>
            </a:r>
            <a:r>
              <a:rPr lang="tr-TR" altLang="tr-TR" sz="2400" dirty="0">
                <a:latin typeface="Times New Roman" pitchFamily="18" charset="0"/>
              </a:rPr>
              <a:t>büyük oranda artan kentsel nüfusun ihtiyaçlarını tam anlamıyla karşılamak</a:t>
            </a:r>
            <a:r>
              <a:rPr lang="de-CH" altLang="tr-TR" sz="24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de-CH" altLang="tr-TR" sz="2400" dirty="0">
                <a:latin typeface="Times New Roman" pitchFamily="18" charset="0"/>
              </a:rPr>
              <a:t> </a:t>
            </a:r>
            <a:r>
              <a:rPr lang="de-CH" altLang="tr-TR" sz="2400" b="1" dirty="0">
                <a:latin typeface="Times New Roman" pitchFamily="18" charset="0"/>
              </a:rPr>
              <a:t>FIG-</a:t>
            </a:r>
            <a:r>
              <a:rPr lang="tr-TR" altLang="tr-TR" sz="2400" b="1" dirty="0">
                <a:latin typeface="Times New Roman" pitchFamily="18" charset="0"/>
              </a:rPr>
              <a:t>Kadastro </a:t>
            </a:r>
            <a:r>
              <a:rPr lang="de-CH" altLang="tr-TR" sz="2400" b="1" dirty="0">
                <a:latin typeface="Times New Roman" pitchFamily="18" charset="0"/>
              </a:rPr>
              <a:t>2014 (1998)</a:t>
            </a:r>
            <a:r>
              <a:rPr lang="de-CH" altLang="tr-TR" sz="2400" dirty="0">
                <a:latin typeface="Times New Roman" pitchFamily="18" charset="0"/>
              </a:rPr>
              <a:t>:  </a:t>
            </a:r>
            <a:r>
              <a:rPr lang="tr-TR" altLang="tr-TR" sz="2400" dirty="0">
                <a:latin typeface="Times New Roman" pitchFamily="18" charset="0"/>
              </a:rPr>
              <a:t>6 vizyon ifadesi</a:t>
            </a:r>
            <a:r>
              <a:rPr lang="de-CH" altLang="tr-TR" sz="24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de-CH" altLang="tr-TR" sz="2400" dirty="0">
                <a:latin typeface="Times New Roman" pitchFamily="18" charset="0"/>
              </a:rPr>
              <a:t> </a:t>
            </a:r>
            <a:r>
              <a:rPr lang="tr-TR" altLang="tr-TR" sz="2400" b="1" dirty="0">
                <a:latin typeface="Times New Roman" pitchFamily="18" charset="0"/>
              </a:rPr>
              <a:t>BM</a:t>
            </a:r>
            <a:r>
              <a:rPr lang="de-CH" altLang="tr-TR" sz="2400" b="1" dirty="0">
                <a:latin typeface="Times New Roman" pitchFamily="18" charset="0"/>
              </a:rPr>
              <a:t>-FIG Bathurst De</a:t>
            </a:r>
            <a:r>
              <a:rPr lang="tr-TR" altLang="tr-TR" sz="2400" b="1" dirty="0">
                <a:latin typeface="Times New Roman" pitchFamily="18" charset="0"/>
              </a:rPr>
              <a:t>klerasyonu</a:t>
            </a:r>
            <a:r>
              <a:rPr lang="de-CH" altLang="tr-TR" sz="2400" b="1" dirty="0">
                <a:latin typeface="Times New Roman" pitchFamily="18" charset="0"/>
              </a:rPr>
              <a:t> (1999): </a:t>
            </a:r>
            <a:r>
              <a:rPr lang="de-CH" altLang="tr-TR" sz="2400" dirty="0">
                <a:latin typeface="Times New Roman" pitchFamily="18" charset="0"/>
              </a:rPr>
              <a:t> </a:t>
            </a:r>
            <a:r>
              <a:rPr lang="de-CH" alt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dirty="0">
                <a:latin typeface="Times New Roman" pitchFamily="18" charset="0"/>
              </a:rPr>
              <a:t>dinamik toprak insan ilişkisi</a:t>
            </a:r>
            <a:r>
              <a:rPr lang="de-CH" altLang="tr-TR" sz="2400" dirty="0">
                <a:latin typeface="Times New Roman" pitchFamily="18" charset="0"/>
              </a:rPr>
              <a:t>, </a:t>
            </a:r>
            <a:r>
              <a:rPr lang="de-CH" altLang="tr-TR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Coğrafi veri altyapısı </a:t>
            </a:r>
            <a:r>
              <a:rPr lang="tr-TR" altLang="tr-TR" sz="2400" dirty="0">
                <a:latin typeface="Times New Roman" pitchFamily="18" charset="0"/>
              </a:rPr>
              <a:t>ihtiyacı</a:t>
            </a:r>
            <a:endParaRPr lang="en-US" altLang="tr-TR" sz="2400" dirty="0">
              <a:latin typeface="Times New Roman" pitchFamily="18" charset="0"/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23850" y="503500"/>
            <a:ext cx="8370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defTabSz="762000" eaLnBrk="1" hangingPunct="1">
              <a:defRPr/>
            </a:pPr>
            <a:r>
              <a:rPr lang="tr-T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Kadastro Alanındaki Son Çalışmalar </a:t>
            </a:r>
            <a:r>
              <a:rPr lang="de-CH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(2/2)</a:t>
            </a:r>
            <a:endParaRPr lang="en-US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30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185" y="559377"/>
            <a:ext cx="6870700" cy="612775"/>
          </a:xfrm>
        </p:spPr>
        <p:txBody>
          <a:bodyPr/>
          <a:lstStyle/>
          <a:p>
            <a:pPr eaLnBrk="1" hangingPunct="1"/>
            <a:r>
              <a:rPr lang="de-CH" altLang="tr-TR" sz="2800" b="1" dirty="0" smtClean="0">
                <a:solidFill>
                  <a:srgbClr val="000099"/>
                </a:solidFill>
              </a:rPr>
              <a:t>Bogor-de</a:t>
            </a:r>
            <a:r>
              <a:rPr lang="tr-TR" altLang="tr-TR" sz="2800" b="1" dirty="0" smtClean="0">
                <a:solidFill>
                  <a:srgbClr val="000099"/>
                </a:solidFill>
              </a:rPr>
              <a:t>klerasyonu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785" y="1382683"/>
            <a:ext cx="7543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VİZYON BİLEŞENLERİ</a:t>
            </a:r>
          </a:p>
          <a:p>
            <a:pPr eaLnBrk="1" hangingPunct="1">
              <a:buFontTx/>
              <a:buNone/>
            </a:pPr>
            <a:endParaRPr lang="tr-TR" altLang="tr-TR" sz="2800" b="1" u="sng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tr-TR" altLang="tr-TR" sz="1800" dirty="0" smtClean="0"/>
              <a:t>BASİT VE ETKİN</a:t>
            </a:r>
            <a:endParaRPr lang="en-US" altLang="tr-TR" sz="1800" dirty="0" smtClean="0"/>
          </a:p>
          <a:p>
            <a:pPr eaLnBrk="1" hangingPunct="1"/>
            <a:r>
              <a:rPr lang="tr-TR" altLang="tr-TR" sz="1800" dirty="0" smtClean="0"/>
              <a:t>NÜFUSTAKİ DEĞİŞİMİN HIZINA VE GİDİŞATINA UYUMLU OL </a:t>
            </a:r>
          </a:p>
          <a:p>
            <a:pPr eaLnBrk="1" hangingPunct="1"/>
            <a:r>
              <a:rPr lang="tr-TR" altLang="tr-TR" sz="1800" dirty="0" smtClean="0"/>
              <a:t>ARAZİNİN KULLANIM HAKKI</a:t>
            </a:r>
            <a:r>
              <a:rPr lang="en-US" altLang="tr-TR" sz="1800" dirty="0" smtClean="0"/>
              <a:t>, </a:t>
            </a:r>
            <a:r>
              <a:rPr lang="tr-TR" altLang="tr-TR" sz="1800" dirty="0" smtClean="0"/>
              <a:t>MÜLKİYETİN GÜVENLİĞİ</a:t>
            </a:r>
            <a:r>
              <a:rPr lang="en-US" altLang="tr-TR" sz="1800" dirty="0" smtClean="0"/>
              <a:t>, </a:t>
            </a:r>
            <a:r>
              <a:rPr lang="tr-TR" altLang="tr-TR" sz="1800" dirty="0" smtClean="0"/>
              <a:t>TAŞINMAZ HAKLARININ TİCARETİ</a:t>
            </a:r>
            <a:endParaRPr lang="en-US" altLang="tr-TR" sz="1800" dirty="0" smtClean="0"/>
          </a:p>
          <a:p>
            <a:pPr eaLnBrk="1" hangingPunct="1"/>
            <a:r>
              <a:rPr lang="tr-TR" altLang="tr-TR" sz="1800" dirty="0" smtClean="0"/>
              <a:t>KADASTRO TÜM DEVLET VE ÖZEL TAŞINMAZLARI KAPSAR</a:t>
            </a:r>
            <a:endParaRPr lang="en-US" altLang="tr-TR" sz="1800" dirty="0" smtClean="0"/>
          </a:p>
          <a:p>
            <a:pPr eaLnBrk="1" hangingPunct="1"/>
            <a:r>
              <a:rPr lang="tr-TR" altLang="tr-TR" sz="1800" dirty="0" smtClean="0"/>
              <a:t>ULUSAL COĞRAFİ VERİ ALTYAPISININ BİR PARÇASIDIR.</a:t>
            </a:r>
            <a:endParaRPr lang="en-US" altLang="tr-TR" sz="1800" dirty="0" smtClean="0"/>
          </a:p>
          <a:p>
            <a:pPr eaLnBrk="1" hangingPunct="1"/>
            <a:endParaRPr lang="tr-TR" altLang="tr-T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4677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12514</TotalTime>
  <Words>538</Words>
  <Application>Microsoft Office PowerPoint</Application>
  <PresentationFormat>On-screen Show (4:3)</PresentationFormat>
  <Paragraphs>106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ekonomi</vt:lpstr>
      <vt:lpstr>1_Rics</vt:lpstr>
      <vt:lpstr>h.t.</vt:lpstr>
      <vt:lpstr>Slide</vt:lpstr>
      <vt:lpstr>PowerPoint Presentation</vt:lpstr>
      <vt:lpstr>ETKİN ARAZİ YÖNETİMİ, ARAZİ KAYNAKLARININ KAPASİTESİ, MÜLKİYET VE ARAZİ KULLANIMI KONULARINDA BİLGİLERE GEREKSİNİM DUYAR. KADASTRO, ARAZİ HAKKINDA BİLGİ SAĞLAMANIN İLK ARACIDIR.   KADASTRO; </vt:lpstr>
      <vt:lpstr>PowerPoint Presentation</vt:lpstr>
      <vt:lpstr>Modern Kadastronun Temel Elemanları</vt:lpstr>
      <vt:lpstr>BAŞARILI BİR KADASTRO;   MÜLK GÜVENCESİNİ SAĞLAMALI,   BASİT VE ANLAŞILIR OLMALI,      ERİŞİLEBİLİR OLMALI,   GÜNCEL VE GÜVENİLİR BİLGİYİ  DÜŞÜK BEDELLE SUNMALIDIR.  </vt:lpstr>
      <vt:lpstr>     Kadastro Çeşitleri</vt:lpstr>
      <vt:lpstr>Kadastro Alanındaki Son Çalışmalar</vt:lpstr>
      <vt:lpstr>PowerPoint Presentation</vt:lpstr>
      <vt:lpstr>Bogor-deklerasyonu</vt:lpstr>
      <vt:lpstr>PowerPoint Presentation</vt:lpstr>
      <vt:lpstr>Kadastro Sisteminin Başarısı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sibel</cp:lastModifiedBy>
  <cp:revision>821</cp:revision>
  <cp:lastPrinted>2016-10-24T07:53:35Z</cp:lastPrinted>
  <dcterms:created xsi:type="dcterms:W3CDTF">2016-09-18T09:35:24Z</dcterms:created>
  <dcterms:modified xsi:type="dcterms:W3CDTF">2020-02-28T11:29:05Z</dcterms:modified>
</cp:coreProperties>
</file>