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8"/>
  </p:notesMasterIdLst>
  <p:sldIdLst>
    <p:sldId id="280" r:id="rId2"/>
    <p:sldId id="297" r:id="rId3"/>
    <p:sldId id="298" r:id="rId4"/>
    <p:sldId id="320" r:id="rId5"/>
    <p:sldId id="321" r:id="rId6"/>
    <p:sldId id="299" r:id="rId7"/>
    <p:sldId id="301" r:id="rId8"/>
    <p:sldId id="300" r:id="rId9"/>
    <p:sldId id="302" r:id="rId10"/>
    <p:sldId id="322" r:id="rId11"/>
    <p:sldId id="305" r:id="rId12"/>
    <p:sldId id="313" r:id="rId13"/>
    <p:sldId id="314" r:id="rId14"/>
    <p:sldId id="315" r:id="rId15"/>
    <p:sldId id="323" r:id="rId16"/>
    <p:sldId id="324" r:id="rId17"/>
    <p:sldId id="316" r:id="rId18"/>
    <p:sldId id="325" r:id="rId19"/>
    <p:sldId id="326" r:id="rId20"/>
    <p:sldId id="327" r:id="rId21"/>
    <p:sldId id="328" r:id="rId22"/>
    <p:sldId id="308" r:id="rId23"/>
    <p:sldId id="329" r:id="rId24"/>
    <p:sldId id="330" r:id="rId25"/>
    <p:sldId id="331" r:id="rId26"/>
    <p:sldId id="332" r:id="rId27"/>
    <p:sldId id="333" r:id="rId28"/>
    <p:sldId id="334" r:id="rId29"/>
    <p:sldId id="335" r:id="rId30"/>
    <p:sldId id="336" r:id="rId31"/>
    <p:sldId id="337" r:id="rId32"/>
    <p:sldId id="311" r:id="rId33"/>
    <p:sldId id="312" r:id="rId34"/>
    <p:sldId id="304" r:id="rId35"/>
    <p:sldId id="338" r:id="rId36"/>
    <p:sldId id="303" r:id="rId37"/>
  </p:sldIdLst>
  <p:sldSz cx="9144000" cy="6858000" type="screen4x3"/>
  <p:notesSz cx="6858000" cy="9144000"/>
  <p:defaultTextStyle>
    <a:defPPr>
      <a:defRPr lang="en-US"/>
    </a:defPPr>
    <a:lvl1pPr algn="l" rtl="0" fontAlgn="base">
      <a:spcBef>
        <a:spcPct val="0"/>
      </a:spcBef>
      <a:spcAft>
        <a:spcPct val="0"/>
      </a:spcAft>
      <a:defRPr sz="2400" kern="1200" baseline="-25000">
        <a:solidFill>
          <a:schemeClr val="tx1"/>
        </a:solidFill>
        <a:latin typeface="Arial" charset="0"/>
        <a:ea typeface="+mn-ea"/>
        <a:cs typeface="+mn-cs"/>
      </a:defRPr>
    </a:lvl1pPr>
    <a:lvl2pPr marL="457200" algn="l" rtl="0" fontAlgn="base">
      <a:spcBef>
        <a:spcPct val="0"/>
      </a:spcBef>
      <a:spcAft>
        <a:spcPct val="0"/>
      </a:spcAft>
      <a:defRPr sz="2400" kern="1200" baseline="-25000">
        <a:solidFill>
          <a:schemeClr val="tx1"/>
        </a:solidFill>
        <a:latin typeface="Arial" charset="0"/>
        <a:ea typeface="+mn-ea"/>
        <a:cs typeface="+mn-cs"/>
      </a:defRPr>
    </a:lvl2pPr>
    <a:lvl3pPr marL="914400" algn="l" rtl="0" fontAlgn="base">
      <a:spcBef>
        <a:spcPct val="0"/>
      </a:spcBef>
      <a:spcAft>
        <a:spcPct val="0"/>
      </a:spcAft>
      <a:defRPr sz="2400" kern="1200" baseline="-25000">
        <a:solidFill>
          <a:schemeClr val="tx1"/>
        </a:solidFill>
        <a:latin typeface="Arial" charset="0"/>
        <a:ea typeface="+mn-ea"/>
        <a:cs typeface="+mn-cs"/>
      </a:defRPr>
    </a:lvl3pPr>
    <a:lvl4pPr marL="1371600" algn="l" rtl="0" fontAlgn="base">
      <a:spcBef>
        <a:spcPct val="0"/>
      </a:spcBef>
      <a:spcAft>
        <a:spcPct val="0"/>
      </a:spcAft>
      <a:defRPr sz="2400" kern="1200" baseline="-25000">
        <a:solidFill>
          <a:schemeClr val="tx1"/>
        </a:solidFill>
        <a:latin typeface="Arial" charset="0"/>
        <a:ea typeface="+mn-ea"/>
        <a:cs typeface="+mn-cs"/>
      </a:defRPr>
    </a:lvl4pPr>
    <a:lvl5pPr marL="1828800" algn="l" rtl="0" fontAlgn="base">
      <a:spcBef>
        <a:spcPct val="0"/>
      </a:spcBef>
      <a:spcAft>
        <a:spcPct val="0"/>
      </a:spcAft>
      <a:defRPr sz="2400" kern="1200" baseline="-25000">
        <a:solidFill>
          <a:schemeClr val="tx1"/>
        </a:solidFill>
        <a:latin typeface="Arial" charset="0"/>
        <a:ea typeface="+mn-ea"/>
        <a:cs typeface="+mn-cs"/>
      </a:defRPr>
    </a:lvl5pPr>
    <a:lvl6pPr marL="2286000" algn="l" defTabSz="914400" rtl="0" eaLnBrk="1" latinLnBrk="0" hangingPunct="1">
      <a:defRPr sz="2400" kern="1200" baseline="-25000">
        <a:solidFill>
          <a:schemeClr val="tx1"/>
        </a:solidFill>
        <a:latin typeface="Arial" charset="0"/>
        <a:ea typeface="+mn-ea"/>
        <a:cs typeface="+mn-cs"/>
      </a:defRPr>
    </a:lvl6pPr>
    <a:lvl7pPr marL="2743200" algn="l" defTabSz="914400" rtl="0" eaLnBrk="1" latinLnBrk="0" hangingPunct="1">
      <a:defRPr sz="2400" kern="1200" baseline="-25000">
        <a:solidFill>
          <a:schemeClr val="tx1"/>
        </a:solidFill>
        <a:latin typeface="Arial" charset="0"/>
        <a:ea typeface="+mn-ea"/>
        <a:cs typeface="+mn-cs"/>
      </a:defRPr>
    </a:lvl7pPr>
    <a:lvl8pPr marL="3200400" algn="l" defTabSz="914400" rtl="0" eaLnBrk="1" latinLnBrk="0" hangingPunct="1">
      <a:defRPr sz="2400" kern="1200" baseline="-25000">
        <a:solidFill>
          <a:schemeClr val="tx1"/>
        </a:solidFill>
        <a:latin typeface="Arial" charset="0"/>
        <a:ea typeface="+mn-ea"/>
        <a:cs typeface="+mn-cs"/>
      </a:defRPr>
    </a:lvl8pPr>
    <a:lvl9pPr marL="3657600" algn="l" defTabSz="914400" rtl="0" eaLnBrk="1" latinLnBrk="0" hangingPunct="1">
      <a:defRPr sz="2400" kern="1200" baseline="-250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6BA"/>
    <a:srgbClr val="1C86C0"/>
    <a:srgbClr val="000000"/>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74" autoAdjust="0"/>
    <p:restoredTop sz="82897" autoAdjust="0"/>
  </p:normalViewPr>
  <p:slideViewPr>
    <p:cSldViewPr>
      <p:cViewPr varScale="1">
        <p:scale>
          <a:sx n="92" d="100"/>
          <a:sy n="92" d="100"/>
        </p:scale>
        <p:origin x="238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baseline="0">
                <a:latin typeface="Comic Sans MS Regular" panose="030F0702030302020204" pitchFamily="66" charset="0"/>
              </a:defRPr>
            </a:lvl1pPr>
          </a:lstStyle>
          <a:p>
            <a:pPr>
              <a:defRPr/>
            </a:pPr>
            <a:endParaRPr lang="en-US" dirty="0"/>
          </a:p>
        </p:txBody>
      </p:sp>
      <p:sp>
        <p:nvSpPr>
          <p:cNvPr id="81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baseline="0">
                <a:latin typeface="Comic Sans MS Regular" panose="030F0702030302020204" pitchFamily="66" charset="0"/>
              </a:defRPr>
            </a:lvl1pPr>
          </a:lstStyle>
          <a:p>
            <a:pPr>
              <a:defRPr/>
            </a:pPr>
            <a:endParaRPr lang="en-US" dirty="0"/>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1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baseline="0">
                <a:latin typeface="Comic Sans MS Regular" panose="030F0702030302020204" pitchFamily="66" charset="0"/>
              </a:defRPr>
            </a:lvl1pPr>
          </a:lstStyle>
          <a:p>
            <a:pPr>
              <a:defRPr/>
            </a:pPr>
            <a:endParaRPr lang="en-US" dirty="0"/>
          </a:p>
        </p:txBody>
      </p:sp>
      <p:sp>
        <p:nvSpPr>
          <p:cNvPr id="81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baseline="0">
                <a:latin typeface="Comic Sans MS Regular" panose="030F0702030302020204" pitchFamily="66" charset="0"/>
              </a:defRPr>
            </a:lvl1pPr>
          </a:lstStyle>
          <a:p>
            <a:pPr>
              <a:defRPr/>
            </a:pPr>
            <a:fld id="{6E85A3BB-490F-426C-9D5E-4D447B26A7CC}" type="slidenum">
              <a:rPr lang="en-US" smtClean="0"/>
              <a:pPr>
                <a:defRPr/>
              </a:pPr>
              <a:t>‹#›</a:t>
            </a:fld>
            <a:endParaRPr lang="en-US" dirty="0"/>
          </a:p>
        </p:txBody>
      </p:sp>
    </p:spTree>
    <p:extLst>
      <p:ext uri="{BB962C8B-B14F-4D97-AF65-F5344CB8AC3E}">
        <p14:creationId xmlns:p14="http://schemas.microsoft.com/office/powerpoint/2010/main" val="576978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1pPr>
    <a:lvl2pPr marL="4572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2pPr>
    <a:lvl3pPr marL="9144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3pPr>
    <a:lvl4pPr marL="13716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4pPr>
    <a:lvl5pPr marL="1828800" algn="l" rtl="0" eaLnBrk="0" fontAlgn="base" hangingPunct="0">
      <a:spcBef>
        <a:spcPct val="30000"/>
      </a:spcBef>
      <a:spcAft>
        <a:spcPct val="0"/>
      </a:spcAft>
      <a:defRPr sz="1200" b="0" i="0" kern="1200">
        <a:solidFill>
          <a:schemeClr val="tx1"/>
        </a:solidFill>
        <a:latin typeface="Comic Sans MS Regular" panose="030F0702030302020204"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2400" baseline="-25000">
                <a:solidFill>
                  <a:schemeClr val="tx1"/>
                </a:solidFill>
                <a:latin typeface="Arial" charset="0"/>
              </a:defRPr>
            </a:lvl1pPr>
            <a:lvl2pPr marL="742950" indent="-285750" algn="ctr" eaLnBrk="0" hangingPunct="0">
              <a:defRPr sz="2400" baseline="-25000">
                <a:solidFill>
                  <a:schemeClr val="tx1"/>
                </a:solidFill>
                <a:latin typeface="Arial" charset="0"/>
              </a:defRPr>
            </a:lvl2pPr>
            <a:lvl3pPr marL="1143000" indent="-228600" algn="ctr" eaLnBrk="0" hangingPunct="0">
              <a:defRPr sz="2400" baseline="-25000">
                <a:solidFill>
                  <a:schemeClr val="tx1"/>
                </a:solidFill>
                <a:latin typeface="Arial" charset="0"/>
              </a:defRPr>
            </a:lvl3pPr>
            <a:lvl4pPr marL="1600200" indent="-228600" algn="ctr" eaLnBrk="0" hangingPunct="0">
              <a:defRPr sz="2400" baseline="-25000">
                <a:solidFill>
                  <a:schemeClr val="tx1"/>
                </a:solidFill>
                <a:latin typeface="Arial" charset="0"/>
              </a:defRPr>
            </a:lvl4pPr>
            <a:lvl5pPr marL="2057400" indent="-228600" algn="ctr" eaLnBrk="0" hangingPunct="0">
              <a:defRPr sz="2400" baseline="-25000">
                <a:solidFill>
                  <a:schemeClr val="tx1"/>
                </a:solidFill>
                <a:latin typeface="Arial" charset="0"/>
              </a:defRPr>
            </a:lvl5pPr>
            <a:lvl6pPr marL="2514600" indent="-228600" algn="ctr" eaLnBrk="0" fontAlgn="base" hangingPunct="0">
              <a:spcBef>
                <a:spcPct val="0"/>
              </a:spcBef>
              <a:spcAft>
                <a:spcPct val="0"/>
              </a:spcAft>
              <a:defRPr sz="2400" baseline="-25000">
                <a:solidFill>
                  <a:schemeClr val="tx1"/>
                </a:solidFill>
                <a:latin typeface="Arial" charset="0"/>
              </a:defRPr>
            </a:lvl6pPr>
            <a:lvl7pPr marL="2971800" indent="-228600" algn="ctr" eaLnBrk="0" fontAlgn="base" hangingPunct="0">
              <a:spcBef>
                <a:spcPct val="0"/>
              </a:spcBef>
              <a:spcAft>
                <a:spcPct val="0"/>
              </a:spcAft>
              <a:defRPr sz="2400" baseline="-25000">
                <a:solidFill>
                  <a:schemeClr val="tx1"/>
                </a:solidFill>
                <a:latin typeface="Arial" charset="0"/>
              </a:defRPr>
            </a:lvl7pPr>
            <a:lvl8pPr marL="3429000" indent="-228600" algn="ctr" eaLnBrk="0" fontAlgn="base" hangingPunct="0">
              <a:spcBef>
                <a:spcPct val="0"/>
              </a:spcBef>
              <a:spcAft>
                <a:spcPct val="0"/>
              </a:spcAft>
              <a:defRPr sz="2400" baseline="-25000">
                <a:solidFill>
                  <a:schemeClr val="tx1"/>
                </a:solidFill>
                <a:latin typeface="Arial" charset="0"/>
              </a:defRPr>
            </a:lvl8pPr>
            <a:lvl9pPr marL="3886200" indent="-228600" algn="ctr" eaLnBrk="0" fontAlgn="base" hangingPunct="0">
              <a:spcBef>
                <a:spcPct val="0"/>
              </a:spcBef>
              <a:spcAft>
                <a:spcPct val="0"/>
              </a:spcAft>
              <a:defRPr sz="2400" baseline="-25000">
                <a:solidFill>
                  <a:schemeClr val="tx1"/>
                </a:solidFill>
                <a:latin typeface="Arial" charset="0"/>
              </a:defRPr>
            </a:lvl9pPr>
          </a:lstStyle>
          <a:p>
            <a:pPr algn="r" eaLnBrk="1" hangingPunct="1"/>
            <a:fld id="{9D6D3A8B-9D7C-401C-A65C-D4D6C877AFEA}" type="slidenum">
              <a:rPr lang="en-US" sz="1200" baseline="0" smtClean="0">
                <a:latin typeface="Comic Sans MS Regular" panose="030F0702030302020204" pitchFamily="66" charset="0"/>
              </a:rPr>
              <a:pPr algn="r" eaLnBrk="1" hangingPunct="1"/>
              <a:t>1</a:t>
            </a:fld>
            <a:endParaRPr lang="en-US" sz="1200" baseline="0" dirty="0">
              <a:latin typeface="Comic Sans MS Regular" panose="030F0702030302020204" pitchFamily="66"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Kutuplarda okyanusta yaşayan birçok balık vücutlarında buz kristallerinin oluşmasını engellemek üzere antifriz proteinlere sahiptir. </a:t>
            </a:r>
            <a:r>
              <a:rPr lang="tr-TR" sz="1200" b="0" i="0" kern="1200" dirty="0" err="1">
                <a:solidFill>
                  <a:schemeClr val="tx1"/>
                </a:solidFill>
                <a:effectLst/>
                <a:latin typeface="Comic Sans MS Regular" panose="030F0702030302020204" pitchFamily="66" charset="0"/>
                <a:ea typeface="+mn-ea"/>
                <a:cs typeface="+mn-cs"/>
              </a:rPr>
              <a:t>Antartik</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Lycodichthys</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Dearbomi’de</a:t>
            </a:r>
            <a:r>
              <a:rPr lang="tr-TR" sz="1200" b="0" i="0" kern="1200" dirty="0">
                <a:solidFill>
                  <a:schemeClr val="tx1"/>
                </a:solidFill>
                <a:effectLst/>
                <a:latin typeface="Comic Sans MS Regular" panose="030F0702030302020204" pitchFamily="66" charset="0"/>
                <a:ea typeface="+mn-ea"/>
                <a:cs typeface="+mn-cs"/>
              </a:rPr>
              <a:t> bulunan antifriz proteinin </a:t>
            </a:r>
            <a:r>
              <a:rPr lang="tr-TR" sz="1200" b="0" i="0" kern="1200" dirty="0" err="1">
                <a:solidFill>
                  <a:schemeClr val="tx1"/>
                </a:solidFill>
                <a:effectLst/>
                <a:latin typeface="Comic Sans MS Regular" panose="030F0702030302020204" pitchFamily="66" charset="0"/>
                <a:ea typeface="+mn-ea"/>
                <a:cs typeface="+mn-cs"/>
              </a:rPr>
              <a:t>atasal</a:t>
            </a:r>
            <a:r>
              <a:rPr lang="tr-TR" sz="1200" b="0" i="0" kern="1200" dirty="0">
                <a:solidFill>
                  <a:schemeClr val="tx1"/>
                </a:solidFill>
                <a:effectLst/>
                <a:latin typeface="Comic Sans MS Regular" panose="030F0702030302020204" pitchFamily="66" charset="0"/>
                <a:ea typeface="+mn-ea"/>
                <a:cs typeface="+mn-cs"/>
              </a:rPr>
              <a:t> kökenini merak eden araştırmacılar bununla ilgili bir proje başlattılar.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22</a:t>
            </a:fld>
            <a:endParaRPr lang="en-US" dirty="0"/>
          </a:p>
        </p:txBody>
      </p:sp>
    </p:spTree>
    <p:extLst>
      <p:ext uri="{BB962C8B-B14F-4D97-AF65-F5344CB8AC3E}">
        <p14:creationId xmlns:p14="http://schemas.microsoft.com/office/powerpoint/2010/main" val="2011332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Tekli bir mutasyonun </a:t>
            </a:r>
            <a:r>
              <a:rPr lang="tr-TR" dirty="0" err="1"/>
              <a:t>fenotipe</a:t>
            </a:r>
            <a:r>
              <a:rPr lang="tr-TR" dirty="0"/>
              <a:t> etki edebildiği durumlar var elbette – oval domates </a:t>
            </a:r>
          </a:p>
          <a:p>
            <a:r>
              <a:rPr lang="tr-TR" dirty="0"/>
              <a:t>Ancak genelde tekli küçük mutasyonların etkilerini bu şekilde bariz görmek zor. </a:t>
            </a:r>
          </a:p>
          <a:p>
            <a:r>
              <a:rPr lang="tr-TR" dirty="0"/>
              <a:t>Daha çok etki birikimi ile farkına varabiliyoruz. </a:t>
            </a:r>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28</a:t>
            </a:fld>
            <a:endParaRPr lang="en-US" dirty="0"/>
          </a:p>
        </p:txBody>
      </p:sp>
    </p:spTree>
    <p:extLst>
      <p:ext uri="{BB962C8B-B14F-4D97-AF65-F5344CB8AC3E}">
        <p14:creationId xmlns:p14="http://schemas.microsoft.com/office/powerpoint/2010/main" val="300852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Kuzey </a:t>
            </a:r>
            <a:r>
              <a:rPr lang="tr-TR" sz="1200" b="0" i="0" kern="1200" dirty="0" err="1">
                <a:solidFill>
                  <a:schemeClr val="tx1"/>
                </a:solidFill>
                <a:effectLst/>
                <a:latin typeface="Comic Sans MS Regular" panose="030F0702030302020204" pitchFamily="66" charset="0"/>
                <a:ea typeface="+mn-ea"/>
                <a:cs typeface="+mn-cs"/>
              </a:rPr>
              <a:t>Amerikanın</a:t>
            </a:r>
            <a:r>
              <a:rPr lang="tr-TR" sz="1200" b="0" i="0" kern="1200" dirty="0">
                <a:solidFill>
                  <a:schemeClr val="tx1"/>
                </a:solidFill>
                <a:effectLst/>
                <a:latin typeface="Comic Sans MS Regular" panose="030F0702030302020204" pitchFamily="66" charset="0"/>
                <a:ea typeface="+mn-ea"/>
                <a:cs typeface="+mn-cs"/>
              </a:rPr>
              <a:t> Batısında çok sayıda </a:t>
            </a:r>
            <a:r>
              <a:rPr lang="tr-TR" sz="1200" b="0" i="0" kern="1200" dirty="0" err="1">
                <a:solidFill>
                  <a:schemeClr val="tx1"/>
                </a:solidFill>
                <a:effectLst/>
                <a:latin typeface="Comic Sans MS Regular" panose="030F0702030302020204" pitchFamily="66" charset="0"/>
                <a:ea typeface="+mn-ea"/>
                <a:cs typeface="+mn-cs"/>
              </a:rPr>
              <a:t>Garter</a:t>
            </a:r>
            <a:r>
              <a:rPr lang="tr-TR" sz="1200" b="0" i="0" kern="1200" dirty="0">
                <a:solidFill>
                  <a:schemeClr val="tx1"/>
                </a:solidFill>
                <a:effectLst/>
                <a:latin typeface="Comic Sans MS Regular" panose="030F0702030302020204" pitchFamily="66" charset="0"/>
                <a:ea typeface="+mn-ea"/>
                <a:cs typeface="+mn-cs"/>
              </a:rPr>
              <a:t> Yılanı güçlü </a:t>
            </a:r>
            <a:r>
              <a:rPr lang="tr-TR" sz="1200" b="0" i="0" kern="1200" dirty="0" err="1">
                <a:solidFill>
                  <a:schemeClr val="tx1"/>
                </a:solidFill>
                <a:effectLst/>
                <a:latin typeface="Comic Sans MS Regular" panose="030F0702030302020204" pitchFamily="66" charset="0"/>
                <a:ea typeface="+mn-ea"/>
                <a:cs typeface="+mn-cs"/>
              </a:rPr>
              <a:t>nörotoksinlere</a:t>
            </a:r>
            <a:r>
              <a:rPr lang="tr-TR" sz="1200" b="0" i="0" kern="1200" dirty="0">
                <a:solidFill>
                  <a:schemeClr val="tx1"/>
                </a:solidFill>
                <a:effectLst/>
                <a:latin typeface="Comic Sans MS Regular" panose="030F0702030302020204" pitchFamily="66" charset="0"/>
                <a:ea typeface="+mn-ea"/>
                <a:cs typeface="+mn-cs"/>
              </a:rPr>
              <a:t> sahip semenderler arasında dolaşır ve hatta bunlarla beslenir. Semenderlerin zehirlerinin ismi </a:t>
            </a:r>
            <a:r>
              <a:rPr lang="tr-TR" sz="1200" b="0" i="0" kern="1200" dirty="0" err="1">
                <a:solidFill>
                  <a:schemeClr val="tx1"/>
                </a:solidFill>
                <a:effectLst/>
                <a:latin typeface="Comic Sans MS Regular" panose="030F0702030302020204" pitchFamily="66" charset="0"/>
                <a:ea typeface="+mn-ea"/>
                <a:cs typeface="+mn-cs"/>
              </a:rPr>
              <a:t>tetradotoksin</a:t>
            </a:r>
            <a:r>
              <a:rPr lang="tr-TR" sz="1200" b="0" i="0" kern="1200" dirty="0">
                <a:solidFill>
                  <a:schemeClr val="tx1"/>
                </a:solidFill>
                <a:effectLst/>
                <a:latin typeface="Comic Sans MS Regular" panose="030F0702030302020204" pitchFamily="66" charset="0"/>
                <a:ea typeface="+mn-ea"/>
                <a:cs typeface="+mn-cs"/>
              </a:rPr>
              <a:t> (TTX)’ </a:t>
            </a:r>
            <a:r>
              <a:rPr lang="tr-TR" sz="1200" b="0" i="0" kern="1200" dirty="0" err="1">
                <a:solidFill>
                  <a:schemeClr val="tx1"/>
                </a:solidFill>
                <a:effectLst/>
                <a:latin typeface="Comic Sans MS Regular" panose="030F0702030302020204" pitchFamily="66" charset="0"/>
                <a:ea typeface="+mn-ea"/>
                <a:cs typeface="+mn-cs"/>
              </a:rPr>
              <a:t>dir</a:t>
            </a:r>
            <a:r>
              <a:rPr lang="tr-TR" sz="1200" b="0" i="0" kern="1200" dirty="0">
                <a:solidFill>
                  <a:schemeClr val="tx1"/>
                </a:solidFill>
                <a:effectLst/>
                <a:latin typeface="Comic Sans MS Regular" panose="030F0702030302020204" pitchFamily="66" charset="0"/>
                <a:ea typeface="+mn-ea"/>
                <a:cs typeface="+mn-cs"/>
              </a:rPr>
              <a:t>. TTX sinirlerde ve kaslarda voltaj ile açılıp kapanan sodyum kanallarına bağlanır ve sodyum iyonlarının hücre </a:t>
            </a:r>
            <a:r>
              <a:rPr lang="tr-TR" sz="1200" b="0" i="0" kern="1200" dirty="0" err="1">
                <a:solidFill>
                  <a:schemeClr val="tx1"/>
                </a:solidFill>
                <a:effectLst/>
                <a:latin typeface="Comic Sans MS Regular" panose="030F0702030302020204" pitchFamily="66" charset="0"/>
                <a:ea typeface="+mn-ea"/>
                <a:cs typeface="+mn-cs"/>
              </a:rPr>
              <a:t>membranındaki</a:t>
            </a:r>
            <a:r>
              <a:rPr lang="tr-TR" sz="1200" b="0" i="0" kern="1200" dirty="0">
                <a:solidFill>
                  <a:schemeClr val="tx1"/>
                </a:solidFill>
                <a:effectLst/>
                <a:latin typeface="Comic Sans MS Regular" panose="030F0702030302020204" pitchFamily="66" charset="0"/>
                <a:ea typeface="+mn-ea"/>
                <a:cs typeface="+mn-cs"/>
              </a:rPr>
              <a:t> hareketlerini bloke eder. Bu yolla sinir iletimi engellenir. Felç ve hatta ölüm ile sonuçlanır. Birçok </a:t>
            </a:r>
            <a:r>
              <a:rPr lang="tr-TR" sz="1200" b="0" i="0" kern="1200" dirty="0" err="1">
                <a:solidFill>
                  <a:schemeClr val="tx1"/>
                </a:solidFill>
                <a:effectLst/>
                <a:latin typeface="Comic Sans MS Regular" panose="030F0702030302020204" pitchFamily="66" charset="0"/>
                <a:ea typeface="+mn-ea"/>
                <a:cs typeface="+mn-cs"/>
              </a:rPr>
              <a:t>grater</a:t>
            </a:r>
            <a:r>
              <a:rPr lang="tr-TR" sz="1200" b="0" i="0" kern="1200" dirty="0">
                <a:solidFill>
                  <a:schemeClr val="tx1"/>
                </a:solidFill>
                <a:effectLst/>
                <a:latin typeface="Comic Sans MS Regular" panose="030F0702030302020204" pitchFamily="66" charset="0"/>
                <a:ea typeface="+mn-ea"/>
                <a:cs typeface="+mn-cs"/>
              </a:rPr>
              <a:t> yılanı TTX </a:t>
            </a:r>
            <a:r>
              <a:rPr lang="tr-TR" sz="1200" b="0" i="0" kern="1200" dirty="0" err="1">
                <a:solidFill>
                  <a:schemeClr val="tx1"/>
                </a:solidFill>
                <a:effectLst/>
                <a:latin typeface="Comic Sans MS Regular" panose="030F0702030302020204" pitchFamily="66" charset="0"/>
                <a:ea typeface="+mn-ea"/>
                <a:cs typeface="+mn-cs"/>
              </a:rPr>
              <a:t>zehirine</a:t>
            </a:r>
            <a:r>
              <a:rPr lang="tr-TR" sz="1200" b="0" i="0" kern="1200" dirty="0">
                <a:solidFill>
                  <a:schemeClr val="tx1"/>
                </a:solidFill>
                <a:effectLst/>
                <a:latin typeface="Comic Sans MS Regular" panose="030F0702030302020204" pitchFamily="66" charset="0"/>
                <a:ea typeface="+mn-ea"/>
                <a:cs typeface="+mn-cs"/>
              </a:rPr>
              <a:t> karşı bağışıktır, olumsuz bir etki görmeksizin semenderleri avlayabilirler. TTX bağışıklığı </a:t>
            </a:r>
            <a:r>
              <a:rPr lang="tr-TR" sz="1200" b="0" i="0" kern="1200" dirty="0" err="1">
                <a:solidFill>
                  <a:schemeClr val="tx1"/>
                </a:solidFill>
                <a:effectLst/>
                <a:latin typeface="Comic Sans MS Regular" panose="030F0702030302020204" pitchFamily="66" charset="0"/>
                <a:ea typeface="+mn-ea"/>
                <a:cs typeface="+mn-cs"/>
              </a:rPr>
              <a:t>Garter</a:t>
            </a:r>
            <a:r>
              <a:rPr lang="tr-TR" sz="1200" b="0" i="0" kern="1200" dirty="0">
                <a:solidFill>
                  <a:schemeClr val="tx1"/>
                </a:solidFill>
                <a:effectLst/>
                <a:latin typeface="Comic Sans MS Regular" panose="030F0702030302020204" pitchFamily="66" charset="0"/>
                <a:ea typeface="+mn-ea"/>
                <a:cs typeface="+mn-cs"/>
              </a:rPr>
              <a:t> yılanlarının başka </a:t>
            </a:r>
            <a:r>
              <a:rPr lang="tr-TR" sz="1200" b="0" i="0" kern="1200" dirty="0" err="1">
                <a:solidFill>
                  <a:schemeClr val="tx1"/>
                </a:solidFill>
                <a:effectLst/>
                <a:latin typeface="Comic Sans MS Regular" panose="030F0702030302020204" pitchFamily="66" charset="0"/>
                <a:ea typeface="+mn-ea"/>
                <a:cs typeface="+mn-cs"/>
              </a:rPr>
              <a:t>predatörlerin</a:t>
            </a:r>
            <a:r>
              <a:rPr lang="tr-TR" sz="1200" b="0" i="0" kern="1200" dirty="0">
                <a:solidFill>
                  <a:schemeClr val="tx1"/>
                </a:solidFill>
                <a:effectLst/>
                <a:latin typeface="Comic Sans MS Regular" panose="030F0702030302020204" pitchFamily="66" charset="0"/>
                <a:ea typeface="+mn-ea"/>
                <a:cs typeface="+mn-cs"/>
              </a:rPr>
              <a:t> yaklaşamadığı bir av grubu ile beslenmesini sağladığından doğal seçilim açısından elbette teşvik edilen bir </a:t>
            </a:r>
            <a:r>
              <a:rPr lang="tr-TR" sz="1200" b="0" i="0" kern="1200" dirty="0" err="1">
                <a:solidFill>
                  <a:schemeClr val="tx1"/>
                </a:solidFill>
                <a:effectLst/>
                <a:latin typeface="Comic Sans MS Regular" panose="030F0702030302020204" pitchFamily="66" charset="0"/>
                <a:ea typeface="+mn-ea"/>
                <a:cs typeface="+mn-cs"/>
              </a:rPr>
              <a:t>özellktir</a:t>
            </a:r>
            <a:r>
              <a:rPr lang="tr-TR" sz="1200" b="0" i="0" kern="1200" dirty="0">
                <a:solidFill>
                  <a:schemeClr val="tx1"/>
                </a:solidFill>
                <a:effectLst/>
                <a:latin typeface="Comic Sans MS Regular" panose="030F0702030302020204" pitchFamily="66" charset="0"/>
                <a:ea typeface="+mn-ea"/>
                <a:cs typeface="+mn-cs"/>
              </a:rPr>
              <a:t>.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30</a:t>
            </a:fld>
            <a:endParaRPr lang="en-US" dirty="0"/>
          </a:p>
        </p:txBody>
      </p:sp>
    </p:spTree>
    <p:extLst>
      <p:ext uri="{BB962C8B-B14F-4D97-AF65-F5344CB8AC3E}">
        <p14:creationId xmlns:p14="http://schemas.microsoft.com/office/powerpoint/2010/main" val="112219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3 </a:t>
            </a:r>
            <a:r>
              <a:rPr lang="tr-TR" sz="1200" b="0" i="0" kern="1200" dirty="0" err="1">
                <a:solidFill>
                  <a:schemeClr val="tx1"/>
                </a:solidFill>
                <a:effectLst/>
                <a:latin typeface="Comic Sans MS Regular" panose="030F0702030302020204" pitchFamily="66" charset="0"/>
                <a:ea typeface="+mn-ea"/>
                <a:cs typeface="+mn-cs"/>
              </a:rPr>
              <a:t>Garter</a:t>
            </a:r>
            <a:r>
              <a:rPr lang="tr-TR" sz="1200" b="0" i="0" kern="1200" dirty="0">
                <a:solidFill>
                  <a:schemeClr val="tx1"/>
                </a:solidFill>
                <a:effectLst/>
                <a:latin typeface="Comic Sans MS Regular" panose="030F0702030302020204" pitchFamily="66" charset="0"/>
                <a:ea typeface="+mn-ea"/>
                <a:cs typeface="+mn-cs"/>
              </a:rPr>
              <a:t> yılanı popülasyonu (TTX bağışık) ile çalışıldı. Bu 3 yılanın ortak ataları TTX bağışık olabilir de olmayabilir de. Ancak aynı tarihte TTX toksinine sahip semenderler yaşamaktadır.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Yeni TTX bağışıklığı sağlayan </a:t>
            </a:r>
            <a:r>
              <a:rPr lang="tr-TR" sz="1200" b="0" i="0" kern="1200" dirty="0" err="1">
                <a:solidFill>
                  <a:schemeClr val="tx1"/>
                </a:solidFill>
                <a:effectLst/>
                <a:latin typeface="Comic Sans MS Regular" panose="030F0702030302020204" pitchFamily="66" charset="0"/>
                <a:ea typeface="+mn-ea"/>
                <a:cs typeface="+mn-cs"/>
              </a:rPr>
              <a:t>allellerin</a:t>
            </a:r>
            <a:r>
              <a:rPr lang="tr-TR" sz="1200" b="0" i="0" kern="1200" dirty="0">
                <a:solidFill>
                  <a:schemeClr val="tx1"/>
                </a:solidFill>
                <a:effectLst/>
                <a:latin typeface="Comic Sans MS Regular" panose="030F0702030302020204" pitchFamily="66" charset="0"/>
                <a:ea typeface="+mn-ea"/>
                <a:cs typeface="+mn-cs"/>
              </a:rPr>
              <a:t> ortak atada ortaya çıkıp sonra bu 3 türe geçmiş olması bir ihtimaldir. Eğer durum bu ise Nav1.4 </a:t>
            </a:r>
            <a:r>
              <a:rPr lang="tr-TR" sz="1200" b="0" i="0" kern="1200" dirty="0" err="1">
                <a:solidFill>
                  <a:schemeClr val="tx1"/>
                </a:solidFill>
                <a:effectLst/>
                <a:latin typeface="Comic Sans MS Regular" panose="030F0702030302020204" pitchFamily="66" charset="0"/>
                <a:ea typeface="+mn-ea"/>
                <a:cs typeface="+mn-cs"/>
              </a:rPr>
              <a:t>nükleotit</a:t>
            </a:r>
            <a:r>
              <a:rPr lang="tr-TR" sz="1200" b="0" i="0" kern="1200" dirty="0">
                <a:solidFill>
                  <a:schemeClr val="tx1"/>
                </a:solidFill>
                <a:effectLst/>
                <a:latin typeface="Comic Sans MS Regular" panose="030F0702030302020204" pitchFamily="66" charset="0"/>
                <a:ea typeface="+mn-ea"/>
                <a:cs typeface="+mn-cs"/>
              </a:rPr>
              <a:t> dizilimi 3 türde benzer olacaktır ve Nav1.4 için çizilen gen ağacında bu üç türün </a:t>
            </a:r>
            <a:r>
              <a:rPr lang="tr-TR" sz="1200" b="0" i="0" kern="1200" dirty="0" err="1">
                <a:solidFill>
                  <a:schemeClr val="tx1"/>
                </a:solidFill>
                <a:effectLst/>
                <a:latin typeface="Comic Sans MS Regular" panose="030F0702030302020204" pitchFamily="66" charset="0"/>
                <a:ea typeface="+mn-ea"/>
                <a:cs typeface="+mn-cs"/>
              </a:rPr>
              <a:t>allelleri</a:t>
            </a:r>
            <a:r>
              <a:rPr lang="tr-TR" sz="1200" b="0" i="0" kern="1200" dirty="0">
                <a:solidFill>
                  <a:schemeClr val="tx1"/>
                </a:solidFill>
                <a:effectLst/>
                <a:latin typeface="Comic Sans MS Regular" panose="030F0702030302020204" pitchFamily="66" charset="0"/>
                <a:ea typeface="+mn-ea"/>
                <a:cs typeface="+mn-cs"/>
              </a:rPr>
              <a:t> birbirlerinin yakın akrabası olarak görünecektir (15-29a)</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32</a:t>
            </a:fld>
            <a:endParaRPr lang="en-US" dirty="0"/>
          </a:p>
        </p:txBody>
      </p:sp>
    </p:spTree>
    <p:extLst>
      <p:ext uri="{BB962C8B-B14F-4D97-AF65-F5344CB8AC3E}">
        <p14:creationId xmlns:p14="http://schemas.microsoft.com/office/powerpoint/2010/main" val="533737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Ancak eğer TTX dirençliliğine neden olan </a:t>
            </a:r>
            <a:r>
              <a:rPr lang="tr-TR" sz="1200" b="0" i="0" kern="1200" dirty="0" err="1">
                <a:solidFill>
                  <a:schemeClr val="tx1"/>
                </a:solidFill>
                <a:effectLst/>
                <a:latin typeface="Comic Sans MS Regular" panose="030F0702030302020204" pitchFamily="66" charset="0"/>
                <a:ea typeface="+mn-ea"/>
                <a:cs typeface="+mn-cs"/>
              </a:rPr>
              <a:t>alleller</a:t>
            </a:r>
            <a:r>
              <a:rPr lang="tr-TR" sz="1200" b="0" i="0" kern="1200" dirty="0">
                <a:solidFill>
                  <a:schemeClr val="tx1"/>
                </a:solidFill>
                <a:effectLst/>
                <a:latin typeface="Comic Sans MS Regular" panose="030F0702030302020204" pitchFamily="66" charset="0"/>
                <a:ea typeface="+mn-ea"/>
                <a:cs typeface="+mn-cs"/>
              </a:rPr>
              <a:t> her türde bağımsız mutasyonlar ile oluşmuş ise gen ağacı </a:t>
            </a:r>
            <a:r>
              <a:rPr lang="tr-TR" sz="1200" b="0" i="0" kern="1200" dirty="0" err="1">
                <a:solidFill>
                  <a:schemeClr val="tx1"/>
                </a:solidFill>
                <a:effectLst/>
                <a:latin typeface="Comic Sans MS Regular" panose="030F0702030302020204" pitchFamily="66" charset="0"/>
                <a:ea typeface="+mn-ea"/>
                <a:cs typeface="+mn-cs"/>
              </a:rPr>
              <a:t>mtDNA</a:t>
            </a:r>
            <a:r>
              <a:rPr lang="tr-TR" sz="1200" b="0" i="0" kern="1200" dirty="0">
                <a:solidFill>
                  <a:schemeClr val="tx1"/>
                </a:solidFill>
                <a:effectLst/>
                <a:latin typeface="Comic Sans MS Regular" panose="030F0702030302020204" pitchFamily="66" charset="0"/>
                <a:ea typeface="+mn-ea"/>
                <a:cs typeface="+mn-cs"/>
              </a:rPr>
              <a:t> ile çizilen ağaca uygun olacaktır. Bu ağaçta TTX dirençli türler, TTX direncine sahip olmayan başka türler ile daha yakın akraba olarak görünmektedir.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33</a:t>
            </a:fld>
            <a:endParaRPr lang="en-US" dirty="0"/>
          </a:p>
        </p:txBody>
      </p:sp>
    </p:spTree>
    <p:extLst>
      <p:ext uri="{BB962C8B-B14F-4D97-AF65-F5344CB8AC3E}">
        <p14:creationId xmlns:p14="http://schemas.microsoft.com/office/powerpoint/2010/main" val="776989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Araştırmacılar Nav1.4 </a:t>
            </a:r>
            <a:r>
              <a:rPr lang="tr-TR" sz="1200" b="0" i="0" kern="1200" dirty="0" err="1">
                <a:solidFill>
                  <a:schemeClr val="tx1"/>
                </a:solidFill>
                <a:effectLst/>
                <a:latin typeface="Comic Sans MS Regular" panose="030F0702030302020204" pitchFamily="66" charset="0"/>
                <a:ea typeface="+mn-ea"/>
                <a:cs typeface="+mn-cs"/>
              </a:rPr>
              <a:t>allelini</a:t>
            </a:r>
            <a:r>
              <a:rPr lang="tr-TR" sz="1200" b="0" i="0" kern="1200" dirty="0">
                <a:solidFill>
                  <a:schemeClr val="tx1"/>
                </a:solidFill>
                <a:effectLst/>
                <a:latin typeface="Comic Sans MS Regular" panose="030F0702030302020204" pitchFamily="66" charset="0"/>
                <a:ea typeface="+mn-ea"/>
                <a:cs typeface="+mn-cs"/>
              </a:rPr>
              <a:t> gen </a:t>
            </a:r>
            <a:r>
              <a:rPr lang="tr-TR" sz="1200" b="0" i="0" kern="1200" dirty="0" err="1">
                <a:solidFill>
                  <a:schemeClr val="tx1"/>
                </a:solidFill>
                <a:effectLst/>
                <a:latin typeface="Comic Sans MS Regular" panose="030F0702030302020204" pitchFamily="66" charset="0"/>
                <a:ea typeface="+mn-ea"/>
                <a:cs typeface="+mn-cs"/>
              </a:rPr>
              <a:t>filogenisi</a:t>
            </a:r>
            <a:r>
              <a:rPr lang="tr-TR" sz="1200" b="0" i="0" kern="1200" dirty="0">
                <a:solidFill>
                  <a:schemeClr val="tx1"/>
                </a:solidFill>
                <a:effectLst/>
                <a:latin typeface="Comic Sans MS Regular" panose="030F0702030302020204" pitchFamily="66" charset="0"/>
                <a:ea typeface="+mn-ea"/>
                <a:cs typeface="+mn-cs"/>
              </a:rPr>
              <a:t> oluşturabilecek şekilde </a:t>
            </a:r>
            <a:r>
              <a:rPr lang="tr-TR" sz="1200" b="0" i="0" kern="1200" dirty="0" err="1">
                <a:solidFill>
                  <a:schemeClr val="tx1"/>
                </a:solidFill>
                <a:effectLst/>
                <a:latin typeface="Comic Sans MS Regular" panose="030F0702030302020204" pitchFamily="66" charset="0"/>
                <a:ea typeface="+mn-ea"/>
                <a:cs typeface="+mn-cs"/>
              </a:rPr>
              <a:t>sekansladılar</a:t>
            </a:r>
            <a:r>
              <a:rPr lang="tr-TR" sz="1200" b="0" i="0" kern="1200" dirty="0">
                <a:solidFill>
                  <a:schemeClr val="tx1"/>
                </a:solidFill>
                <a:effectLst/>
                <a:latin typeface="Comic Sans MS Regular" panose="030F0702030302020204" pitchFamily="66" charset="0"/>
                <a:ea typeface="+mn-ea"/>
                <a:cs typeface="+mn-cs"/>
              </a:rPr>
              <a:t>. (14 tür için) Buldukları gen ağacı TTX dirençliliğinin ayrı ayrı gerçekleştiğini gösteren tür ağacı ile uyumludur. Ayrıca TTX direncine sahip türlerde amino asit dizilimleri de farklıdır. Amino asit değişimleri her türde bağımsız mutasyonlarla gerçekleşmiştir.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34</a:t>
            </a:fld>
            <a:endParaRPr lang="en-US" dirty="0"/>
          </a:p>
        </p:txBody>
      </p:sp>
    </p:spTree>
    <p:extLst>
      <p:ext uri="{BB962C8B-B14F-4D97-AF65-F5344CB8AC3E}">
        <p14:creationId xmlns:p14="http://schemas.microsoft.com/office/powerpoint/2010/main" val="2447383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a:solidFill>
                  <a:schemeClr val="tx1"/>
                </a:solidFill>
                <a:effectLst/>
                <a:latin typeface="Comic Sans MS Regular" panose="030F0702030302020204" pitchFamily="66" charset="0"/>
                <a:ea typeface="+mn-ea"/>
                <a:cs typeface="+mn-cs"/>
              </a:rPr>
              <a:t>Tatlısu dikenli balıkları ile deniz dikenli balıkları arasındaki önemli fark, Tatlısu dikenlibalıklarının vücutlarının yanlarında deniz dikenli balıklarında bulunan kemiksi zırh plakalarına sahip olmamaları ya da sayıca az plakaya sahip olmalarıdır. </a:t>
            </a:r>
          </a:p>
          <a:p>
            <a:r>
              <a:rPr lang="tr-TR" sz="1200" b="0" i="0" kern="1200" dirty="0">
                <a:solidFill>
                  <a:schemeClr val="tx1"/>
                </a:solidFill>
                <a:effectLst/>
                <a:latin typeface="Comic Sans MS Regular" panose="030F0702030302020204" pitchFamily="66" charset="0"/>
                <a:ea typeface="+mn-ea"/>
                <a:cs typeface="+mn-cs"/>
              </a:rPr>
              <a:t>Araştırmacılar bu plakaların kaybolmasının tek bir gendeki (</a:t>
            </a:r>
            <a:r>
              <a:rPr lang="tr-TR" sz="1200" b="0" i="0" kern="1200" dirty="0" err="1">
                <a:solidFill>
                  <a:schemeClr val="tx1"/>
                </a:solidFill>
                <a:effectLst/>
                <a:latin typeface="Comic Sans MS Regular" panose="030F0702030302020204" pitchFamily="66" charset="0"/>
                <a:ea typeface="+mn-ea"/>
                <a:cs typeface="+mn-cs"/>
              </a:rPr>
              <a:t>ectodysplasin</a:t>
            </a:r>
            <a:r>
              <a:rPr lang="tr-TR" sz="1200" b="0" i="0" kern="1200" dirty="0">
                <a:solidFill>
                  <a:schemeClr val="tx1"/>
                </a:solidFill>
                <a:effectLst/>
                <a:latin typeface="Comic Sans MS Regular" panose="030F0702030302020204" pitchFamily="66" charset="0"/>
                <a:ea typeface="+mn-ea"/>
                <a:cs typeface="+mn-cs"/>
              </a:rPr>
              <a:t>-Eda) mutasyondan kaynaklandığını düşünmüşler.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Tatlısu formları denizsel atalardan birkaç farklı </a:t>
            </a:r>
            <a:r>
              <a:rPr lang="tr-TR" sz="1200" b="0" i="0" kern="1200" dirty="0" err="1">
                <a:solidFill>
                  <a:schemeClr val="tx1"/>
                </a:solidFill>
                <a:effectLst/>
                <a:latin typeface="Comic Sans MS Regular" panose="030F0702030302020204" pitchFamily="66" charset="0"/>
                <a:ea typeface="+mn-ea"/>
                <a:cs typeface="+mn-cs"/>
              </a:rPr>
              <a:t>lokasyonda</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evrildiği</a:t>
            </a:r>
            <a:r>
              <a:rPr lang="tr-TR" sz="1200" b="0" i="0" kern="1200" dirty="0">
                <a:solidFill>
                  <a:schemeClr val="tx1"/>
                </a:solidFill>
                <a:effectLst/>
                <a:latin typeface="Comic Sans MS Regular" panose="030F0702030302020204" pitchFamily="66" charset="0"/>
                <a:ea typeface="+mn-ea"/>
                <a:cs typeface="+mn-cs"/>
              </a:rPr>
              <a:t> için araştırmacılar Eda </a:t>
            </a:r>
            <a:r>
              <a:rPr lang="tr-TR" sz="1200" b="0" i="0" kern="1200" dirty="0" err="1">
                <a:solidFill>
                  <a:schemeClr val="tx1"/>
                </a:solidFill>
                <a:effectLst/>
                <a:latin typeface="Comic Sans MS Regular" panose="030F0702030302020204" pitchFamily="66" charset="0"/>
                <a:ea typeface="+mn-ea"/>
                <a:cs typeface="+mn-cs"/>
              </a:rPr>
              <a:t>allellerinin</a:t>
            </a:r>
            <a:r>
              <a:rPr lang="tr-TR" sz="1200" b="0" i="0" kern="1200" dirty="0">
                <a:solidFill>
                  <a:schemeClr val="tx1"/>
                </a:solidFill>
                <a:effectLst/>
                <a:latin typeface="Comic Sans MS Regular" panose="030F0702030302020204" pitchFamily="66" charset="0"/>
                <a:ea typeface="+mn-ea"/>
                <a:cs typeface="+mn-cs"/>
              </a:rPr>
              <a:t> tatlı su formlarında birbirleri ile uyumlu olup olmadığını görmek istediler. Uyum söz konusu ise bu ortak bir atayı düşündürebilirdi. Ortak atanın olması da varyasyonla adaptasyon teorisini desteklerdi.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35</a:t>
            </a:fld>
            <a:endParaRPr lang="en-US" dirty="0"/>
          </a:p>
        </p:txBody>
      </p:sp>
    </p:spTree>
    <p:extLst>
      <p:ext uri="{BB962C8B-B14F-4D97-AF65-F5344CB8AC3E}">
        <p14:creationId xmlns:p14="http://schemas.microsoft.com/office/powerpoint/2010/main" val="1187010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Tatlısu ve deniz dikenli balıklarından örnekler alındı. Eda </a:t>
            </a:r>
            <a:r>
              <a:rPr lang="tr-TR" sz="1200" b="0" i="0" kern="1200" dirty="0" err="1">
                <a:solidFill>
                  <a:schemeClr val="tx1"/>
                </a:solidFill>
                <a:effectLst/>
                <a:latin typeface="Comic Sans MS Regular" panose="030F0702030302020204" pitchFamily="66" charset="0"/>
                <a:ea typeface="+mn-ea"/>
                <a:cs typeface="+mn-cs"/>
              </a:rPr>
              <a:t>lokusunu</a:t>
            </a:r>
            <a:r>
              <a:rPr lang="tr-TR" sz="1200" b="0" i="0" kern="1200" dirty="0">
                <a:solidFill>
                  <a:schemeClr val="tx1"/>
                </a:solidFill>
                <a:effectLst/>
                <a:latin typeface="Comic Sans MS Regular" panose="030F0702030302020204" pitchFamily="66" charset="0"/>
                <a:ea typeface="+mn-ea"/>
                <a:cs typeface="+mn-cs"/>
              </a:rPr>
              <a:t> temsil eden gen ağaçları ve evrimsel geçmişi gösteren soy ağaçları çizildi. Tatlısu dikenli balıkları bağımsız olarak </a:t>
            </a:r>
            <a:r>
              <a:rPr lang="tr-TR" sz="1200" b="0" i="0" kern="1200" dirty="0" err="1">
                <a:solidFill>
                  <a:schemeClr val="tx1"/>
                </a:solidFill>
                <a:effectLst/>
                <a:latin typeface="Comic Sans MS Regular" panose="030F0702030302020204" pitchFamily="66" charset="0"/>
                <a:ea typeface="+mn-ea"/>
                <a:cs typeface="+mn-cs"/>
              </a:rPr>
              <a:t>evrildiği</a:t>
            </a:r>
            <a:r>
              <a:rPr lang="tr-TR" sz="1200" b="0" i="0" kern="1200" dirty="0">
                <a:solidFill>
                  <a:schemeClr val="tx1"/>
                </a:solidFill>
                <a:effectLst/>
                <a:latin typeface="Comic Sans MS Regular" panose="030F0702030302020204" pitchFamily="66" charset="0"/>
                <a:ea typeface="+mn-ea"/>
                <a:cs typeface="+mn-cs"/>
              </a:rPr>
              <a:t> için birçok Tatlısu dikenlibalığı, yakınlarında yaşayan deniz dikenli balıkları ile diğer Tatlısu dikenli balıklarına göre daha yakın akraba olarak görünecektir. (15.31a) Ancak Eda </a:t>
            </a:r>
            <a:r>
              <a:rPr lang="tr-TR" sz="1200" b="0" i="0" kern="1200" dirty="0" err="1">
                <a:solidFill>
                  <a:schemeClr val="tx1"/>
                </a:solidFill>
                <a:effectLst/>
                <a:latin typeface="Comic Sans MS Regular" panose="030F0702030302020204" pitchFamily="66" charset="0"/>
                <a:ea typeface="+mn-ea"/>
                <a:cs typeface="+mn-cs"/>
              </a:rPr>
              <a:t>allel</a:t>
            </a:r>
            <a:r>
              <a:rPr lang="tr-TR" sz="1200" b="0" i="0" kern="1200" dirty="0">
                <a:solidFill>
                  <a:schemeClr val="tx1"/>
                </a:solidFill>
                <a:effectLst/>
                <a:latin typeface="Comic Sans MS Regular" panose="030F0702030302020204" pitchFamily="66" charset="0"/>
                <a:ea typeface="+mn-ea"/>
                <a:cs typeface="+mn-cs"/>
              </a:rPr>
              <a:t> ağacı farklı görünüyordu. Tüm Tatlısu dikenli balıkları deniz kökenli dikenli balıklardan bağımsız bir kolda bir arada gruplandılar. (15.31b)  NAKA dışında tüm Tatlısu formları deniz formundaki ortak bir atadan köken almıştır.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36</a:t>
            </a:fld>
            <a:endParaRPr lang="en-US" dirty="0"/>
          </a:p>
        </p:txBody>
      </p:sp>
    </p:spTree>
    <p:extLst>
      <p:ext uri="{BB962C8B-B14F-4D97-AF65-F5344CB8AC3E}">
        <p14:creationId xmlns:p14="http://schemas.microsoft.com/office/powerpoint/2010/main" val="72150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Organizma komplike hale geldikçe kodlanmayan DNA bölümlerinin sayısında bir artış var. </a:t>
            </a:r>
            <a:r>
              <a:rPr lang="tr-TR" sz="1200" b="0" i="0" kern="1200" dirty="0" err="1">
                <a:solidFill>
                  <a:schemeClr val="tx1"/>
                </a:solidFill>
                <a:effectLst/>
                <a:latin typeface="Comic Sans MS Regular" panose="030F0702030302020204" pitchFamily="66" charset="0"/>
                <a:ea typeface="+mn-ea"/>
                <a:cs typeface="+mn-cs"/>
              </a:rPr>
              <a:t>Bilimadamlarının</a:t>
            </a:r>
            <a:r>
              <a:rPr lang="tr-TR" sz="1200" b="0" i="0" kern="1200" dirty="0">
                <a:solidFill>
                  <a:schemeClr val="tx1"/>
                </a:solidFill>
                <a:effectLst/>
                <a:latin typeface="Comic Sans MS Regular" panose="030F0702030302020204" pitchFamily="66" charset="0"/>
                <a:ea typeface="+mn-ea"/>
                <a:cs typeface="+mn-cs"/>
              </a:rPr>
              <a:t> bu </a:t>
            </a:r>
            <a:r>
              <a:rPr lang="tr-TR" sz="1200" b="0" i="0" kern="1200" dirty="0" err="1">
                <a:solidFill>
                  <a:schemeClr val="tx1"/>
                </a:solidFill>
                <a:effectLst/>
                <a:latin typeface="Comic Sans MS Regular" panose="030F0702030302020204" pitchFamily="66" charset="0"/>
                <a:ea typeface="+mn-ea"/>
                <a:cs typeface="+mn-cs"/>
              </a:rPr>
              <a:t>non</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koding</a:t>
            </a:r>
            <a:r>
              <a:rPr lang="tr-TR" sz="1200" b="0" i="0" kern="1200" dirty="0">
                <a:solidFill>
                  <a:schemeClr val="tx1"/>
                </a:solidFill>
                <a:effectLst/>
                <a:latin typeface="Comic Sans MS Regular" panose="030F0702030302020204" pitchFamily="66" charset="0"/>
                <a:ea typeface="+mn-ea"/>
                <a:cs typeface="+mn-cs"/>
              </a:rPr>
              <a:t> kısmın ifade ile ilgili karmaşık süreçleri idare ettiğine dair düşünceleri var. Hatta gen ifadesinde etkin bazı RNA’ların dizisi burada. </a:t>
            </a:r>
          </a:p>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0" i="0" kern="1200" dirty="0">
                <a:solidFill>
                  <a:schemeClr val="tx1"/>
                </a:solidFill>
                <a:effectLst/>
                <a:latin typeface="Comic Sans MS Regular" panose="030F0702030302020204" pitchFamily="66" charset="0"/>
                <a:ea typeface="+mn-ea"/>
                <a:cs typeface="+mn-cs"/>
              </a:rPr>
              <a:t>Genom boyutlarında Hareketli Genetik Elemanların da rolü çok büyük. Bu hareketli diziler (</a:t>
            </a:r>
            <a:r>
              <a:rPr lang="tr-TR" sz="1200" b="0" i="0" kern="1200" dirty="0" err="1">
                <a:solidFill>
                  <a:schemeClr val="tx1"/>
                </a:solidFill>
                <a:effectLst/>
                <a:latin typeface="Comic Sans MS Regular" panose="030F0702030302020204" pitchFamily="66" charset="0"/>
                <a:ea typeface="+mn-ea"/>
                <a:cs typeface="+mn-cs"/>
              </a:rPr>
              <a:t>transpozon</a:t>
            </a:r>
            <a:r>
              <a:rPr lang="tr-TR" sz="1200" b="0" i="0" kern="1200" dirty="0">
                <a:solidFill>
                  <a:schemeClr val="tx1"/>
                </a:solidFill>
                <a:effectLst/>
                <a:latin typeface="Comic Sans MS Regular" panose="030F0702030302020204" pitchFamily="66" charset="0"/>
                <a:ea typeface="+mn-ea"/>
                <a:cs typeface="+mn-cs"/>
              </a:rPr>
              <a:t>) hareketleri esnasında kodlayan bir DNA dizisine gelir ise protein sentezini sekteye uğratır. Ancak çoğu zaman etkisizlerdir. İnsan genomunun %45’i hareketli genetik elemanlardan oluşur.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tr-TR" sz="1200" b="0" i="0" kern="1200" dirty="0">
              <a:solidFill>
                <a:schemeClr val="tx1"/>
              </a:solidFill>
              <a:effectLst/>
              <a:latin typeface="Comic Sans MS Regular" panose="030F0702030302020204" pitchFamily="66" charset="0"/>
              <a:ea typeface="+mn-ea"/>
              <a:cs typeface="+mn-cs"/>
            </a:endParaRP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5</a:t>
            </a:fld>
            <a:endParaRPr lang="en-US" dirty="0"/>
          </a:p>
        </p:txBody>
      </p:sp>
    </p:spTree>
    <p:extLst>
      <p:ext uri="{BB962C8B-B14F-4D97-AF65-F5344CB8AC3E}">
        <p14:creationId xmlns:p14="http://schemas.microsoft.com/office/powerpoint/2010/main" val="3796541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6</a:t>
            </a:fld>
            <a:endParaRPr lang="en-US" dirty="0"/>
          </a:p>
        </p:txBody>
      </p:sp>
    </p:spTree>
    <p:extLst>
      <p:ext uri="{BB962C8B-B14F-4D97-AF65-F5344CB8AC3E}">
        <p14:creationId xmlns:p14="http://schemas.microsoft.com/office/powerpoint/2010/main" val="27383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err="1">
                <a:solidFill>
                  <a:schemeClr val="tx1"/>
                </a:solidFill>
                <a:effectLst/>
                <a:latin typeface="Comic Sans MS Regular" panose="030F0702030302020204" pitchFamily="66" charset="0"/>
                <a:ea typeface="+mn-ea"/>
                <a:cs typeface="+mn-cs"/>
              </a:rPr>
              <a:t>Intron</a:t>
            </a:r>
            <a:r>
              <a:rPr lang="tr-TR" sz="1200" b="0" i="0" kern="1200" dirty="0">
                <a:solidFill>
                  <a:schemeClr val="tx1"/>
                </a:solidFill>
                <a:effectLst/>
                <a:latin typeface="Comic Sans MS Regular" panose="030F0702030302020204" pitchFamily="66" charset="0"/>
                <a:ea typeface="+mn-ea"/>
                <a:cs typeface="+mn-cs"/>
              </a:rPr>
              <a:t> – </a:t>
            </a:r>
            <a:r>
              <a:rPr lang="tr-TR" sz="1200" b="0" i="0" kern="1200" dirty="0" err="1">
                <a:solidFill>
                  <a:schemeClr val="tx1"/>
                </a:solidFill>
                <a:effectLst/>
                <a:latin typeface="Comic Sans MS Regular" panose="030F0702030302020204" pitchFamily="66" charset="0"/>
                <a:ea typeface="+mn-ea"/>
                <a:cs typeface="+mn-cs"/>
              </a:rPr>
              <a:t>prokaryotlarda</a:t>
            </a:r>
            <a:r>
              <a:rPr lang="tr-TR" sz="1200" b="0" i="0" kern="1200" dirty="0">
                <a:solidFill>
                  <a:schemeClr val="tx1"/>
                </a:solidFill>
                <a:effectLst/>
                <a:latin typeface="Comic Sans MS Regular" panose="030F0702030302020204" pitchFamily="66" charset="0"/>
                <a:ea typeface="+mn-ea"/>
                <a:cs typeface="+mn-cs"/>
              </a:rPr>
              <a:t> yok </a:t>
            </a:r>
          </a:p>
          <a:p>
            <a:r>
              <a:rPr lang="tr-TR" sz="1200" b="0" i="0" kern="1200" dirty="0">
                <a:solidFill>
                  <a:schemeClr val="tx1"/>
                </a:solidFill>
                <a:effectLst/>
                <a:latin typeface="Comic Sans MS Regular" panose="030F0702030302020204" pitchFamily="66" charset="0"/>
                <a:ea typeface="+mn-ea"/>
                <a:cs typeface="+mn-cs"/>
              </a:rPr>
              <a:t>Tek hücreli </a:t>
            </a:r>
            <a:r>
              <a:rPr lang="tr-TR" sz="1200" b="0" i="0" kern="1200" dirty="0" err="1">
                <a:solidFill>
                  <a:schemeClr val="tx1"/>
                </a:solidFill>
                <a:effectLst/>
                <a:latin typeface="Comic Sans MS Regular" panose="030F0702030302020204" pitchFamily="66" charset="0"/>
                <a:ea typeface="+mn-ea"/>
                <a:cs typeface="+mn-cs"/>
              </a:rPr>
              <a:t>ökaryotlarda</a:t>
            </a:r>
            <a:r>
              <a:rPr lang="tr-TR" sz="1200" b="0" i="0" kern="1200" dirty="0">
                <a:solidFill>
                  <a:schemeClr val="tx1"/>
                </a:solidFill>
                <a:effectLst/>
                <a:latin typeface="Comic Sans MS Regular" panose="030F0702030302020204" pitchFamily="66" charset="0"/>
                <a:ea typeface="+mn-ea"/>
                <a:cs typeface="+mn-cs"/>
              </a:rPr>
              <a:t> 	1-2 </a:t>
            </a:r>
            <a:r>
              <a:rPr lang="tr-TR" sz="1200" b="0" i="0" kern="1200" dirty="0" err="1">
                <a:solidFill>
                  <a:schemeClr val="tx1"/>
                </a:solidFill>
                <a:effectLst/>
                <a:latin typeface="Comic Sans MS Regular" panose="030F0702030302020204" pitchFamily="66" charset="0"/>
                <a:ea typeface="+mn-ea"/>
                <a:cs typeface="+mn-cs"/>
              </a:rPr>
              <a:t>intron</a:t>
            </a:r>
            <a:r>
              <a:rPr lang="tr-TR" sz="1200" b="0" i="0" kern="1200" dirty="0">
                <a:solidFill>
                  <a:schemeClr val="tx1"/>
                </a:solidFill>
                <a:effectLst/>
                <a:latin typeface="Comic Sans MS Regular" panose="030F0702030302020204" pitchFamily="66" charset="0"/>
                <a:ea typeface="+mn-ea"/>
                <a:cs typeface="+mn-cs"/>
              </a:rPr>
              <a:t> (genom başına) </a:t>
            </a:r>
          </a:p>
          <a:p>
            <a:r>
              <a:rPr lang="tr-TR" sz="1200" b="0" i="0" kern="1200" dirty="0">
                <a:solidFill>
                  <a:schemeClr val="tx1"/>
                </a:solidFill>
                <a:effectLst/>
                <a:latin typeface="Comic Sans MS Regular" panose="030F0702030302020204" pitchFamily="66" charset="0"/>
                <a:ea typeface="+mn-ea"/>
                <a:cs typeface="+mn-cs"/>
              </a:rPr>
              <a:t>Omurgalılarda 5-8 </a:t>
            </a:r>
            <a:r>
              <a:rPr lang="tr-TR" sz="1200" b="0" i="0" kern="1200" dirty="0" err="1">
                <a:solidFill>
                  <a:schemeClr val="tx1"/>
                </a:solidFill>
                <a:effectLst/>
                <a:latin typeface="Comic Sans MS Regular" panose="030F0702030302020204" pitchFamily="66" charset="0"/>
                <a:ea typeface="+mn-ea"/>
                <a:cs typeface="+mn-cs"/>
              </a:rPr>
              <a:t>intron</a:t>
            </a:r>
            <a:r>
              <a:rPr lang="tr-TR" sz="1200" b="0" i="0" kern="1200" dirty="0">
                <a:solidFill>
                  <a:schemeClr val="tx1"/>
                </a:solidFill>
                <a:effectLst/>
                <a:latin typeface="Comic Sans MS Regular" panose="030F0702030302020204" pitchFamily="66" charset="0"/>
                <a:ea typeface="+mn-ea"/>
                <a:cs typeface="+mn-cs"/>
              </a:rPr>
              <a:t> gen başına (şekil 15.4)</a:t>
            </a:r>
          </a:p>
          <a:p>
            <a:r>
              <a:rPr lang="tr-TR" sz="1200" b="0" i="0" kern="1200" dirty="0">
                <a:solidFill>
                  <a:schemeClr val="tx1"/>
                </a:solidFill>
                <a:effectLst/>
                <a:latin typeface="Comic Sans MS Regular" panose="030F0702030302020204" pitchFamily="66" charset="0"/>
                <a:ea typeface="+mn-ea"/>
                <a:cs typeface="+mn-cs"/>
              </a:rPr>
              <a:t> </a:t>
            </a:r>
          </a:p>
          <a:p>
            <a:r>
              <a:rPr lang="tr-TR" sz="1200" b="0" i="0" kern="1200" dirty="0" err="1">
                <a:solidFill>
                  <a:schemeClr val="tx1"/>
                </a:solidFill>
                <a:effectLst/>
                <a:latin typeface="Comic Sans MS Regular" panose="030F0702030302020204" pitchFamily="66" charset="0"/>
                <a:ea typeface="+mn-ea"/>
                <a:cs typeface="+mn-cs"/>
              </a:rPr>
              <a:t>Intronlar</a:t>
            </a:r>
            <a:r>
              <a:rPr lang="tr-TR" sz="1200" b="0" i="0" kern="1200" dirty="0">
                <a:solidFill>
                  <a:schemeClr val="tx1"/>
                </a:solidFill>
                <a:effectLst/>
                <a:latin typeface="Comic Sans MS Regular" panose="030F0702030302020204" pitchFamily="66" charset="0"/>
                <a:ea typeface="+mn-ea"/>
                <a:cs typeface="+mn-cs"/>
              </a:rPr>
              <a:t> nereden geliyor? ve </a:t>
            </a:r>
            <a:r>
              <a:rPr lang="tr-TR" sz="1200" b="0" i="0" kern="1200" dirty="0" err="1">
                <a:solidFill>
                  <a:schemeClr val="tx1"/>
                </a:solidFill>
                <a:effectLst/>
                <a:latin typeface="Comic Sans MS Regular" panose="030F0702030302020204" pitchFamily="66" charset="0"/>
                <a:ea typeface="+mn-ea"/>
                <a:cs typeface="+mn-cs"/>
              </a:rPr>
              <a:t>adaptif</a:t>
            </a:r>
            <a:r>
              <a:rPr lang="tr-TR" sz="1200" b="0" i="0" kern="1200" dirty="0">
                <a:solidFill>
                  <a:schemeClr val="tx1"/>
                </a:solidFill>
                <a:effectLst/>
                <a:latin typeface="Comic Sans MS Regular" panose="030F0702030302020204" pitchFamily="66" charset="0"/>
                <a:ea typeface="+mn-ea"/>
                <a:cs typeface="+mn-cs"/>
              </a:rPr>
              <a:t> özellikleri var mı? Bunlar sadece amaçsız ekstra diziler olsa evrimsel olarak maliyeti gereksiz yüksek olmaz mıydı? </a:t>
            </a:r>
          </a:p>
          <a:p>
            <a:r>
              <a:rPr lang="tr-TR" sz="1200" b="0" i="0" kern="1200" dirty="0">
                <a:solidFill>
                  <a:schemeClr val="tx1"/>
                </a:solidFill>
                <a:effectLst/>
                <a:latin typeface="Comic Sans MS Regular" panose="030F0702030302020204" pitchFamily="66" charset="0"/>
                <a:ea typeface="+mn-ea"/>
                <a:cs typeface="+mn-cs"/>
              </a:rPr>
              <a:t> </a:t>
            </a:r>
          </a:p>
          <a:p>
            <a:r>
              <a:rPr lang="tr-TR" sz="1200" b="0" i="0" kern="1200" dirty="0">
                <a:solidFill>
                  <a:schemeClr val="tx1"/>
                </a:solidFill>
                <a:effectLst/>
                <a:latin typeface="Comic Sans MS Regular" panose="030F0702030302020204" pitchFamily="66" charset="0"/>
                <a:ea typeface="+mn-ea"/>
                <a:cs typeface="+mn-cs"/>
              </a:rPr>
              <a:t>Türler arasında </a:t>
            </a:r>
            <a:r>
              <a:rPr lang="tr-TR" sz="1200" b="0" i="0" kern="1200" dirty="0" err="1">
                <a:solidFill>
                  <a:schemeClr val="tx1"/>
                </a:solidFill>
                <a:effectLst/>
                <a:latin typeface="Comic Sans MS Regular" panose="030F0702030302020204" pitchFamily="66" charset="0"/>
                <a:ea typeface="+mn-ea"/>
                <a:cs typeface="+mn-cs"/>
              </a:rPr>
              <a:t>lokasyonları</a:t>
            </a:r>
            <a:r>
              <a:rPr lang="tr-TR" sz="1200" b="0" i="0" kern="1200" dirty="0">
                <a:solidFill>
                  <a:schemeClr val="tx1"/>
                </a:solidFill>
                <a:effectLst/>
                <a:latin typeface="Comic Sans MS Regular" panose="030F0702030302020204" pitchFamily="66" charset="0"/>
                <a:ea typeface="+mn-ea"/>
                <a:cs typeface="+mn-cs"/>
              </a:rPr>
              <a:t> açısından iyi korunmuş durumdalar Sanki bir rolleri var ama biz henüz bilmiyoruz gibi..</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7</a:t>
            </a:fld>
            <a:endParaRPr lang="en-US" dirty="0"/>
          </a:p>
        </p:txBody>
      </p:sp>
    </p:spTree>
    <p:extLst>
      <p:ext uri="{BB962C8B-B14F-4D97-AF65-F5344CB8AC3E}">
        <p14:creationId xmlns:p14="http://schemas.microsoft.com/office/powerpoint/2010/main" val="174302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a:solidFill>
                  <a:schemeClr val="tx1"/>
                </a:solidFill>
                <a:effectLst/>
                <a:latin typeface="Comic Sans MS Regular" panose="030F0702030302020204" pitchFamily="66" charset="0"/>
                <a:ea typeface="+mn-ea"/>
                <a:cs typeface="+mn-cs"/>
              </a:rPr>
              <a:t>Genomumuzun %45’ini oluşturduklarına göre Hareketli Genetik Elemanlar hakkında bilgi sahibi olmama lüksümüz yok. </a:t>
            </a:r>
          </a:p>
          <a:p>
            <a:r>
              <a:rPr lang="tr-TR" sz="1200" b="0" i="0" kern="1200" dirty="0">
                <a:solidFill>
                  <a:schemeClr val="tx1"/>
                </a:solidFill>
                <a:effectLst/>
                <a:latin typeface="Comic Sans MS Regular" panose="030F0702030302020204" pitchFamily="66" charset="0"/>
                <a:ea typeface="+mn-ea"/>
                <a:cs typeface="+mn-cs"/>
              </a:rPr>
              <a:t>Nasıl çalışıyorlar? Nereden geliyorlar? Konakçılarına ne gibi etkileri var? </a:t>
            </a:r>
          </a:p>
          <a:p>
            <a:r>
              <a:rPr lang="tr-TR" sz="1200" b="0" i="0" kern="1200" dirty="0">
                <a:solidFill>
                  <a:schemeClr val="tx1"/>
                </a:solidFill>
                <a:effectLst/>
                <a:latin typeface="Comic Sans MS Regular" panose="030F0702030302020204" pitchFamily="66" charset="0"/>
                <a:ea typeface="+mn-ea"/>
                <a:cs typeface="+mn-cs"/>
              </a:rPr>
              <a:t>Bunların bazıları sadece genomda hareket edebilmeye yarayan diziler taşır (</a:t>
            </a:r>
            <a:r>
              <a:rPr lang="tr-TR" sz="1200" b="0" i="0" kern="1200" dirty="0" err="1">
                <a:solidFill>
                  <a:schemeClr val="tx1"/>
                </a:solidFill>
                <a:effectLst/>
                <a:latin typeface="Comic Sans MS Regular" panose="030F0702030302020204" pitchFamily="66" charset="0"/>
                <a:ea typeface="+mn-ea"/>
                <a:cs typeface="+mn-cs"/>
              </a:rPr>
              <a:t>transpozonlar</a:t>
            </a:r>
            <a:r>
              <a:rPr lang="tr-TR" sz="1200" b="0" i="0" kern="1200" dirty="0">
                <a:solidFill>
                  <a:schemeClr val="tx1"/>
                </a:solidFill>
                <a:effectLst/>
                <a:latin typeface="Comic Sans MS Regular" panose="030F0702030302020204" pitchFamily="66" charset="0"/>
                <a:ea typeface="+mn-ea"/>
                <a:cs typeface="+mn-cs"/>
              </a:rPr>
              <a:t>) </a:t>
            </a:r>
          </a:p>
          <a:p>
            <a:r>
              <a:rPr lang="tr-TR" sz="1200" b="0" i="0" kern="1200" dirty="0">
                <a:solidFill>
                  <a:schemeClr val="tx1"/>
                </a:solidFill>
                <a:effectLst/>
                <a:latin typeface="Comic Sans MS Regular" panose="030F0702030302020204" pitchFamily="66" charset="0"/>
                <a:ea typeface="+mn-ea"/>
                <a:cs typeface="+mn-cs"/>
              </a:rPr>
              <a:t>Bir kısmı hareket ettiğinde yerlerinde bir kopyalarını bırakarak uzaklaşır. </a:t>
            </a:r>
          </a:p>
          <a:p>
            <a:r>
              <a:rPr lang="tr-TR" sz="1200" b="0" i="0" kern="1200" dirty="0">
                <a:solidFill>
                  <a:schemeClr val="tx1"/>
                </a:solidFill>
                <a:effectLst/>
                <a:latin typeface="Comic Sans MS Regular" panose="030F0702030302020204" pitchFamily="66" charset="0"/>
                <a:ea typeface="+mn-ea"/>
                <a:cs typeface="+mn-cs"/>
              </a:rPr>
              <a:t>Bu ikinci grup hareket ettikçe genomda daha baskın hale gelir. </a:t>
            </a:r>
            <a:r>
              <a:rPr lang="tr-TR" sz="1200" b="0" i="0" kern="1200" dirty="0" err="1">
                <a:solidFill>
                  <a:schemeClr val="tx1"/>
                </a:solidFill>
                <a:effectLst/>
                <a:latin typeface="Comic Sans MS Regular" panose="030F0702030302020204" pitchFamily="66" charset="0"/>
                <a:ea typeface="+mn-ea"/>
                <a:cs typeface="+mn-cs"/>
              </a:rPr>
              <a:t>Transpozon</a:t>
            </a:r>
            <a:r>
              <a:rPr lang="tr-TR" sz="1200" b="0" i="0" kern="1200" dirty="0">
                <a:solidFill>
                  <a:schemeClr val="tx1"/>
                </a:solidFill>
                <a:effectLst/>
                <a:latin typeface="Comic Sans MS Regular" panose="030F0702030302020204" pitchFamily="66" charset="0"/>
                <a:ea typeface="+mn-ea"/>
                <a:cs typeface="+mn-cs"/>
              </a:rPr>
              <a:t> hareketi </a:t>
            </a:r>
            <a:r>
              <a:rPr lang="tr-TR" sz="1200" b="0" i="0" kern="1200" dirty="0" err="1">
                <a:solidFill>
                  <a:schemeClr val="tx1"/>
                </a:solidFill>
                <a:effectLst/>
                <a:latin typeface="Comic Sans MS Regular" panose="030F0702030302020204" pitchFamily="66" charset="0"/>
                <a:ea typeface="+mn-ea"/>
                <a:cs typeface="+mn-cs"/>
              </a:rPr>
              <a:t>germ</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line</a:t>
            </a:r>
            <a:r>
              <a:rPr lang="tr-TR" sz="1200" b="0" i="0" kern="1200" dirty="0">
                <a:solidFill>
                  <a:schemeClr val="tx1"/>
                </a:solidFill>
                <a:effectLst/>
                <a:latin typeface="Comic Sans MS Regular" panose="030F0702030302020204" pitchFamily="66" charset="0"/>
                <a:ea typeface="+mn-ea"/>
                <a:cs typeface="+mn-cs"/>
              </a:rPr>
              <a:t> hücrede meydana gelir ise yeni bireylere de aktarılır. Kendisi açısından avantajlı bu hareket genomun geri kalanını nasıl etkiler? </a:t>
            </a:r>
            <a:r>
              <a:rPr lang="tr-TR" sz="1200" b="0" i="0" kern="1200" dirty="0" err="1">
                <a:solidFill>
                  <a:schemeClr val="tx1"/>
                </a:solidFill>
                <a:effectLst/>
                <a:latin typeface="Comic Sans MS Regular" panose="030F0702030302020204" pitchFamily="66" charset="0"/>
                <a:ea typeface="+mn-ea"/>
                <a:cs typeface="+mn-cs"/>
              </a:rPr>
              <a:t>Transpozonun</a:t>
            </a:r>
            <a:r>
              <a:rPr lang="tr-TR" sz="1200" b="0" i="0" kern="1200" dirty="0">
                <a:solidFill>
                  <a:schemeClr val="tx1"/>
                </a:solidFill>
                <a:effectLst/>
                <a:latin typeface="Comic Sans MS Regular" panose="030F0702030302020204" pitchFamily="66" charset="0"/>
                <a:ea typeface="+mn-ea"/>
                <a:cs typeface="+mn-cs"/>
              </a:rPr>
              <a:t> yeni yerine bağlı .. </a:t>
            </a:r>
            <a:r>
              <a:rPr lang="tr-TR" sz="1200" b="0" i="0" kern="1200" dirty="0" err="1">
                <a:solidFill>
                  <a:schemeClr val="tx1"/>
                </a:solidFill>
                <a:effectLst/>
                <a:latin typeface="Comic Sans MS Regular" panose="030F0702030302020204" pitchFamily="66" charset="0"/>
                <a:ea typeface="+mn-ea"/>
                <a:cs typeface="+mn-cs"/>
              </a:rPr>
              <a:t>İntergenik</a:t>
            </a:r>
            <a:r>
              <a:rPr lang="tr-TR" sz="1200" b="0" i="0" kern="1200" dirty="0">
                <a:solidFill>
                  <a:schemeClr val="tx1"/>
                </a:solidFill>
                <a:effectLst/>
                <a:latin typeface="Comic Sans MS Regular" panose="030F0702030302020204" pitchFamily="66" charset="0"/>
                <a:ea typeface="+mn-ea"/>
                <a:cs typeface="+mn-cs"/>
              </a:rPr>
              <a:t> bir nokta ise etkisiz</a:t>
            </a:r>
          </a:p>
          <a:p>
            <a:r>
              <a:rPr lang="tr-TR" sz="1200" b="0" i="0" kern="1200" dirty="0">
                <a:solidFill>
                  <a:schemeClr val="tx1"/>
                </a:solidFill>
                <a:effectLst/>
                <a:latin typeface="Comic Sans MS Regular" panose="030F0702030302020204" pitchFamily="66" charset="0"/>
                <a:ea typeface="+mn-ea"/>
                <a:cs typeface="+mn-cs"/>
              </a:rPr>
              <a:t>Gen içinde ise – gen </a:t>
            </a:r>
            <a:r>
              <a:rPr lang="tr-TR" sz="1200" b="0" i="0" kern="1200" dirty="0" err="1">
                <a:solidFill>
                  <a:schemeClr val="tx1"/>
                </a:solidFill>
                <a:effectLst/>
                <a:latin typeface="Comic Sans MS Regular" panose="030F0702030302020204" pitchFamily="66" charset="0"/>
                <a:ea typeface="+mn-ea"/>
                <a:cs typeface="+mn-cs"/>
              </a:rPr>
              <a:t>knock</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out</a:t>
            </a:r>
            <a:r>
              <a:rPr lang="tr-TR" sz="1200" b="0" i="0" kern="1200" dirty="0">
                <a:solidFill>
                  <a:schemeClr val="tx1"/>
                </a:solidFill>
                <a:effectLst/>
                <a:latin typeface="Comic Sans MS Regular" panose="030F0702030302020204" pitchFamily="66" charset="0"/>
                <a:ea typeface="+mn-ea"/>
                <a:cs typeface="+mn-cs"/>
              </a:rPr>
              <a:t> – gen işlevsiz Bu zararlı etki ile insanda görülen bazı hastalıklar – hemofili , </a:t>
            </a:r>
            <a:r>
              <a:rPr lang="tr-TR" sz="1200" b="0" i="0" kern="1200" dirty="0" err="1">
                <a:solidFill>
                  <a:schemeClr val="tx1"/>
                </a:solidFill>
                <a:effectLst/>
                <a:latin typeface="Comic Sans MS Regular" panose="030F0702030302020204" pitchFamily="66" charset="0"/>
                <a:ea typeface="+mn-ea"/>
                <a:cs typeface="+mn-cs"/>
              </a:rPr>
              <a:t>kistik</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fibrozis</a:t>
            </a:r>
            <a:r>
              <a:rPr lang="tr-TR" sz="1200" b="0" i="0" kern="1200" dirty="0">
                <a:solidFill>
                  <a:schemeClr val="tx1"/>
                </a:solidFill>
                <a:effectLst/>
                <a:latin typeface="Comic Sans MS Regular" panose="030F0702030302020204" pitchFamily="66" charset="0"/>
                <a:ea typeface="+mn-ea"/>
                <a:cs typeface="+mn-cs"/>
              </a:rPr>
              <a:t> ve bazı kanser türleri. Bu nedenle genom paraziti deniyor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8</a:t>
            </a:fld>
            <a:endParaRPr lang="en-US" dirty="0"/>
          </a:p>
        </p:txBody>
      </p:sp>
    </p:spTree>
    <p:extLst>
      <p:ext uri="{BB962C8B-B14F-4D97-AF65-F5344CB8AC3E}">
        <p14:creationId xmlns:p14="http://schemas.microsoft.com/office/powerpoint/2010/main" val="2932393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err="1">
                <a:solidFill>
                  <a:schemeClr val="tx1"/>
                </a:solidFill>
                <a:effectLst/>
                <a:latin typeface="Comic Sans MS Regular" panose="030F0702030302020204" pitchFamily="66" charset="0"/>
                <a:ea typeface="+mn-ea"/>
                <a:cs typeface="+mn-cs"/>
              </a:rPr>
              <a:t>RNAi</a:t>
            </a:r>
            <a:r>
              <a:rPr lang="tr-TR" sz="1200" b="0" i="0" kern="1200" dirty="0">
                <a:solidFill>
                  <a:schemeClr val="tx1"/>
                </a:solidFill>
                <a:effectLst/>
                <a:latin typeface="Comic Sans MS Regular" panose="030F0702030302020204" pitchFamily="66" charset="0"/>
                <a:ea typeface="+mn-ea"/>
                <a:cs typeface="+mn-cs"/>
              </a:rPr>
              <a:t> sisteminin </a:t>
            </a:r>
            <a:r>
              <a:rPr lang="tr-TR" sz="1200" b="0" i="0" kern="1200" dirty="0" err="1">
                <a:solidFill>
                  <a:schemeClr val="tx1"/>
                </a:solidFill>
                <a:effectLst/>
                <a:latin typeface="Comic Sans MS Regular" panose="030F0702030302020204" pitchFamily="66" charset="0"/>
                <a:ea typeface="+mn-ea"/>
                <a:cs typeface="+mn-cs"/>
              </a:rPr>
              <a:t>transpozonları</a:t>
            </a:r>
            <a:r>
              <a:rPr lang="tr-TR" sz="1200" b="0" i="0" kern="1200" dirty="0">
                <a:solidFill>
                  <a:schemeClr val="tx1"/>
                </a:solidFill>
                <a:effectLst/>
                <a:latin typeface="Comic Sans MS Regular" panose="030F0702030302020204" pitchFamily="66" charset="0"/>
                <a:ea typeface="+mn-ea"/>
                <a:cs typeface="+mn-cs"/>
              </a:rPr>
              <a:t> hedef aldığı ve çoğalmalarını engellemek için kullanıldığını düşünen araştırmacılar vardır. </a:t>
            </a:r>
            <a:r>
              <a:rPr lang="tr-TR" sz="1200" b="0" i="0" kern="1200" dirty="0" err="1">
                <a:solidFill>
                  <a:schemeClr val="tx1"/>
                </a:solidFill>
                <a:effectLst/>
                <a:latin typeface="Comic Sans MS Regular" panose="030F0702030302020204" pitchFamily="66" charset="0"/>
                <a:ea typeface="+mn-ea"/>
                <a:cs typeface="+mn-cs"/>
              </a:rPr>
              <a:t>RNAi</a:t>
            </a:r>
            <a:r>
              <a:rPr lang="tr-TR" sz="1200" b="0" i="0" kern="1200" dirty="0">
                <a:solidFill>
                  <a:schemeClr val="tx1"/>
                </a:solidFill>
                <a:effectLst/>
                <a:latin typeface="Comic Sans MS Regular" panose="030F0702030302020204" pitchFamily="66" charset="0"/>
                <a:ea typeface="+mn-ea"/>
                <a:cs typeface="+mn-cs"/>
              </a:rPr>
              <a:t> mekanizmasının olmadığı </a:t>
            </a:r>
            <a:r>
              <a:rPr lang="tr-TR" sz="1200" b="0" i="0" kern="1200" dirty="0" err="1">
                <a:solidFill>
                  <a:schemeClr val="tx1"/>
                </a:solidFill>
                <a:effectLst/>
                <a:latin typeface="Comic Sans MS Regular" panose="030F0702030302020204" pitchFamily="66" charset="0"/>
                <a:ea typeface="+mn-ea"/>
                <a:cs typeface="+mn-cs"/>
              </a:rPr>
              <a:t>nematodlarda</a:t>
            </a:r>
            <a:r>
              <a:rPr lang="tr-TR" sz="1200" b="0" i="0" kern="1200" dirty="0">
                <a:solidFill>
                  <a:schemeClr val="tx1"/>
                </a:solidFill>
                <a:effectLst/>
                <a:latin typeface="Comic Sans MS Regular" panose="030F0702030302020204" pitchFamily="66" charset="0"/>
                <a:ea typeface="+mn-ea"/>
                <a:cs typeface="+mn-cs"/>
              </a:rPr>
              <a:t> artan </a:t>
            </a:r>
            <a:r>
              <a:rPr lang="tr-TR" sz="1200" b="0" i="0" kern="1200" dirty="0" err="1">
                <a:solidFill>
                  <a:schemeClr val="tx1"/>
                </a:solidFill>
                <a:effectLst/>
                <a:latin typeface="Comic Sans MS Regular" panose="030F0702030302020204" pitchFamily="66" charset="0"/>
                <a:ea typeface="+mn-ea"/>
                <a:cs typeface="+mn-cs"/>
              </a:rPr>
              <a:t>transpozon</a:t>
            </a:r>
            <a:r>
              <a:rPr lang="tr-TR" sz="1200" b="0" i="0" kern="1200" dirty="0">
                <a:solidFill>
                  <a:schemeClr val="tx1"/>
                </a:solidFill>
                <a:effectLst/>
                <a:latin typeface="Comic Sans MS Regular" panose="030F0702030302020204" pitchFamily="66" charset="0"/>
                <a:ea typeface="+mn-ea"/>
                <a:cs typeface="+mn-cs"/>
              </a:rPr>
              <a:t> aktiviteleri de bu teoriyi desteklemektedir.  Hareketli genetik elemanları etkisiz hale getirmek için küçük RNA’ları kullanan çok sayıda organizma vardır. Gamet oluşumunun farklı aşamalarında alınan örnekler, hareketli elemanlarla eşleşen küçük RNA’ların toplam RNA’ya oranları verilmiştir. </a:t>
            </a:r>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11</a:t>
            </a:fld>
            <a:endParaRPr lang="en-US" dirty="0"/>
          </a:p>
        </p:txBody>
      </p:sp>
    </p:spTree>
    <p:extLst>
      <p:ext uri="{BB962C8B-B14F-4D97-AF65-F5344CB8AC3E}">
        <p14:creationId xmlns:p14="http://schemas.microsoft.com/office/powerpoint/2010/main" val="1624472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a:solidFill>
                  <a:schemeClr val="tx1"/>
                </a:solidFill>
                <a:effectLst/>
                <a:latin typeface="Comic Sans MS Regular" panose="030F0702030302020204" pitchFamily="66" charset="0"/>
                <a:ea typeface="+mn-ea"/>
                <a:cs typeface="+mn-cs"/>
              </a:rPr>
              <a:t>Oval ve yuvarlak domateslerde meyvenin şeklinden sorumlu DNA bölgesinin </a:t>
            </a:r>
            <a:r>
              <a:rPr lang="tr-TR" sz="1200" b="0" i="0" kern="1200" dirty="0" err="1">
                <a:solidFill>
                  <a:schemeClr val="tx1"/>
                </a:solidFill>
                <a:effectLst/>
                <a:latin typeface="Comic Sans MS Regular" panose="030F0702030302020204" pitchFamily="66" charset="0"/>
                <a:ea typeface="+mn-ea"/>
                <a:cs typeface="+mn-cs"/>
              </a:rPr>
              <a:t>sekanslandığı</a:t>
            </a:r>
            <a:r>
              <a:rPr lang="tr-TR" sz="1200" b="0" i="0" kern="1200" dirty="0">
                <a:solidFill>
                  <a:schemeClr val="tx1"/>
                </a:solidFill>
                <a:effectLst/>
                <a:latin typeface="Comic Sans MS Regular" panose="030F0702030302020204" pitchFamily="66" charset="0"/>
                <a:ea typeface="+mn-ea"/>
                <a:cs typeface="+mn-cs"/>
              </a:rPr>
              <a:t> bir çalışma yapılmış. Oval ve yuvarlak domateslerin dizileri arasında bariz bir ekstra 24.700bç uzunluğunda DNA parçası olduğu bulunmuş. Bu ekstra DNA parçası DEFL1 geninin içinde yer almaktadır. SUN bölgesi </a:t>
            </a:r>
            <a:r>
              <a:rPr lang="tr-TR" sz="1200" b="0" i="0" kern="1200" dirty="0" err="1">
                <a:solidFill>
                  <a:schemeClr val="tx1"/>
                </a:solidFill>
                <a:effectLst/>
                <a:latin typeface="Comic Sans MS Regular" panose="030F0702030302020204" pitchFamily="66" charset="0"/>
                <a:ea typeface="+mn-ea"/>
                <a:cs typeface="+mn-cs"/>
              </a:rPr>
              <a:t>dublike</a:t>
            </a:r>
            <a:r>
              <a:rPr lang="tr-TR" sz="1200" b="0" i="0" kern="1200" dirty="0">
                <a:solidFill>
                  <a:schemeClr val="tx1"/>
                </a:solidFill>
                <a:effectLst/>
                <a:latin typeface="Comic Sans MS Regular" panose="030F0702030302020204" pitchFamily="66" charset="0"/>
                <a:ea typeface="+mn-ea"/>
                <a:cs typeface="+mn-cs"/>
              </a:rPr>
              <a:t> olup, 7. Kromozomdaki DEFL1 geninin içine girmiş.. </a:t>
            </a:r>
          </a:p>
          <a:p>
            <a:r>
              <a:rPr lang="tr-TR" sz="1200" b="0" i="0" kern="1200" dirty="0">
                <a:solidFill>
                  <a:schemeClr val="tx1"/>
                </a:solidFill>
                <a:effectLst/>
                <a:latin typeface="Comic Sans MS Regular" panose="030F0702030302020204" pitchFamily="66" charset="0"/>
                <a:ea typeface="+mn-ea"/>
                <a:cs typeface="+mn-cs"/>
              </a:rPr>
              <a:t>Araştırmacılar bu gen </a:t>
            </a:r>
            <a:r>
              <a:rPr lang="tr-TR" sz="1200" b="0" i="0" kern="1200" dirty="0" err="1">
                <a:solidFill>
                  <a:schemeClr val="tx1"/>
                </a:solidFill>
                <a:effectLst/>
                <a:latin typeface="Comic Sans MS Regular" panose="030F0702030302020204" pitchFamily="66" charset="0"/>
                <a:ea typeface="+mn-ea"/>
                <a:cs typeface="+mn-cs"/>
              </a:rPr>
              <a:t>dublikasyonunun</a:t>
            </a:r>
            <a:r>
              <a:rPr lang="tr-TR" sz="1200" b="0" i="0" kern="1200" dirty="0">
                <a:solidFill>
                  <a:schemeClr val="tx1"/>
                </a:solidFill>
                <a:effectLst/>
                <a:latin typeface="Comic Sans MS Regular" panose="030F0702030302020204" pitchFamily="66" charset="0"/>
                <a:ea typeface="+mn-ea"/>
                <a:cs typeface="+mn-cs"/>
              </a:rPr>
              <a:t> anlamaya çalışırken, kromozomda </a:t>
            </a:r>
            <a:r>
              <a:rPr lang="tr-TR" sz="1200" b="0" i="0" kern="1200" dirty="0" err="1">
                <a:solidFill>
                  <a:schemeClr val="tx1"/>
                </a:solidFill>
                <a:effectLst/>
                <a:latin typeface="Comic Sans MS Regular" panose="030F0702030302020204" pitchFamily="66" charset="0"/>
                <a:ea typeface="+mn-ea"/>
                <a:cs typeface="+mn-cs"/>
              </a:rPr>
              <a:t>retrotranspozisyon</a:t>
            </a:r>
            <a:r>
              <a:rPr lang="tr-TR" sz="1200" b="0" i="0" kern="1200" dirty="0">
                <a:solidFill>
                  <a:schemeClr val="tx1"/>
                </a:solidFill>
                <a:effectLst/>
                <a:latin typeface="Comic Sans MS Regular" panose="030F0702030302020204" pitchFamily="66" charset="0"/>
                <a:ea typeface="+mn-ea"/>
                <a:cs typeface="+mn-cs"/>
              </a:rPr>
              <a:t> sekanslarına sahip bir bölge tespit ettiler (RIDER). </a:t>
            </a:r>
            <a:r>
              <a:rPr lang="tr-TR" sz="1200" b="0" i="0" kern="1200" dirty="0" err="1">
                <a:solidFill>
                  <a:schemeClr val="tx1"/>
                </a:solidFill>
                <a:effectLst/>
                <a:latin typeface="Comic Sans MS Regular" panose="030F0702030302020204" pitchFamily="66" charset="0"/>
                <a:ea typeface="+mn-ea"/>
                <a:cs typeface="+mn-cs"/>
              </a:rPr>
              <a:t>Rider</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transpozisyon</a:t>
            </a:r>
            <a:r>
              <a:rPr lang="tr-TR" sz="1200" b="0" i="0" kern="1200" dirty="0">
                <a:solidFill>
                  <a:schemeClr val="tx1"/>
                </a:solidFill>
                <a:effectLst/>
                <a:latin typeface="Comic Sans MS Regular" panose="030F0702030302020204" pitchFamily="66" charset="0"/>
                <a:ea typeface="+mn-ea"/>
                <a:cs typeface="+mn-cs"/>
              </a:rPr>
              <a:t> gerçekleştirirken (10. Kromozomdan) beraberinde bir miktar fazladan DNA dizisini de taşımış olmalı. 24.7 </a:t>
            </a:r>
            <a:r>
              <a:rPr lang="tr-TR" sz="1200" b="0" i="0" kern="1200" dirty="0" err="1">
                <a:solidFill>
                  <a:schemeClr val="tx1"/>
                </a:solidFill>
                <a:effectLst/>
                <a:latin typeface="Comic Sans MS Regular" panose="030F0702030302020204" pitchFamily="66" charset="0"/>
                <a:ea typeface="+mn-ea"/>
                <a:cs typeface="+mn-cs"/>
              </a:rPr>
              <a:t>kbazlık</a:t>
            </a:r>
            <a:r>
              <a:rPr lang="tr-TR" sz="1200" b="0" i="0" kern="1200" dirty="0">
                <a:solidFill>
                  <a:schemeClr val="tx1"/>
                </a:solidFill>
                <a:effectLst/>
                <a:latin typeface="Comic Sans MS Regular" panose="030F0702030302020204" pitchFamily="66" charset="0"/>
                <a:ea typeface="+mn-ea"/>
                <a:cs typeface="+mn-cs"/>
              </a:rPr>
              <a:t> </a:t>
            </a:r>
            <a:r>
              <a:rPr lang="tr-TR" sz="1200" b="0" i="0" kern="1200" dirty="0" err="1">
                <a:solidFill>
                  <a:schemeClr val="tx1"/>
                </a:solidFill>
                <a:effectLst/>
                <a:latin typeface="Comic Sans MS Regular" panose="030F0702030302020204" pitchFamily="66" charset="0"/>
                <a:ea typeface="+mn-ea"/>
                <a:cs typeface="+mn-cs"/>
              </a:rPr>
              <a:t>fragment</a:t>
            </a:r>
            <a:r>
              <a:rPr lang="tr-TR" sz="1200" b="0" i="0" kern="1200" dirty="0">
                <a:solidFill>
                  <a:schemeClr val="tx1"/>
                </a:solidFill>
                <a:effectLst/>
                <a:latin typeface="Comic Sans MS Regular" panose="030F0702030302020204" pitchFamily="66" charset="0"/>
                <a:ea typeface="+mn-ea"/>
                <a:cs typeface="+mn-cs"/>
              </a:rPr>
              <a:t> böylece 7. Kromozomda DEFL1 geni içine yerleşmiş oldu. İleri araştırmalar (gen ifadesi çalışmaları) oval domateslerde DEFL1 geninin çalışmadığını ama onun yerine SUN geninin aktive olduğunu göstermektedir.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12</a:t>
            </a:fld>
            <a:endParaRPr lang="en-US" dirty="0"/>
          </a:p>
        </p:txBody>
      </p:sp>
    </p:spTree>
    <p:extLst>
      <p:ext uri="{BB962C8B-B14F-4D97-AF65-F5344CB8AC3E}">
        <p14:creationId xmlns:p14="http://schemas.microsoft.com/office/powerpoint/2010/main" val="50951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sz="1200" b="0" i="0" kern="1200" dirty="0">
                <a:solidFill>
                  <a:schemeClr val="tx1"/>
                </a:solidFill>
                <a:effectLst/>
                <a:latin typeface="Comic Sans MS Regular" panose="030F0702030302020204" pitchFamily="66" charset="0"/>
                <a:ea typeface="+mn-ea"/>
                <a:cs typeface="+mn-cs"/>
              </a:rPr>
              <a:t>Mutasyon hızları organizmalar arasında farklılıklar içerir. Mikroorganizmalarda genom boyutu ile mutasyon hızı arasında ters orantı varken, </a:t>
            </a:r>
            <a:r>
              <a:rPr lang="tr-TR" sz="1200" b="0" i="0" kern="1200" dirty="0" err="1">
                <a:solidFill>
                  <a:schemeClr val="tx1"/>
                </a:solidFill>
                <a:effectLst/>
                <a:latin typeface="Comic Sans MS Regular" panose="030F0702030302020204" pitchFamily="66" charset="0"/>
                <a:ea typeface="+mn-ea"/>
                <a:cs typeface="+mn-cs"/>
              </a:rPr>
              <a:t>ökaryotlarda</a:t>
            </a:r>
            <a:r>
              <a:rPr lang="tr-TR" sz="1200" b="0" i="0" kern="1200" dirty="0">
                <a:solidFill>
                  <a:schemeClr val="tx1"/>
                </a:solidFill>
                <a:effectLst/>
                <a:latin typeface="Comic Sans MS Regular" panose="030F0702030302020204" pitchFamily="66" charset="0"/>
                <a:ea typeface="+mn-ea"/>
                <a:cs typeface="+mn-cs"/>
              </a:rPr>
              <a:t> bu ilişki tam tersine döner. Nasıl oluyor da bazı organizmalarda genom boyutuyla beraber mutasyon hızı düşerken, bazılarında genom boyutuyla mutasyon hızı yükselir. Teoride bu durum genetik sürüklenmeye bağlıdır. Küçük popülasyonlarda genetik sürüklenme daha etkilidir. </a:t>
            </a:r>
          </a:p>
          <a:p>
            <a:r>
              <a:rPr lang="tr-TR" sz="1200" b="0" i="0" kern="1200" dirty="0">
                <a:solidFill>
                  <a:schemeClr val="tx1"/>
                </a:solidFill>
                <a:effectLst/>
                <a:latin typeface="Comic Sans MS Regular" panose="030F0702030302020204" pitchFamily="66" charset="0"/>
                <a:ea typeface="+mn-ea"/>
                <a:cs typeface="+mn-cs"/>
              </a:rPr>
              <a:t>Genom analizlerinden önce mutasyon hızının ölçümü için </a:t>
            </a:r>
            <a:r>
              <a:rPr lang="tr-TR" sz="1200" b="0" i="0" kern="1200" dirty="0" err="1">
                <a:solidFill>
                  <a:schemeClr val="tx1"/>
                </a:solidFill>
                <a:effectLst/>
                <a:latin typeface="Comic Sans MS Regular" panose="030F0702030302020204" pitchFamily="66" charset="0"/>
                <a:ea typeface="+mn-ea"/>
                <a:cs typeface="+mn-cs"/>
              </a:rPr>
              <a:t>fenotipe</a:t>
            </a:r>
            <a:r>
              <a:rPr lang="tr-TR" sz="1200" b="0" i="0" kern="1200" dirty="0">
                <a:solidFill>
                  <a:schemeClr val="tx1"/>
                </a:solidFill>
                <a:effectLst/>
                <a:latin typeface="Comic Sans MS Regular" panose="030F0702030302020204" pitchFamily="66" charset="0"/>
                <a:ea typeface="+mn-ea"/>
                <a:cs typeface="+mn-cs"/>
              </a:rPr>
              <a:t> yansıyan mutasyonlar dikkate alınıyordu. Oysa şimdi direkt dizilerin kıyaslanması ile yapılabiliyor. </a:t>
            </a:r>
          </a:p>
          <a:p>
            <a:endParaRPr lang="tr-TR" dirty="0"/>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14</a:t>
            </a:fld>
            <a:endParaRPr lang="en-US" dirty="0"/>
          </a:p>
        </p:txBody>
      </p:sp>
    </p:spTree>
    <p:extLst>
      <p:ext uri="{BB962C8B-B14F-4D97-AF65-F5344CB8AC3E}">
        <p14:creationId xmlns:p14="http://schemas.microsoft.com/office/powerpoint/2010/main" val="4114460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Bu iki yöntem birbirinden </a:t>
            </a:r>
            <a:r>
              <a:rPr lang="tr-TR" dirty="0" err="1"/>
              <a:t>ayrıllır</a:t>
            </a:r>
            <a:r>
              <a:rPr lang="tr-TR" dirty="0"/>
              <a:t>. Farklı </a:t>
            </a:r>
            <a:r>
              <a:rPr lang="tr-TR" dirty="0" err="1"/>
              <a:t>ayakizleri</a:t>
            </a:r>
            <a:r>
              <a:rPr lang="tr-TR" dirty="0"/>
              <a:t> bırakır. </a:t>
            </a:r>
          </a:p>
          <a:p>
            <a:r>
              <a:rPr lang="tr-TR" dirty="0" err="1"/>
              <a:t>Retrotranspozisyonda</a:t>
            </a:r>
            <a:r>
              <a:rPr lang="tr-TR" dirty="0"/>
              <a:t> yeni gen farklı bir yerde. </a:t>
            </a:r>
            <a:r>
              <a:rPr lang="tr-TR" dirty="0" err="1"/>
              <a:t>İntronlar</a:t>
            </a:r>
            <a:r>
              <a:rPr lang="tr-TR" dirty="0"/>
              <a:t> yok</a:t>
            </a:r>
          </a:p>
          <a:p>
            <a:r>
              <a:rPr lang="tr-TR" dirty="0"/>
              <a:t>Eşit olmayan </a:t>
            </a:r>
            <a:r>
              <a:rPr lang="tr-TR" dirty="0" err="1"/>
              <a:t>kross</a:t>
            </a:r>
            <a:r>
              <a:rPr lang="tr-TR" dirty="0"/>
              <a:t> </a:t>
            </a:r>
            <a:r>
              <a:rPr lang="tr-TR" dirty="0" err="1"/>
              <a:t>overde</a:t>
            </a:r>
            <a:r>
              <a:rPr lang="tr-TR" dirty="0"/>
              <a:t> yeni genler ardışık..</a:t>
            </a:r>
          </a:p>
        </p:txBody>
      </p:sp>
      <p:sp>
        <p:nvSpPr>
          <p:cNvPr id="4" name="Slide Number Placeholder 3"/>
          <p:cNvSpPr>
            <a:spLocks noGrp="1"/>
          </p:cNvSpPr>
          <p:nvPr>
            <p:ph type="sldNum" sz="quarter" idx="5"/>
          </p:nvPr>
        </p:nvSpPr>
        <p:spPr/>
        <p:txBody>
          <a:bodyPr/>
          <a:lstStyle/>
          <a:p>
            <a:pPr>
              <a:defRPr/>
            </a:pPr>
            <a:fld id="{6E85A3BB-490F-426C-9D5E-4D447B26A7CC}" type="slidenum">
              <a:rPr lang="en-US" smtClean="0"/>
              <a:pPr>
                <a:defRPr/>
              </a:pPr>
              <a:t>20</a:t>
            </a:fld>
            <a:endParaRPr lang="en-US" dirty="0"/>
          </a:p>
        </p:txBody>
      </p:sp>
    </p:spTree>
    <p:extLst>
      <p:ext uri="{BB962C8B-B14F-4D97-AF65-F5344CB8AC3E}">
        <p14:creationId xmlns:p14="http://schemas.microsoft.com/office/powerpoint/2010/main" val="49872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1F3453-5EE2-1347-AF93-20D25DD76A67}"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9944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E520F38-A4E2-664D-B666-7A5D3FC2D2C7}" type="datetime1">
              <a:rPr lang="tr-TR" smtClean="0"/>
              <a:t>6.05.2020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95958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AA1A269-0709-3445-AAD6-010E2A85585C}"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232053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Comic Sans MS Regular" panose="030F0702030302020204" pitchFamily="66" charset="0"/>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dirty="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763EEA9-7C31-E747-9A5F-658105078161}"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673897" y="971253"/>
            <a:ext cx="601591" cy="134395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b="0" i="0" dirty="0">
                <a:latin typeface="Comic Sans MS Regular" panose="030F0702030302020204" pitchFamily="66" charset="0"/>
              </a:rPr>
              <a:t>“</a:t>
            </a:r>
          </a:p>
        </p:txBody>
      </p:sp>
      <p:sp>
        <p:nvSpPr>
          <p:cNvPr id="15" name="TextBox 14"/>
          <p:cNvSpPr txBox="1"/>
          <p:nvPr/>
        </p:nvSpPr>
        <p:spPr>
          <a:xfrm>
            <a:off x="6999690" y="2613787"/>
            <a:ext cx="601591" cy="1343958"/>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b="0" i="0" dirty="0">
                <a:latin typeface="Comic Sans MS Regular" panose="030F0702030302020204" pitchFamily="66" charset="0"/>
              </a:rPr>
              <a:t>”</a:t>
            </a:r>
          </a:p>
        </p:txBody>
      </p:sp>
    </p:spTree>
    <p:extLst>
      <p:ext uri="{BB962C8B-B14F-4D97-AF65-F5344CB8AC3E}">
        <p14:creationId xmlns:p14="http://schemas.microsoft.com/office/powerpoint/2010/main" val="2076250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B8873D-C334-F441-8C5C-133D562C40D3}"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34322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8DF0CBE-C9A7-7D4F-B0BA-AEA878684FC5}" type="datetime1">
              <a:rPr lang="tr-TR" smtClean="0"/>
              <a:t>6.05.2020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3012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FFDAFF9-4750-E644-B6B0-56ECE4F87D72}" type="datetime1">
              <a:rPr lang="tr-TR" smtClean="0"/>
              <a:t>6.05.2020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56312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2BCA2-CF6D-C443-AE5B-4E0D189BF19D}"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62783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AF5AA2-4AB9-FF45-8F83-3216A8641866}"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63210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8069BBBB-5A85-054B-98C2-84EA033B29D5}"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369532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79E4D4-835A-1A4A-9CD9-BFC135F04BEC}" type="datetime1">
              <a:rPr lang="tr-TR" smtClean="0"/>
              <a:t>6.05.2020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56824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6F2D50-3439-6C4F-B9C9-26E027FEEEDB}" type="datetime1">
              <a:rPr lang="tr-TR" smtClean="0"/>
              <a:t>6.05.2020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6088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587EB9-58AF-574D-9D2D-4178B7F627F9}" type="datetime1">
              <a:rPr lang="tr-TR" smtClean="0"/>
              <a:t>6.05.2020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1266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F2FE553-2A02-2E46-B238-1180CA039629}" type="datetime1">
              <a:rPr lang="tr-TR" smtClean="0"/>
              <a:t>6.05.2020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52146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05DEAB2-768C-4F42-99FC-BAEFB5F0241A}" type="datetime1">
              <a:rPr lang="tr-TR" smtClean="0"/>
              <a:t>6.05.2020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438943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B4311F96-DEA6-EB4D-8D72-A96D339D4975}" type="datetime1">
              <a:rPr lang="tr-TR" smtClean="0"/>
              <a:t>6.05.2020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34275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265E11-15FA-684A-AA4A-E337F00D3AF2}" type="datetime1">
              <a:rPr lang="tr-TR" smtClean="0"/>
              <a:t>6.05.2020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181086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latin typeface="Comic Sans MS Regular" panose="030F0702030302020204" pitchFamily="66" charset="0"/>
              </a:defRPr>
            </a:lvl1pPr>
          </a:lstStyle>
          <a:p>
            <a:fld id="{978AA9AE-4830-CE40-8C0B-CBC82D865BDB}" type="datetime1">
              <a:rPr lang="tr-TR" smtClean="0"/>
              <a:t>6.05.2020</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latin typeface="Comic Sans MS Regular" panose="030F0702030302020204" pitchFamily="66" charset="0"/>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latin typeface="Comic Sans MS Regular" panose="030F0702030302020204" pitchFamily="66" charset="0"/>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852953952"/>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hf hdr="0" ftr="0" dt="0"/>
  <p:txStyles>
    <p:titleStyle>
      <a:lvl1pPr algn="l" defTabSz="457207" rtl="0" eaLnBrk="1" latinLnBrk="0" hangingPunct="1">
        <a:spcBef>
          <a:spcPct val="0"/>
        </a:spcBef>
        <a:buNone/>
        <a:defRPr sz="4200" b="0" i="0" kern="1200">
          <a:solidFill>
            <a:schemeClr val="tx2"/>
          </a:solidFill>
          <a:latin typeface="Comic Sans MS Regular" panose="030F0702030302020204" pitchFamily="66"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Comic Sans MS Regular" panose="030F0702030302020204" pitchFamily="66" charset="0"/>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Comic Sans MS Regular" panose="030F0702030302020204" pitchFamily="66" charset="0"/>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Comic Sans MS Regular" panose="030F0702030302020204" pitchFamily="66" charset="0"/>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omic Sans MS Regular" panose="030F0702030302020204" pitchFamily="66" charset="0"/>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Comic Sans MS Regular" panose="030F0702030302020204" pitchFamily="66" charset="0"/>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31640" y="1726328"/>
            <a:ext cx="7056784" cy="2422752"/>
          </a:xfrm>
        </p:spPr>
        <p:txBody>
          <a:bodyPr/>
          <a:lstStyle/>
          <a:p>
            <a:pPr algn="r"/>
            <a:br>
              <a:rPr lang="tr-TR" sz="4000" b="1" i="1" dirty="0"/>
            </a:br>
            <a:br>
              <a:rPr lang="tr-TR" sz="4000" i="1" dirty="0"/>
            </a:br>
            <a:br>
              <a:rPr lang="tr-TR" sz="4000" i="1" dirty="0"/>
            </a:br>
            <a:br>
              <a:rPr lang="tr-TR" sz="4000" i="1" dirty="0"/>
            </a:br>
            <a:r>
              <a:rPr lang="tr-TR" sz="4400" b="1" i="1" dirty="0">
                <a:solidFill>
                  <a:srgbClr val="FFFF00"/>
                </a:solidFill>
                <a:latin typeface="Papyrus" panose="020B0602040200020303" pitchFamily="34" charset="77"/>
                <a:cs typeface="ITF Devanagari Marathi Book" panose="02000000000000000000" pitchFamily="2" charset="0"/>
              </a:rPr>
              <a:t>9. Ders:</a:t>
            </a:r>
            <a:br>
              <a:rPr lang="tr-TR" sz="4400" b="1" i="1" dirty="0">
                <a:solidFill>
                  <a:srgbClr val="FFFF00"/>
                </a:solidFill>
                <a:latin typeface="Papyrus" panose="020B0602040200020303" pitchFamily="34" charset="77"/>
                <a:cs typeface="ITF Devanagari Marathi Book" panose="02000000000000000000" pitchFamily="2" charset="0"/>
              </a:rPr>
            </a:br>
            <a:br>
              <a:rPr lang="tr-TR" sz="4400" b="1" i="1" dirty="0">
                <a:solidFill>
                  <a:srgbClr val="FFFF00"/>
                </a:solidFill>
                <a:latin typeface="Comic Sans MS" panose="030F0902030302020204" pitchFamily="66" charset="0"/>
                <a:cs typeface="ITF Devanagari Marathi Book" panose="02000000000000000000" pitchFamily="2" charset="0"/>
              </a:rPr>
            </a:br>
            <a:r>
              <a:rPr lang="tr-TR" sz="4400" b="1" i="1" dirty="0">
                <a:solidFill>
                  <a:srgbClr val="FFFF00"/>
                </a:solidFill>
                <a:latin typeface="Papyrus" panose="020B0602040200020303" pitchFamily="34" charset="77"/>
                <a:cs typeface="ITF Devanagari Marathi Book" panose="02000000000000000000" pitchFamily="2" charset="0"/>
              </a:rPr>
              <a:t>Genom çalışmaları açısından adaptasyon</a:t>
            </a:r>
            <a:endParaRPr lang="en-US" sz="3200" b="1" i="1" dirty="0">
              <a:solidFill>
                <a:schemeClr val="tx1"/>
              </a:solidFill>
              <a:latin typeface="Papyrus" panose="020B0602040200020303" pitchFamily="34" charset="77"/>
              <a:cs typeface="ITF Devanagari Marathi Book" panose="02000000000000000000" pitchFamily="2" charset="0"/>
            </a:endParaRPr>
          </a:p>
        </p:txBody>
      </p:sp>
      <p:sp>
        <p:nvSpPr>
          <p:cNvPr id="4099" name="Rectangle 3"/>
          <p:cNvSpPr>
            <a:spLocks noGrp="1" noChangeArrowheads="1"/>
          </p:cNvSpPr>
          <p:nvPr>
            <p:ph type="subTitle" idx="1"/>
          </p:nvPr>
        </p:nvSpPr>
        <p:spPr>
          <a:xfrm>
            <a:off x="1979712" y="4653136"/>
            <a:ext cx="6444907" cy="1215008"/>
          </a:xfrm>
        </p:spPr>
        <p:txBody>
          <a:bodyPr>
            <a:normAutofit fontScale="32500" lnSpcReduction="20000"/>
          </a:bodyPr>
          <a:lstStyle/>
          <a:p>
            <a:endParaRPr lang="tr-TR" sz="2000" i="1" dirty="0">
              <a:solidFill>
                <a:srgbClr val="FF0000"/>
              </a:solidFill>
            </a:endParaRPr>
          </a:p>
          <a:p>
            <a:pPr algn="r"/>
            <a:r>
              <a:rPr lang="tr-TR" sz="5000" i="1" dirty="0">
                <a:solidFill>
                  <a:srgbClr val="FFFF00"/>
                </a:solidFill>
                <a:latin typeface="Papyrus" panose="020B0602040200020303" pitchFamily="34" charset="77"/>
              </a:rPr>
              <a:t>Doç. Dr. Yeşim Doğan</a:t>
            </a:r>
          </a:p>
          <a:p>
            <a:pPr algn="r"/>
            <a:r>
              <a:rPr lang="tr-TR" sz="5000" i="1" dirty="0">
                <a:latin typeface="Papyrus" panose="020B0602040200020303" pitchFamily="34" charset="77"/>
              </a:rPr>
              <a:t>Ankara Üniversitesi DTCF</a:t>
            </a:r>
          </a:p>
          <a:p>
            <a:pPr algn="r"/>
            <a:r>
              <a:rPr lang="tr-TR" sz="5000" i="1" dirty="0">
                <a:latin typeface="Papyrus" panose="020B0602040200020303" pitchFamily="34" charset="77"/>
              </a:rPr>
              <a:t>Antropoloji Bölümü</a:t>
            </a:r>
          </a:p>
        </p:txBody>
      </p:sp>
      <p:sp>
        <p:nvSpPr>
          <p:cNvPr id="2" name="Slide Number Placeholder 1">
            <a:extLst>
              <a:ext uri="{FF2B5EF4-FFF2-40B4-BE49-F238E27FC236}">
                <a16:creationId xmlns:a16="http://schemas.microsoft.com/office/drawing/2014/main" id="{A39BB703-0494-2149-B12E-2267EEFE81AE}"/>
              </a:ext>
            </a:extLst>
          </p:cNvPr>
          <p:cNvSpPr>
            <a:spLocks noGrp="1"/>
          </p:cNvSpPr>
          <p:nvPr>
            <p:ph type="sldNum" sz="quarter" idx="12"/>
          </p:nvPr>
        </p:nvSpPr>
        <p:spPr/>
        <p:txBody>
          <a:bodyPr/>
          <a:lstStyle/>
          <a:p>
            <a:fld id="{D57F1E4F-1CFF-5643-939E-02111984F565}"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CAD9-F038-1D47-9ADE-002B82E24282}"/>
              </a:ext>
            </a:extLst>
          </p:cNvPr>
          <p:cNvSpPr>
            <a:spLocks noGrp="1"/>
          </p:cNvSpPr>
          <p:nvPr>
            <p:ph type="title"/>
          </p:nvPr>
        </p:nvSpPr>
        <p:spPr>
          <a:xfrm>
            <a:off x="1475656" y="908720"/>
            <a:ext cx="7055380" cy="1400530"/>
          </a:xfrm>
        </p:spPr>
        <p:txBody>
          <a:bodyPr/>
          <a:lstStyle/>
          <a:p>
            <a:pPr algn="r"/>
            <a:r>
              <a:rPr lang="tr-TR" dirty="0"/>
              <a:t>Hareketli Elemanların Evrimsel Etkisi </a:t>
            </a:r>
          </a:p>
        </p:txBody>
      </p:sp>
      <p:sp>
        <p:nvSpPr>
          <p:cNvPr id="3" name="Content Placeholder 2">
            <a:extLst>
              <a:ext uri="{FF2B5EF4-FFF2-40B4-BE49-F238E27FC236}">
                <a16:creationId xmlns:a16="http://schemas.microsoft.com/office/drawing/2014/main" id="{8B4BAE2D-ABF1-F94C-919C-888D7CF29702}"/>
              </a:ext>
            </a:extLst>
          </p:cNvPr>
          <p:cNvSpPr>
            <a:spLocks noGrp="1"/>
          </p:cNvSpPr>
          <p:nvPr>
            <p:ph idx="1"/>
          </p:nvPr>
        </p:nvSpPr>
        <p:spPr>
          <a:xfrm>
            <a:off x="1216173" y="2366783"/>
            <a:ext cx="6711654" cy="4195481"/>
          </a:xfrm>
        </p:spPr>
        <p:txBody>
          <a:bodyPr>
            <a:normAutofit fontScale="85000" lnSpcReduction="10000"/>
          </a:bodyPr>
          <a:lstStyle/>
          <a:p>
            <a:endParaRPr lang="tr-TR" dirty="0"/>
          </a:p>
          <a:p>
            <a:r>
              <a:rPr lang="tr-TR" dirty="0"/>
              <a:t>Yayılmalarına karşı önlemler ; </a:t>
            </a:r>
          </a:p>
          <a:p>
            <a:r>
              <a:rPr lang="tr-TR" dirty="0" err="1"/>
              <a:t>Metilasyon</a:t>
            </a:r>
            <a:r>
              <a:rPr lang="tr-TR" dirty="0"/>
              <a:t> - Birçok bitki ve hayvanda </a:t>
            </a:r>
            <a:r>
              <a:rPr lang="tr-TR" dirty="0" err="1"/>
              <a:t>metilasyon</a:t>
            </a:r>
            <a:r>
              <a:rPr lang="tr-TR" dirty="0"/>
              <a:t> sistemi yaygındır. (CH3 gruplarının </a:t>
            </a:r>
            <a:r>
              <a:rPr lang="tr-TR" dirty="0" err="1"/>
              <a:t>nükleotite</a:t>
            </a:r>
            <a:r>
              <a:rPr lang="tr-TR" dirty="0"/>
              <a:t> takılması) ve </a:t>
            </a:r>
            <a:r>
              <a:rPr lang="tr-TR" dirty="0" err="1"/>
              <a:t>metillenen</a:t>
            </a:r>
            <a:r>
              <a:rPr lang="tr-TR" dirty="0"/>
              <a:t> bölgeler DNA’dan RNA’ya transkripsiyonu durdurur. </a:t>
            </a:r>
            <a:r>
              <a:rPr lang="tr-TR" dirty="0" err="1"/>
              <a:t>Metilasyon</a:t>
            </a:r>
            <a:r>
              <a:rPr lang="tr-TR" dirty="0"/>
              <a:t> en çok hareketli elemanlarla ilişkilendirilen bölgelerde yaygındır. Organizmaların </a:t>
            </a:r>
            <a:r>
              <a:rPr lang="tr-TR" dirty="0" err="1"/>
              <a:t>metilasyon</a:t>
            </a:r>
            <a:r>
              <a:rPr lang="tr-TR" dirty="0"/>
              <a:t> yolu ile hareketli elemanların hareketlerini kısıtlama yoluna gittikleri düşünülmektedir. </a:t>
            </a:r>
            <a:r>
              <a:rPr lang="tr-TR" dirty="0" err="1"/>
              <a:t>Metilasyonu</a:t>
            </a:r>
            <a:r>
              <a:rPr lang="tr-TR" dirty="0"/>
              <a:t> azaltan uygulamaların </a:t>
            </a:r>
            <a:r>
              <a:rPr lang="tr-TR" dirty="0" err="1"/>
              <a:t>transpozisyonu</a:t>
            </a:r>
            <a:r>
              <a:rPr lang="tr-TR" dirty="0"/>
              <a:t> arttırdığını gösteren çalışmalar da bulunmaktadır. </a:t>
            </a:r>
          </a:p>
          <a:p>
            <a:pPr marL="0" indent="0">
              <a:buNone/>
            </a:pPr>
            <a:endParaRPr lang="tr-TR" dirty="0"/>
          </a:p>
          <a:p>
            <a:r>
              <a:rPr lang="tr-TR" dirty="0"/>
              <a:t>RNA </a:t>
            </a:r>
            <a:r>
              <a:rPr lang="tr-TR" dirty="0" err="1"/>
              <a:t>interferans</a:t>
            </a:r>
            <a:r>
              <a:rPr lang="tr-TR" dirty="0"/>
              <a:t> – çift iplikli kısa RNA dizileri gendeki bazı dizilerle eşleşir ve eşleştiği bölgedeki genin faaliyetini durdurur. </a:t>
            </a:r>
          </a:p>
          <a:p>
            <a:endParaRPr lang="tr-TR" dirty="0"/>
          </a:p>
        </p:txBody>
      </p:sp>
      <p:sp>
        <p:nvSpPr>
          <p:cNvPr id="4" name="Slide Number Placeholder 3">
            <a:extLst>
              <a:ext uri="{FF2B5EF4-FFF2-40B4-BE49-F238E27FC236}">
                <a16:creationId xmlns:a16="http://schemas.microsoft.com/office/drawing/2014/main" id="{DEED69D4-22F1-CB43-8687-CC049EF52897}"/>
              </a:ext>
            </a:extLst>
          </p:cNvPr>
          <p:cNvSpPr>
            <a:spLocks noGrp="1"/>
          </p:cNvSpPr>
          <p:nvPr>
            <p:ph type="sldNum" sz="quarter" idx="12"/>
          </p:nvPr>
        </p:nvSpPr>
        <p:spPr/>
        <p:txBody>
          <a:bodyPr/>
          <a:lstStyle/>
          <a:p>
            <a:fld id="{D57F1E4F-1CFF-5643-939E-02111984F565}" type="slidenum">
              <a:rPr lang="en-US" smtClean="0"/>
              <a:t>10</a:t>
            </a:fld>
            <a:endParaRPr lang="en-US" dirty="0"/>
          </a:p>
        </p:txBody>
      </p:sp>
    </p:spTree>
    <p:extLst>
      <p:ext uri="{BB962C8B-B14F-4D97-AF65-F5344CB8AC3E}">
        <p14:creationId xmlns:p14="http://schemas.microsoft.com/office/powerpoint/2010/main" val="39552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5BA47-CAE5-4041-8ED0-E6FFCAF87727}"/>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35277760-AE5B-EC43-9C33-953BE7364BB8}"/>
              </a:ext>
            </a:extLst>
          </p:cNvPr>
          <p:cNvSpPr>
            <a:spLocks noGrp="1"/>
          </p:cNvSpPr>
          <p:nvPr>
            <p:ph idx="1"/>
          </p:nvPr>
        </p:nvSpPr>
        <p:spPr/>
        <p:txBody>
          <a:bodyPr/>
          <a:lstStyle/>
          <a:p>
            <a:endParaRPr lang="tr-TR" dirty="0"/>
          </a:p>
        </p:txBody>
      </p:sp>
      <p:sp>
        <p:nvSpPr>
          <p:cNvPr id="4" name="Slide Number Placeholder 3">
            <a:extLst>
              <a:ext uri="{FF2B5EF4-FFF2-40B4-BE49-F238E27FC236}">
                <a16:creationId xmlns:a16="http://schemas.microsoft.com/office/drawing/2014/main" id="{E4DD654D-1901-EC47-8F54-F6D0897569DE}"/>
              </a:ext>
            </a:extLst>
          </p:cNvPr>
          <p:cNvSpPr>
            <a:spLocks noGrp="1"/>
          </p:cNvSpPr>
          <p:nvPr>
            <p:ph type="sldNum" sz="quarter" idx="12"/>
          </p:nvPr>
        </p:nvSpPr>
        <p:spPr/>
        <p:txBody>
          <a:bodyPr/>
          <a:lstStyle/>
          <a:p>
            <a:fld id="{D57F1E4F-1CFF-5643-939E-02111984F565}" type="slidenum">
              <a:rPr lang="en-US" smtClean="0"/>
              <a:t>11</a:t>
            </a:fld>
            <a:endParaRPr lang="en-US" dirty="0"/>
          </a:p>
        </p:txBody>
      </p:sp>
      <p:pic>
        <p:nvPicPr>
          <p:cNvPr id="5" name="Picture 4">
            <a:extLst>
              <a:ext uri="{FF2B5EF4-FFF2-40B4-BE49-F238E27FC236}">
                <a16:creationId xmlns:a16="http://schemas.microsoft.com/office/drawing/2014/main" id="{199072B6-5C59-1F45-9420-8323EEC70B22}"/>
              </a:ext>
            </a:extLst>
          </p:cNvPr>
          <p:cNvPicPr>
            <a:picLocks noChangeAspect="1"/>
          </p:cNvPicPr>
          <p:nvPr/>
        </p:nvPicPr>
        <p:blipFill>
          <a:blip r:embed="rId3"/>
          <a:stretch>
            <a:fillRect/>
          </a:stretch>
        </p:blipFill>
        <p:spPr>
          <a:xfrm>
            <a:off x="317500" y="2051050"/>
            <a:ext cx="8509000" cy="2755900"/>
          </a:xfrm>
          <a:prstGeom prst="rect">
            <a:avLst/>
          </a:prstGeom>
        </p:spPr>
      </p:pic>
    </p:spTree>
    <p:extLst>
      <p:ext uri="{BB962C8B-B14F-4D97-AF65-F5344CB8AC3E}">
        <p14:creationId xmlns:p14="http://schemas.microsoft.com/office/powerpoint/2010/main" val="918282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1BA0-3DC2-4041-98C7-9A64D3B6191A}"/>
              </a:ext>
            </a:extLst>
          </p:cNvPr>
          <p:cNvSpPr>
            <a:spLocks noGrp="1"/>
          </p:cNvSpPr>
          <p:nvPr>
            <p:ph type="title"/>
          </p:nvPr>
        </p:nvSpPr>
        <p:spPr>
          <a:xfrm>
            <a:off x="3851919" y="1196751"/>
            <a:ext cx="5033711" cy="1347183"/>
          </a:xfrm>
        </p:spPr>
        <p:txBody>
          <a:bodyPr/>
          <a:lstStyle/>
          <a:p>
            <a:pPr algn="r"/>
            <a:r>
              <a:rPr lang="tr-TR" sz="2800" dirty="0">
                <a:solidFill>
                  <a:srgbClr val="FFFF00"/>
                </a:solidFill>
              </a:rPr>
              <a:t>Hareketli elemanların </a:t>
            </a:r>
            <a:r>
              <a:rPr lang="tr-TR" sz="2800" dirty="0" err="1">
                <a:solidFill>
                  <a:srgbClr val="FFFF00"/>
                </a:solidFill>
              </a:rPr>
              <a:t>fenotipi</a:t>
            </a:r>
            <a:r>
              <a:rPr lang="tr-TR" sz="2800" dirty="0">
                <a:solidFill>
                  <a:srgbClr val="FFFF00"/>
                </a:solidFill>
              </a:rPr>
              <a:t> etkilediği durumlar </a:t>
            </a:r>
          </a:p>
        </p:txBody>
      </p:sp>
      <p:pic>
        <p:nvPicPr>
          <p:cNvPr id="5" name="Content Placeholder 4">
            <a:extLst>
              <a:ext uri="{FF2B5EF4-FFF2-40B4-BE49-F238E27FC236}">
                <a16:creationId xmlns:a16="http://schemas.microsoft.com/office/drawing/2014/main" id="{C25BF21C-8CEC-B745-A420-FA3AD465A8F9}"/>
              </a:ext>
            </a:extLst>
          </p:cNvPr>
          <p:cNvPicPr>
            <a:picLocks noGrp="1" noChangeAspect="1"/>
          </p:cNvPicPr>
          <p:nvPr>
            <p:ph idx="1"/>
          </p:nvPr>
        </p:nvPicPr>
        <p:blipFill>
          <a:blip r:embed="rId3"/>
          <a:stretch>
            <a:fillRect/>
          </a:stretch>
        </p:blipFill>
        <p:spPr>
          <a:xfrm>
            <a:off x="258370" y="295736"/>
            <a:ext cx="3441700" cy="2019300"/>
          </a:xfrm>
          <a:prstGeom prst="rect">
            <a:avLst/>
          </a:prstGeom>
        </p:spPr>
      </p:pic>
      <p:sp>
        <p:nvSpPr>
          <p:cNvPr id="4" name="Slide Number Placeholder 3">
            <a:extLst>
              <a:ext uri="{FF2B5EF4-FFF2-40B4-BE49-F238E27FC236}">
                <a16:creationId xmlns:a16="http://schemas.microsoft.com/office/drawing/2014/main" id="{B4449A48-3721-4A43-B9D4-145D2F5A19EC}"/>
              </a:ext>
            </a:extLst>
          </p:cNvPr>
          <p:cNvSpPr>
            <a:spLocks noGrp="1"/>
          </p:cNvSpPr>
          <p:nvPr>
            <p:ph type="sldNum" sz="quarter" idx="12"/>
          </p:nvPr>
        </p:nvSpPr>
        <p:spPr/>
        <p:txBody>
          <a:bodyPr/>
          <a:lstStyle/>
          <a:p>
            <a:fld id="{D57F1E4F-1CFF-5643-939E-02111984F565}" type="slidenum">
              <a:rPr lang="en-US" smtClean="0"/>
              <a:t>12</a:t>
            </a:fld>
            <a:endParaRPr lang="en-US" dirty="0"/>
          </a:p>
        </p:txBody>
      </p:sp>
      <p:pic>
        <p:nvPicPr>
          <p:cNvPr id="6" name="Picture 5">
            <a:extLst>
              <a:ext uri="{FF2B5EF4-FFF2-40B4-BE49-F238E27FC236}">
                <a16:creationId xmlns:a16="http://schemas.microsoft.com/office/drawing/2014/main" id="{E890CDEB-C3A0-2B4C-BA24-EDDB037979E9}"/>
              </a:ext>
            </a:extLst>
          </p:cNvPr>
          <p:cNvPicPr>
            <a:picLocks noChangeAspect="1"/>
          </p:cNvPicPr>
          <p:nvPr/>
        </p:nvPicPr>
        <p:blipFill>
          <a:blip r:embed="rId4"/>
          <a:stretch>
            <a:fillRect/>
          </a:stretch>
        </p:blipFill>
        <p:spPr>
          <a:xfrm>
            <a:off x="395536" y="2489240"/>
            <a:ext cx="8581206" cy="3931531"/>
          </a:xfrm>
          <a:prstGeom prst="rect">
            <a:avLst/>
          </a:prstGeom>
        </p:spPr>
      </p:pic>
    </p:spTree>
    <p:extLst>
      <p:ext uri="{BB962C8B-B14F-4D97-AF65-F5344CB8AC3E}">
        <p14:creationId xmlns:p14="http://schemas.microsoft.com/office/powerpoint/2010/main" val="138865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7EFE-7A8F-824D-BFCF-4F16548F5ED4}"/>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99F4F709-2BDD-F44F-9709-FBF03A102341}"/>
              </a:ext>
            </a:extLst>
          </p:cNvPr>
          <p:cNvSpPr>
            <a:spLocks noGrp="1"/>
          </p:cNvSpPr>
          <p:nvPr>
            <p:ph idx="1"/>
          </p:nvPr>
        </p:nvSpPr>
        <p:spPr/>
        <p:txBody>
          <a:bodyPr>
            <a:normAutofit fontScale="92500" lnSpcReduction="20000"/>
          </a:bodyPr>
          <a:lstStyle/>
          <a:p>
            <a:r>
              <a:rPr lang="tr-TR" dirty="0"/>
              <a:t>Yapay olarak yuvarlak domatese SUN geni eklendiğinde de meyveler ovalin farklı dereceleri olacak şekilde değişir. </a:t>
            </a:r>
          </a:p>
          <a:p>
            <a:r>
              <a:rPr lang="tr-TR" dirty="0"/>
              <a:t>Bu durumda bazı çıkarımlar yapmak mümkün; </a:t>
            </a:r>
          </a:p>
          <a:p>
            <a:pPr lvl="0"/>
            <a:r>
              <a:rPr lang="tr-TR" dirty="0"/>
              <a:t>1. SUN bölgesi hareketli bir eleman tarafından </a:t>
            </a:r>
            <a:r>
              <a:rPr lang="tr-TR" dirty="0" err="1"/>
              <a:t>modifiye</a:t>
            </a:r>
            <a:r>
              <a:rPr lang="tr-TR" dirty="0"/>
              <a:t> edilmiştir. </a:t>
            </a:r>
          </a:p>
          <a:p>
            <a:pPr lvl="0"/>
            <a:r>
              <a:rPr lang="tr-TR" dirty="0"/>
              <a:t>2. </a:t>
            </a:r>
            <a:r>
              <a:rPr lang="tr-TR" dirty="0" err="1"/>
              <a:t>SUN’daki</a:t>
            </a:r>
            <a:r>
              <a:rPr lang="tr-TR" dirty="0"/>
              <a:t> modifikasyon genomun herhangi başka bir yerinden </a:t>
            </a:r>
            <a:r>
              <a:rPr lang="tr-TR" dirty="0" err="1"/>
              <a:t>dublikasyon</a:t>
            </a:r>
            <a:r>
              <a:rPr lang="tr-TR" dirty="0"/>
              <a:t> şeklindedir. Gen </a:t>
            </a:r>
            <a:r>
              <a:rPr lang="tr-TR" dirty="0" err="1"/>
              <a:t>dublikasyonu</a:t>
            </a:r>
            <a:r>
              <a:rPr lang="tr-TR" dirty="0"/>
              <a:t> genom evriminde her zaman kendini hissettiren bir mekanizmadır.</a:t>
            </a:r>
          </a:p>
          <a:p>
            <a:pPr lvl="0"/>
            <a:r>
              <a:rPr lang="tr-TR" dirty="0"/>
              <a:t>3. SUN geninin </a:t>
            </a:r>
            <a:r>
              <a:rPr lang="tr-TR" dirty="0" err="1"/>
              <a:t>dublikasyonu</a:t>
            </a:r>
            <a:r>
              <a:rPr lang="tr-TR" dirty="0"/>
              <a:t>, yeni </a:t>
            </a:r>
            <a:r>
              <a:rPr lang="tr-TR" dirty="0" err="1"/>
              <a:t>lokasyonunda</a:t>
            </a:r>
            <a:r>
              <a:rPr lang="tr-TR" dirty="0"/>
              <a:t> gen ekspresyonunu düzenleyen dizilerin yanında olduğu için etkili olmuştur. Bu regülasyon değişikliğinin de evrimsel açıdan önemli bir mekanizma olduğunu göstermektedir. </a:t>
            </a:r>
          </a:p>
          <a:p>
            <a:endParaRPr lang="tr-TR" dirty="0"/>
          </a:p>
        </p:txBody>
      </p:sp>
      <p:sp>
        <p:nvSpPr>
          <p:cNvPr id="4" name="Slide Number Placeholder 3">
            <a:extLst>
              <a:ext uri="{FF2B5EF4-FFF2-40B4-BE49-F238E27FC236}">
                <a16:creationId xmlns:a16="http://schemas.microsoft.com/office/drawing/2014/main" id="{0E36CF8C-0977-6E4B-A7FC-A3F6ECEC8E89}"/>
              </a:ext>
            </a:extLst>
          </p:cNvPr>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2129024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E1FF-93FC-BF4F-B30D-E436E57EAC2B}"/>
              </a:ext>
            </a:extLst>
          </p:cNvPr>
          <p:cNvSpPr>
            <a:spLocks noGrp="1"/>
          </p:cNvSpPr>
          <p:nvPr>
            <p:ph type="title"/>
          </p:nvPr>
        </p:nvSpPr>
        <p:spPr>
          <a:xfrm>
            <a:off x="1763688" y="1038596"/>
            <a:ext cx="7055380" cy="1400530"/>
          </a:xfrm>
        </p:spPr>
        <p:txBody>
          <a:bodyPr/>
          <a:lstStyle/>
          <a:p>
            <a:r>
              <a:rPr lang="tr-TR" dirty="0"/>
              <a:t>Mutasyon hızlarının evrimi </a:t>
            </a:r>
          </a:p>
        </p:txBody>
      </p:sp>
      <p:pic>
        <p:nvPicPr>
          <p:cNvPr id="5" name="Content Placeholder 4">
            <a:extLst>
              <a:ext uri="{FF2B5EF4-FFF2-40B4-BE49-F238E27FC236}">
                <a16:creationId xmlns:a16="http://schemas.microsoft.com/office/drawing/2014/main" id="{63A9D659-C526-304E-8121-22BE907DA6F4}"/>
              </a:ext>
            </a:extLst>
          </p:cNvPr>
          <p:cNvPicPr>
            <a:picLocks noGrp="1" noChangeAspect="1"/>
          </p:cNvPicPr>
          <p:nvPr>
            <p:ph idx="1"/>
          </p:nvPr>
        </p:nvPicPr>
        <p:blipFill>
          <a:blip r:embed="rId3"/>
          <a:stretch>
            <a:fillRect/>
          </a:stretch>
        </p:blipFill>
        <p:spPr>
          <a:xfrm>
            <a:off x="179512" y="1916832"/>
            <a:ext cx="8964488" cy="4758924"/>
          </a:xfrm>
          <a:prstGeom prst="rect">
            <a:avLst/>
          </a:prstGeom>
        </p:spPr>
      </p:pic>
      <p:sp>
        <p:nvSpPr>
          <p:cNvPr id="4" name="Slide Number Placeholder 3">
            <a:extLst>
              <a:ext uri="{FF2B5EF4-FFF2-40B4-BE49-F238E27FC236}">
                <a16:creationId xmlns:a16="http://schemas.microsoft.com/office/drawing/2014/main" id="{EB5B9853-1BEF-8747-B606-EB441F206215}"/>
              </a:ext>
            </a:extLst>
          </p:cNvPr>
          <p:cNvSpPr>
            <a:spLocks noGrp="1"/>
          </p:cNvSpPr>
          <p:nvPr>
            <p:ph type="sldNum" sz="quarter" idx="12"/>
          </p:nvPr>
        </p:nvSpPr>
        <p:spPr/>
        <p:txBody>
          <a:bodyPr/>
          <a:lstStyle/>
          <a:p>
            <a:fld id="{D57F1E4F-1CFF-5643-939E-02111984F565}" type="slidenum">
              <a:rPr lang="en-US" smtClean="0"/>
              <a:t>14</a:t>
            </a:fld>
            <a:endParaRPr lang="en-US" dirty="0"/>
          </a:p>
        </p:txBody>
      </p:sp>
    </p:spTree>
    <p:extLst>
      <p:ext uri="{BB962C8B-B14F-4D97-AF65-F5344CB8AC3E}">
        <p14:creationId xmlns:p14="http://schemas.microsoft.com/office/powerpoint/2010/main" val="522196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BDE7-5F22-EE48-99AC-303459F89C7E}"/>
              </a:ext>
            </a:extLst>
          </p:cNvPr>
          <p:cNvSpPr>
            <a:spLocks noGrp="1"/>
          </p:cNvSpPr>
          <p:nvPr>
            <p:ph type="title"/>
          </p:nvPr>
        </p:nvSpPr>
        <p:spPr/>
        <p:txBody>
          <a:bodyPr/>
          <a:lstStyle/>
          <a:p>
            <a:endParaRPr lang="tr-TR" dirty="0"/>
          </a:p>
        </p:txBody>
      </p:sp>
      <p:sp>
        <p:nvSpPr>
          <p:cNvPr id="3" name="Content Placeholder 2">
            <a:extLst>
              <a:ext uri="{FF2B5EF4-FFF2-40B4-BE49-F238E27FC236}">
                <a16:creationId xmlns:a16="http://schemas.microsoft.com/office/drawing/2014/main" id="{79079A5C-6E48-B442-BBDE-3F2AD637C0C7}"/>
              </a:ext>
            </a:extLst>
          </p:cNvPr>
          <p:cNvSpPr>
            <a:spLocks noGrp="1"/>
          </p:cNvSpPr>
          <p:nvPr>
            <p:ph idx="1"/>
          </p:nvPr>
        </p:nvSpPr>
        <p:spPr/>
        <p:txBody>
          <a:bodyPr/>
          <a:lstStyle/>
          <a:p>
            <a:r>
              <a:rPr lang="tr-TR" dirty="0"/>
              <a:t>1. Mutasyon hızı yüksek ya da düşük olmaya </a:t>
            </a:r>
            <a:r>
              <a:rPr lang="tr-TR" dirty="0" err="1"/>
              <a:t>evrilebilir</a:t>
            </a:r>
            <a:r>
              <a:rPr lang="tr-TR" dirty="0"/>
              <a:t> mi? </a:t>
            </a:r>
          </a:p>
          <a:p>
            <a:r>
              <a:rPr lang="tr-TR" dirty="0"/>
              <a:t> </a:t>
            </a:r>
          </a:p>
          <a:p>
            <a:r>
              <a:rPr lang="tr-TR" dirty="0"/>
              <a:t>2. Doğal seçilim belli bir mutasyon hızının lehine işler mi?</a:t>
            </a:r>
          </a:p>
          <a:p>
            <a:endParaRPr lang="tr-TR" dirty="0"/>
          </a:p>
          <a:p>
            <a:r>
              <a:rPr lang="tr-TR" dirty="0"/>
              <a:t>3. Mutasyon hızı ile </a:t>
            </a:r>
            <a:r>
              <a:rPr lang="tr-TR" dirty="0" err="1"/>
              <a:t>adaptif</a:t>
            </a:r>
            <a:r>
              <a:rPr lang="tr-TR" dirty="0"/>
              <a:t> olma arasında bir bağlantı var mı? Bu nasıl test edilebilir? </a:t>
            </a:r>
          </a:p>
          <a:p>
            <a:endParaRPr lang="tr-TR" dirty="0"/>
          </a:p>
        </p:txBody>
      </p:sp>
      <p:sp>
        <p:nvSpPr>
          <p:cNvPr id="4" name="Slide Number Placeholder 3">
            <a:extLst>
              <a:ext uri="{FF2B5EF4-FFF2-40B4-BE49-F238E27FC236}">
                <a16:creationId xmlns:a16="http://schemas.microsoft.com/office/drawing/2014/main" id="{07389A7E-5586-F742-BE75-13FD9F1A1714}"/>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958107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4F5AAC-CD9F-B94C-ACC3-E494A9914BC0}"/>
              </a:ext>
            </a:extLst>
          </p:cNvPr>
          <p:cNvSpPr>
            <a:spLocks noGrp="1"/>
          </p:cNvSpPr>
          <p:nvPr>
            <p:ph idx="1"/>
          </p:nvPr>
        </p:nvSpPr>
        <p:spPr>
          <a:xfrm>
            <a:off x="827700" y="692697"/>
            <a:ext cx="6711654" cy="5555710"/>
          </a:xfrm>
        </p:spPr>
        <p:txBody>
          <a:bodyPr>
            <a:normAutofit lnSpcReduction="10000"/>
          </a:bodyPr>
          <a:lstStyle/>
          <a:p>
            <a:r>
              <a:rPr lang="tr-TR" dirty="0"/>
              <a:t>60 </a:t>
            </a:r>
            <a:r>
              <a:rPr lang="tr-TR" dirty="0" err="1"/>
              <a:t>E.coli</a:t>
            </a:r>
            <a:r>
              <a:rPr lang="tr-TR" dirty="0"/>
              <a:t> </a:t>
            </a:r>
            <a:r>
              <a:rPr lang="tr-TR" dirty="0" err="1"/>
              <a:t>suşu</a:t>
            </a:r>
            <a:r>
              <a:rPr lang="tr-TR" dirty="0"/>
              <a:t>, her birinde farklı ama yakın DNA </a:t>
            </a:r>
            <a:r>
              <a:rPr lang="tr-TR" dirty="0" err="1"/>
              <a:t>polimeraz</a:t>
            </a:r>
            <a:r>
              <a:rPr lang="tr-TR" dirty="0"/>
              <a:t> formu..</a:t>
            </a:r>
          </a:p>
          <a:p>
            <a:r>
              <a:rPr lang="tr-TR" dirty="0"/>
              <a:t>Normal mutasyon hızı 1/1000 – bu çalışmada 1/1000 ve bundan 1000 kat daha hızlı mutasyon geçiren </a:t>
            </a:r>
            <a:r>
              <a:rPr lang="tr-TR" dirty="0" err="1"/>
              <a:t>suşlar</a:t>
            </a:r>
            <a:r>
              <a:rPr lang="tr-TR" dirty="0"/>
              <a:t> var </a:t>
            </a:r>
          </a:p>
          <a:p>
            <a:r>
              <a:rPr lang="tr-TR" dirty="0"/>
              <a:t>Kültür ortamında (bağımsız) benzer büyüme </a:t>
            </a:r>
          </a:p>
          <a:p>
            <a:r>
              <a:rPr lang="tr-TR" dirty="0"/>
              <a:t>Rekabet ortamında durum değişiyor . 10-40 kat daha fazla mutasyon hızına sahip olanlar daha iyi üreme gösteriyorlar. </a:t>
            </a:r>
          </a:p>
          <a:p>
            <a:r>
              <a:rPr lang="tr-TR" dirty="0"/>
              <a:t>Ortamda </a:t>
            </a:r>
            <a:r>
              <a:rPr lang="tr-TR" dirty="0" err="1"/>
              <a:t>E.coli’yi</a:t>
            </a:r>
            <a:r>
              <a:rPr lang="tr-TR" dirty="0"/>
              <a:t> </a:t>
            </a:r>
            <a:r>
              <a:rPr lang="tr-TR" dirty="0" err="1"/>
              <a:t>enfekte</a:t>
            </a:r>
            <a:r>
              <a:rPr lang="tr-TR" dirty="0"/>
              <a:t> eden bir virüsün varlığında bu deneyi tekrarlıyorlar. Virüs varlığında yüksek mutasyon hızının olumlu etki ettiğini ama tam tersi virüsün yokluğunda da düşük mutasyon hızına sahipler lehine sonuçlandığı görülmüştür. </a:t>
            </a:r>
          </a:p>
          <a:p>
            <a:r>
              <a:rPr lang="tr-TR" dirty="0"/>
              <a:t>Bu da mutasyon hızının </a:t>
            </a:r>
            <a:r>
              <a:rPr lang="tr-TR" dirty="0" err="1"/>
              <a:t>adaptif</a:t>
            </a:r>
            <a:r>
              <a:rPr lang="tr-TR" dirty="0"/>
              <a:t> olmaya etkisinin çevresel koşullara göre değişken olduğunu göstermektedir. </a:t>
            </a:r>
          </a:p>
          <a:p>
            <a:endParaRPr lang="tr-TR" dirty="0"/>
          </a:p>
        </p:txBody>
      </p:sp>
      <p:sp>
        <p:nvSpPr>
          <p:cNvPr id="4" name="Slide Number Placeholder 3">
            <a:extLst>
              <a:ext uri="{FF2B5EF4-FFF2-40B4-BE49-F238E27FC236}">
                <a16:creationId xmlns:a16="http://schemas.microsoft.com/office/drawing/2014/main" id="{A81E6805-87B8-FE4B-871B-985C8CF92FD0}"/>
              </a:ext>
            </a:extLst>
          </p:cNvPr>
          <p:cNvSpPr>
            <a:spLocks noGrp="1"/>
          </p:cNvSpPr>
          <p:nvPr>
            <p:ph type="sldNum" sz="quarter" idx="12"/>
          </p:nvPr>
        </p:nvSpPr>
        <p:spPr/>
        <p:txBody>
          <a:bodyPr/>
          <a:lstStyle/>
          <a:p>
            <a:fld id="{D57F1E4F-1CFF-5643-939E-02111984F565}" type="slidenum">
              <a:rPr lang="en-US" smtClean="0"/>
              <a:t>16</a:t>
            </a:fld>
            <a:endParaRPr lang="en-US" dirty="0"/>
          </a:p>
        </p:txBody>
      </p:sp>
    </p:spTree>
    <p:extLst>
      <p:ext uri="{BB962C8B-B14F-4D97-AF65-F5344CB8AC3E}">
        <p14:creationId xmlns:p14="http://schemas.microsoft.com/office/powerpoint/2010/main" val="381083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58B07-12B4-2D47-AC07-A3A06D31AE3E}"/>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FF44441F-F5C1-2948-9C47-581B2B35B0AD}"/>
              </a:ext>
            </a:extLst>
          </p:cNvPr>
          <p:cNvPicPr>
            <a:picLocks noGrp="1" noChangeAspect="1"/>
          </p:cNvPicPr>
          <p:nvPr>
            <p:ph idx="1"/>
          </p:nvPr>
        </p:nvPicPr>
        <p:blipFill>
          <a:blip r:embed="rId2"/>
          <a:stretch>
            <a:fillRect/>
          </a:stretch>
        </p:blipFill>
        <p:spPr>
          <a:xfrm>
            <a:off x="236842" y="1700808"/>
            <a:ext cx="8472675" cy="3168352"/>
          </a:xfrm>
          <a:prstGeom prst="rect">
            <a:avLst/>
          </a:prstGeom>
        </p:spPr>
      </p:pic>
      <p:sp>
        <p:nvSpPr>
          <p:cNvPr id="4" name="Slide Number Placeholder 3">
            <a:extLst>
              <a:ext uri="{FF2B5EF4-FFF2-40B4-BE49-F238E27FC236}">
                <a16:creationId xmlns:a16="http://schemas.microsoft.com/office/drawing/2014/main" id="{83EE01CC-49C1-5447-A017-197C8B51F743}"/>
              </a:ext>
            </a:extLst>
          </p:cNvPr>
          <p:cNvSpPr>
            <a:spLocks noGrp="1"/>
          </p:cNvSpPr>
          <p:nvPr>
            <p:ph type="sldNum" sz="quarter" idx="12"/>
          </p:nvPr>
        </p:nvSpPr>
        <p:spPr/>
        <p:txBody>
          <a:bodyPr/>
          <a:lstStyle/>
          <a:p>
            <a:fld id="{D57F1E4F-1CFF-5643-939E-02111984F565}" type="slidenum">
              <a:rPr lang="en-US" smtClean="0"/>
              <a:t>17</a:t>
            </a:fld>
            <a:endParaRPr lang="en-US" dirty="0"/>
          </a:p>
        </p:txBody>
      </p:sp>
    </p:spTree>
    <p:extLst>
      <p:ext uri="{BB962C8B-B14F-4D97-AF65-F5344CB8AC3E}">
        <p14:creationId xmlns:p14="http://schemas.microsoft.com/office/powerpoint/2010/main" val="903197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DABC-AD8F-D546-B849-B28BC9FB3359}"/>
              </a:ext>
            </a:extLst>
          </p:cNvPr>
          <p:cNvSpPr>
            <a:spLocks noGrp="1"/>
          </p:cNvSpPr>
          <p:nvPr>
            <p:ph type="title"/>
          </p:nvPr>
        </p:nvSpPr>
        <p:spPr>
          <a:xfrm>
            <a:off x="1475656" y="1052451"/>
            <a:ext cx="7055380" cy="1400530"/>
          </a:xfrm>
        </p:spPr>
        <p:txBody>
          <a:bodyPr/>
          <a:lstStyle/>
          <a:p>
            <a:pPr algn="r"/>
            <a:r>
              <a:rPr lang="tr-TR" i="1" dirty="0">
                <a:solidFill>
                  <a:srgbClr val="FFFF00"/>
                </a:solidFill>
              </a:rPr>
              <a:t>Gen </a:t>
            </a:r>
            <a:r>
              <a:rPr lang="tr-TR" i="1" dirty="0" err="1">
                <a:solidFill>
                  <a:srgbClr val="FFFF00"/>
                </a:solidFill>
              </a:rPr>
              <a:t>Dublikasyonu</a:t>
            </a:r>
            <a:r>
              <a:rPr lang="tr-TR" i="1" dirty="0">
                <a:solidFill>
                  <a:srgbClr val="FFFF00"/>
                </a:solidFill>
              </a:rPr>
              <a:t> ve Gen Aileleri </a:t>
            </a:r>
          </a:p>
        </p:txBody>
      </p:sp>
      <p:sp>
        <p:nvSpPr>
          <p:cNvPr id="3" name="Content Placeholder 2">
            <a:extLst>
              <a:ext uri="{FF2B5EF4-FFF2-40B4-BE49-F238E27FC236}">
                <a16:creationId xmlns:a16="http://schemas.microsoft.com/office/drawing/2014/main" id="{E4CE2E62-2869-2F4D-93AF-F500648A4807}"/>
              </a:ext>
            </a:extLst>
          </p:cNvPr>
          <p:cNvSpPr>
            <a:spLocks noGrp="1"/>
          </p:cNvSpPr>
          <p:nvPr>
            <p:ph idx="1"/>
          </p:nvPr>
        </p:nvSpPr>
        <p:spPr>
          <a:xfrm>
            <a:off x="755576" y="2766839"/>
            <a:ext cx="7920764" cy="3795425"/>
          </a:xfrm>
        </p:spPr>
        <p:txBody>
          <a:bodyPr>
            <a:normAutofit/>
          </a:bodyPr>
          <a:lstStyle/>
          <a:p>
            <a:r>
              <a:rPr lang="tr-TR" sz="2400" dirty="0"/>
              <a:t>Mekanizma ; </a:t>
            </a:r>
          </a:p>
          <a:p>
            <a:pPr lvl="1"/>
            <a:r>
              <a:rPr lang="tr-TR" sz="2400" dirty="0"/>
              <a:t>1 </a:t>
            </a:r>
            <a:r>
              <a:rPr lang="tr-TR" sz="2400" dirty="0" err="1"/>
              <a:t>Poliploidi</a:t>
            </a:r>
            <a:endParaRPr lang="tr-TR" sz="2400" dirty="0"/>
          </a:p>
          <a:p>
            <a:pPr lvl="1"/>
            <a:r>
              <a:rPr lang="tr-TR" sz="2400" dirty="0"/>
              <a:t>2. </a:t>
            </a:r>
            <a:r>
              <a:rPr lang="tr-TR" sz="2400" dirty="0" err="1"/>
              <a:t>Segment</a:t>
            </a:r>
            <a:r>
              <a:rPr lang="tr-TR" sz="2400" dirty="0"/>
              <a:t> </a:t>
            </a:r>
            <a:r>
              <a:rPr lang="tr-TR" sz="2400" dirty="0" err="1"/>
              <a:t>dublikasyonu</a:t>
            </a:r>
            <a:endParaRPr lang="tr-TR" sz="2400" dirty="0"/>
          </a:p>
          <a:p>
            <a:pPr lvl="3"/>
            <a:r>
              <a:rPr lang="tr-TR" dirty="0"/>
              <a:t>bir genin tamamı, bir kısmı, belli bir DNA parçasındaki birkaç gen…</a:t>
            </a:r>
            <a:endParaRPr lang="tr-TR" sz="2000" dirty="0"/>
          </a:p>
        </p:txBody>
      </p:sp>
      <p:sp>
        <p:nvSpPr>
          <p:cNvPr id="4" name="Slide Number Placeholder 3">
            <a:extLst>
              <a:ext uri="{FF2B5EF4-FFF2-40B4-BE49-F238E27FC236}">
                <a16:creationId xmlns:a16="http://schemas.microsoft.com/office/drawing/2014/main" id="{4C003A5C-026E-FA46-9F7B-394D4D706E53}"/>
              </a:ext>
            </a:extLst>
          </p:cNvPr>
          <p:cNvSpPr>
            <a:spLocks noGrp="1"/>
          </p:cNvSpPr>
          <p:nvPr>
            <p:ph type="sldNum" sz="quarter" idx="12"/>
          </p:nvPr>
        </p:nvSpPr>
        <p:spPr/>
        <p:txBody>
          <a:bodyPr/>
          <a:lstStyle/>
          <a:p>
            <a:fld id="{D57F1E4F-1CFF-5643-939E-02111984F565}" type="slidenum">
              <a:rPr lang="en-US" smtClean="0"/>
              <a:t>18</a:t>
            </a:fld>
            <a:endParaRPr lang="en-US" dirty="0"/>
          </a:p>
        </p:txBody>
      </p:sp>
    </p:spTree>
    <p:extLst>
      <p:ext uri="{BB962C8B-B14F-4D97-AF65-F5344CB8AC3E}">
        <p14:creationId xmlns:p14="http://schemas.microsoft.com/office/powerpoint/2010/main" val="27087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D8E53D-2F96-994C-B5FB-A5F9D19394B8}"/>
              </a:ext>
            </a:extLst>
          </p:cNvPr>
          <p:cNvSpPr>
            <a:spLocks noGrp="1"/>
          </p:cNvSpPr>
          <p:nvPr>
            <p:ph idx="1"/>
          </p:nvPr>
        </p:nvSpPr>
        <p:spPr>
          <a:xfrm>
            <a:off x="656573" y="1152983"/>
            <a:ext cx="6711654" cy="4195481"/>
          </a:xfrm>
        </p:spPr>
        <p:txBody>
          <a:bodyPr/>
          <a:lstStyle/>
          <a:p>
            <a:endParaRPr lang="tr-TR" dirty="0"/>
          </a:p>
          <a:p>
            <a:r>
              <a:rPr lang="tr-TR" dirty="0" err="1"/>
              <a:t>Segment</a:t>
            </a:r>
            <a:r>
              <a:rPr lang="tr-TR" dirty="0"/>
              <a:t> </a:t>
            </a:r>
            <a:r>
              <a:rPr lang="tr-TR" dirty="0" err="1"/>
              <a:t>Dublikasyonu</a:t>
            </a:r>
            <a:r>
              <a:rPr lang="tr-TR" dirty="0"/>
              <a:t> için mekanizma ; </a:t>
            </a:r>
          </a:p>
          <a:p>
            <a:pPr lvl="1"/>
            <a:r>
              <a:rPr lang="tr-TR" dirty="0"/>
              <a:t>1. Eşit olmayan </a:t>
            </a:r>
            <a:r>
              <a:rPr lang="tr-TR" dirty="0" err="1"/>
              <a:t>kross</a:t>
            </a:r>
            <a:r>
              <a:rPr lang="tr-TR" dirty="0"/>
              <a:t> </a:t>
            </a:r>
            <a:r>
              <a:rPr lang="tr-TR" dirty="0" err="1"/>
              <a:t>over</a:t>
            </a:r>
            <a:r>
              <a:rPr lang="tr-TR" dirty="0"/>
              <a:t> </a:t>
            </a:r>
          </a:p>
        </p:txBody>
      </p:sp>
      <p:sp>
        <p:nvSpPr>
          <p:cNvPr id="4" name="Slide Number Placeholder 3">
            <a:extLst>
              <a:ext uri="{FF2B5EF4-FFF2-40B4-BE49-F238E27FC236}">
                <a16:creationId xmlns:a16="http://schemas.microsoft.com/office/drawing/2014/main" id="{7B7AB68D-531D-B34F-A668-D73215FD1DEB}"/>
              </a:ext>
            </a:extLst>
          </p:cNvPr>
          <p:cNvSpPr>
            <a:spLocks noGrp="1"/>
          </p:cNvSpPr>
          <p:nvPr>
            <p:ph type="sldNum" sz="quarter" idx="12"/>
          </p:nvPr>
        </p:nvSpPr>
        <p:spPr/>
        <p:txBody>
          <a:bodyPr/>
          <a:lstStyle/>
          <a:p>
            <a:fld id="{D57F1E4F-1CFF-5643-939E-02111984F565}" type="slidenum">
              <a:rPr lang="en-US" smtClean="0"/>
              <a:t>19</a:t>
            </a:fld>
            <a:endParaRPr lang="en-US" dirty="0"/>
          </a:p>
        </p:txBody>
      </p:sp>
      <p:pic>
        <p:nvPicPr>
          <p:cNvPr id="7" name="Picture 6">
            <a:extLst>
              <a:ext uri="{FF2B5EF4-FFF2-40B4-BE49-F238E27FC236}">
                <a16:creationId xmlns:a16="http://schemas.microsoft.com/office/drawing/2014/main" id="{B71F5EE1-45A0-F34A-A40A-363AF4045F33}"/>
              </a:ext>
            </a:extLst>
          </p:cNvPr>
          <p:cNvPicPr>
            <a:picLocks noChangeAspect="1"/>
          </p:cNvPicPr>
          <p:nvPr/>
        </p:nvPicPr>
        <p:blipFill rotWithShape="1">
          <a:blip r:embed="rId2"/>
          <a:srcRect l="660" t="7199"/>
          <a:stretch/>
        </p:blipFill>
        <p:spPr>
          <a:xfrm>
            <a:off x="4427984" y="2367851"/>
            <a:ext cx="4534480" cy="4199441"/>
          </a:xfrm>
          <a:prstGeom prst="rect">
            <a:avLst/>
          </a:prstGeom>
        </p:spPr>
      </p:pic>
    </p:spTree>
    <p:extLst>
      <p:ext uri="{BB962C8B-B14F-4D97-AF65-F5344CB8AC3E}">
        <p14:creationId xmlns:p14="http://schemas.microsoft.com/office/powerpoint/2010/main" val="2960169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A1F258C-3E8B-084B-B435-DA08AC4737F8}"/>
              </a:ext>
            </a:extLst>
          </p:cNvPr>
          <p:cNvSpPr>
            <a:spLocks noGrp="1"/>
          </p:cNvSpPr>
          <p:nvPr>
            <p:ph type="sldNum" sz="quarter" idx="12"/>
          </p:nvPr>
        </p:nvSpPr>
        <p:spPr/>
        <p:txBody>
          <a:bodyPr/>
          <a:lstStyle/>
          <a:p>
            <a:fld id="{D57F1E4F-1CFF-5643-939E-02111984F565}" type="slidenum">
              <a:rPr lang="en-US" smtClean="0"/>
              <a:t>2</a:t>
            </a:fld>
            <a:endParaRPr lang="en-US" dirty="0"/>
          </a:p>
        </p:txBody>
      </p:sp>
      <p:pic>
        <p:nvPicPr>
          <p:cNvPr id="6" name="Picture 5">
            <a:extLst>
              <a:ext uri="{FF2B5EF4-FFF2-40B4-BE49-F238E27FC236}">
                <a16:creationId xmlns:a16="http://schemas.microsoft.com/office/drawing/2014/main" id="{61550BA6-20C3-B148-8B2B-252A1BD28B2D}"/>
              </a:ext>
            </a:extLst>
          </p:cNvPr>
          <p:cNvPicPr>
            <a:picLocks noChangeAspect="1"/>
          </p:cNvPicPr>
          <p:nvPr/>
        </p:nvPicPr>
        <p:blipFill>
          <a:blip r:embed="rId2"/>
          <a:stretch>
            <a:fillRect/>
          </a:stretch>
        </p:blipFill>
        <p:spPr>
          <a:xfrm>
            <a:off x="4860032" y="3645024"/>
            <a:ext cx="4283968" cy="3212976"/>
          </a:xfrm>
          <a:prstGeom prst="rect">
            <a:avLst/>
          </a:prstGeom>
        </p:spPr>
      </p:pic>
      <p:sp>
        <p:nvSpPr>
          <p:cNvPr id="8" name="Content Placeholder 7">
            <a:extLst>
              <a:ext uri="{FF2B5EF4-FFF2-40B4-BE49-F238E27FC236}">
                <a16:creationId xmlns:a16="http://schemas.microsoft.com/office/drawing/2014/main" id="{619BAEEA-D754-9247-B012-540954C21D98}"/>
              </a:ext>
            </a:extLst>
          </p:cNvPr>
          <p:cNvSpPr>
            <a:spLocks noGrp="1"/>
          </p:cNvSpPr>
          <p:nvPr>
            <p:ph idx="1"/>
          </p:nvPr>
        </p:nvSpPr>
        <p:spPr>
          <a:xfrm>
            <a:off x="258369" y="253004"/>
            <a:ext cx="6711654" cy="4195481"/>
          </a:xfrm>
        </p:spPr>
        <p:txBody>
          <a:bodyPr/>
          <a:lstStyle/>
          <a:p>
            <a:r>
              <a:rPr lang="tr-TR" dirty="0"/>
              <a:t>Küllenme- bitkilerin önemli bir kısmını etkileyen önemli bir mantar enfeksiyonu </a:t>
            </a:r>
          </a:p>
          <a:p>
            <a:r>
              <a:rPr lang="tr-TR" dirty="0"/>
              <a:t>2010 yılında bir grup araştırmacı 3 tür “</a:t>
            </a:r>
            <a:r>
              <a:rPr lang="tr-TR" dirty="0" err="1"/>
              <a:t>powdery</a:t>
            </a:r>
            <a:r>
              <a:rPr lang="tr-TR" dirty="0"/>
              <a:t> </a:t>
            </a:r>
            <a:r>
              <a:rPr lang="tr-TR" dirty="0" err="1"/>
              <a:t>wildews</a:t>
            </a:r>
            <a:r>
              <a:rPr lang="tr-TR" dirty="0"/>
              <a:t>” genomunu </a:t>
            </a:r>
            <a:r>
              <a:rPr lang="tr-TR" dirty="0" err="1"/>
              <a:t>sekansladı</a:t>
            </a:r>
            <a:r>
              <a:rPr lang="tr-TR" dirty="0"/>
              <a:t>. Gördüler ki bu 3 türün genomu diğer patojen olmayan bazı mantar genomlarından 3 kat daha büyüktü. Buna rağmen daha az fonksiyonel gen içeriyordu. </a:t>
            </a:r>
          </a:p>
          <a:p>
            <a:r>
              <a:rPr lang="tr-TR" dirty="0"/>
              <a:t>Genomlarının %64’ü hareketli elemanlardan geliyordu. </a:t>
            </a:r>
          </a:p>
        </p:txBody>
      </p:sp>
    </p:spTree>
    <p:extLst>
      <p:ext uri="{BB962C8B-B14F-4D97-AF65-F5344CB8AC3E}">
        <p14:creationId xmlns:p14="http://schemas.microsoft.com/office/powerpoint/2010/main" val="3968919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EA6C1-0A9B-8647-933C-25BD1EAA3EDC}"/>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87EE3458-20A3-C04A-9B1A-C507BA796CCE}"/>
              </a:ext>
            </a:extLst>
          </p:cNvPr>
          <p:cNvSpPr>
            <a:spLocks noGrp="1"/>
          </p:cNvSpPr>
          <p:nvPr>
            <p:ph idx="1"/>
          </p:nvPr>
        </p:nvSpPr>
        <p:spPr/>
        <p:txBody>
          <a:bodyPr/>
          <a:lstStyle/>
          <a:p>
            <a:r>
              <a:rPr lang="tr-TR" dirty="0"/>
              <a:t>2. </a:t>
            </a:r>
            <a:r>
              <a:rPr lang="tr-TR" dirty="0" err="1"/>
              <a:t>Retrotranspozisyon</a:t>
            </a:r>
            <a:r>
              <a:rPr lang="tr-TR" dirty="0"/>
              <a:t> etkisi;</a:t>
            </a:r>
          </a:p>
          <a:p>
            <a:endParaRPr lang="tr-TR" dirty="0"/>
          </a:p>
          <a:p>
            <a:endParaRPr lang="tr-TR" dirty="0"/>
          </a:p>
        </p:txBody>
      </p:sp>
      <p:sp>
        <p:nvSpPr>
          <p:cNvPr id="4" name="Slide Number Placeholder 3">
            <a:extLst>
              <a:ext uri="{FF2B5EF4-FFF2-40B4-BE49-F238E27FC236}">
                <a16:creationId xmlns:a16="http://schemas.microsoft.com/office/drawing/2014/main" id="{BBED1AF8-4F14-3C4E-92EE-C86E7C33D4D6}"/>
              </a:ext>
            </a:extLst>
          </p:cNvPr>
          <p:cNvSpPr>
            <a:spLocks noGrp="1"/>
          </p:cNvSpPr>
          <p:nvPr>
            <p:ph type="sldNum" sz="quarter" idx="12"/>
          </p:nvPr>
        </p:nvSpPr>
        <p:spPr/>
        <p:txBody>
          <a:bodyPr/>
          <a:lstStyle/>
          <a:p>
            <a:fld id="{D57F1E4F-1CFF-5643-939E-02111984F565}" type="slidenum">
              <a:rPr lang="en-US" smtClean="0"/>
              <a:t>20</a:t>
            </a:fld>
            <a:endParaRPr lang="en-US" dirty="0"/>
          </a:p>
        </p:txBody>
      </p:sp>
      <p:pic>
        <p:nvPicPr>
          <p:cNvPr id="5" name="Picture 4">
            <a:extLst>
              <a:ext uri="{FF2B5EF4-FFF2-40B4-BE49-F238E27FC236}">
                <a16:creationId xmlns:a16="http://schemas.microsoft.com/office/drawing/2014/main" id="{F30F5259-C6A2-B84A-8D2B-5DF38DE00B54}"/>
              </a:ext>
            </a:extLst>
          </p:cNvPr>
          <p:cNvPicPr>
            <a:picLocks noChangeAspect="1"/>
          </p:cNvPicPr>
          <p:nvPr/>
        </p:nvPicPr>
        <p:blipFill>
          <a:blip r:embed="rId3"/>
          <a:stretch>
            <a:fillRect/>
          </a:stretch>
        </p:blipFill>
        <p:spPr>
          <a:xfrm>
            <a:off x="5004048" y="2392403"/>
            <a:ext cx="3992840" cy="4348965"/>
          </a:xfrm>
          <a:prstGeom prst="rect">
            <a:avLst/>
          </a:prstGeom>
        </p:spPr>
      </p:pic>
    </p:spTree>
    <p:extLst>
      <p:ext uri="{BB962C8B-B14F-4D97-AF65-F5344CB8AC3E}">
        <p14:creationId xmlns:p14="http://schemas.microsoft.com/office/powerpoint/2010/main" val="117997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13E35-0F8E-EF4F-8CAC-917F10908FBE}"/>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4660BAF3-8A5F-9949-A17D-3F5613951BA7}"/>
              </a:ext>
            </a:extLst>
          </p:cNvPr>
          <p:cNvSpPr>
            <a:spLocks noGrp="1"/>
          </p:cNvSpPr>
          <p:nvPr>
            <p:ph idx="1"/>
          </p:nvPr>
        </p:nvSpPr>
        <p:spPr/>
        <p:txBody>
          <a:bodyPr/>
          <a:lstStyle/>
          <a:p>
            <a:endParaRPr lang="tr-TR" dirty="0"/>
          </a:p>
          <a:p>
            <a:endParaRPr lang="tr-TR" dirty="0"/>
          </a:p>
          <a:p>
            <a:r>
              <a:rPr lang="tr-TR" dirty="0"/>
              <a:t>Gen </a:t>
            </a:r>
            <a:r>
              <a:rPr lang="tr-TR" dirty="0" err="1"/>
              <a:t>dublikasyonları</a:t>
            </a:r>
            <a:r>
              <a:rPr lang="tr-TR" dirty="0"/>
              <a:t> </a:t>
            </a:r>
            <a:r>
              <a:rPr lang="tr-TR" dirty="0" err="1"/>
              <a:t>seçilimsel</a:t>
            </a:r>
            <a:r>
              <a:rPr lang="tr-TR" dirty="0"/>
              <a:t> bir avantaj sağlamıyor ise elimine olması ihtimali yüksek. </a:t>
            </a:r>
          </a:p>
          <a:p>
            <a:endParaRPr lang="tr-TR" dirty="0"/>
          </a:p>
          <a:p>
            <a:r>
              <a:rPr lang="tr-TR" dirty="0"/>
              <a:t>Bazı </a:t>
            </a:r>
            <a:r>
              <a:rPr lang="tr-TR" dirty="0" err="1"/>
              <a:t>dublikasyonlar</a:t>
            </a:r>
            <a:r>
              <a:rPr lang="tr-TR" dirty="0"/>
              <a:t> korunur.. Neden? </a:t>
            </a:r>
          </a:p>
          <a:p>
            <a:r>
              <a:rPr lang="tr-TR" dirty="0" err="1"/>
              <a:t>Adaptif</a:t>
            </a:r>
            <a:r>
              <a:rPr lang="tr-TR" dirty="0"/>
              <a:t> </a:t>
            </a:r>
            <a:r>
              <a:rPr lang="tr-TR" dirty="0" err="1"/>
              <a:t>konflict</a:t>
            </a:r>
            <a:r>
              <a:rPr lang="tr-TR" dirty="0"/>
              <a:t> modeli nedir?</a:t>
            </a:r>
          </a:p>
        </p:txBody>
      </p:sp>
      <p:sp>
        <p:nvSpPr>
          <p:cNvPr id="4" name="Slide Number Placeholder 3">
            <a:extLst>
              <a:ext uri="{FF2B5EF4-FFF2-40B4-BE49-F238E27FC236}">
                <a16:creationId xmlns:a16="http://schemas.microsoft.com/office/drawing/2014/main" id="{5603238D-6322-784F-8E10-DC6CEC4DC612}"/>
              </a:ext>
            </a:extLst>
          </p:cNvPr>
          <p:cNvSpPr>
            <a:spLocks noGrp="1"/>
          </p:cNvSpPr>
          <p:nvPr>
            <p:ph type="sldNum" sz="quarter" idx="12"/>
          </p:nvPr>
        </p:nvSpPr>
        <p:spPr/>
        <p:txBody>
          <a:bodyPr/>
          <a:lstStyle/>
          <a:p>
            <a:fld id="{D57F1E4F-1CFF-5643-939E-02111984F565}" type="slidenum">
              <a:rPr lang="en-US" smtClean="0"/>
              <a:t>21</a:t>
            </a:fld>
            <a:endParaRPr lang="en-US" dirty="0"/>
          </a:p>
        </p:txBody>
      </p:sp>
    </p:spTree>
    <p:extLst>
      <p:ext uri="{BB962C8B-B14F-4D97-AF65-F5344CB8AC3E}">
        <p14:creationId xmlns:p14="http://schemas.microsoft.com/office/powerpoint/2010/main" val="343496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8E7D-501B-7C44-B4E3-A6807C3C4B53}"/>
              </a:ext>
            </a:extLst>
          </p:cNvPr>
          <p:cNvSpPr>
            <a:spLocks noGrp="1"/>
          </p:cNvSpPr>
          <p:nvPr>
            <p:ph type="title"/>
          </p:nvPr>
        </p:nvSpPr>
        <p:spPr>
          <a:xfrm>
            <a:off x="1475656" y="1052451"/>
            <a:ext cx="7055380" cy="1400530"/>
          </a:xfrm>
        </p:spPr>
        <p:txBody>
          <a:bodyPr/>
          <a:lstStyle/>
          <a:p>
            <a:pPr algn="r"/>
            <a:r>
              <a:rPr lang="tr-TR" sz="2800" dirty="0" err="1">
                <a:solidFill>
                  <a:srgbClr val="FFFF00"/>
                </a:solidFill>
              </a:rPr>
              <a:t>Lycodichthys</a:t>
            </a:r>
            <a:r>
              <a:rPr lang="tr-TR" sz="2800" dirty="0">
                <a:solidFill>
                  <a:srgbClr val="FFFF00"/>
                </a:solidFill>
              </a:rPr>
              <a:t> </a:t>
            </a:r>
            <a:r>
              <a:rPr lang="tr-TR" sz="2800" dirty="0" err="1">
                <a:solidFill>
                  <a:srgbClr val="FFFF00"/>
                </a:solidFill>
              </a:rPr>
              <a:t>Dearbomi’de</a:t>
            </a:r>
            <a:r>
              <a:rPr lang="tr-TR" sz="2800" dirty="0">
                <a:solidFill>
                  <a:srgbClr val="FFFF00"/>
                </a:solidFill>
              </a:rPr>
              <a:t> bulunan antifriz proteinin </a:t>
            </a:r>
            <a:r>
              <a:rPr lang="tr-TR" sz="2800" dirty="0" err="1">
                <a:solidFill>
                  <a:srgbClr val="FFFF00"/>
                </a:solidFill>
              </a:rPr>
              <a:t>atasal</a:t>
            </a:r>
            <a:r>
              <a:rPr lang="tr-TR" sz="2800" dirty="0">
                <a:solidFill>
                  <a:srgbClr val="FFFF00"/>
                </a:solidFill>
              </a:rPr>
              <a:t> kökenini</a:t>
            </a:r>
            <a:r>
              <a:rPr lang="tr-TR" sz="2800" dirty="0"/>
              <a:t> </a:t>
            </a:r>
          </a:p>
        </p:txBody>
      </p:sp>
      <p:pic>
        <p:nvPicPr>
          <p:cNvPr id="5" name="Content Placeholder 4">
            <a:extLst>
              <a:ext uri="{FF2B5EF4-FFF2-40B4-BE49-F238E27FC236}">
                <a16:creationId xmlns:a16="http://schemas.microsoft.com/office/drawing/2014/main" id="{C5A21404-1698-0C41-9841-6D55EBF04CD7}"/>
              </a:ext>
            </a:extLst>
          </p:cNvPr>
          <p:cNvPicPr>
            <a:picLocks noGrp="1" noChangeAspect="1"/>
          </p:cNvPicPr>
          <p:nvPr>
            <p:ph idx="1"/>
          </p:nvPr>
        </p:nvPicPr>
        <p:blipFill>
          <a:blip r:embed="rId3"/>
          <a:stretch>
            <a:fillRect/>
          </a:stretch>
        </p:blipFill>
        <p:spPr>
          <a:xfrm>
            <a:off x="323528" y="1988840"/>
            <a:ext cx="6840760" cy="4523278"/>
          </a:xfrm>
          <a:prstGeom prst="rect">
            <a:avLst/>
          </a:prstGeom>
        </p:spPr>
      </p:pic>
      <p:sp>
        <p:nvSpPr>
          <p:cNvPr id="4" name="Slide Number Placeholder 3">
            <a:extLst>
              <a:ext uri="{FF2B5EF4-FFF2-40B4-BE49-F238E27FC236}">
                <a16:creationId xmlns:a16="http://schemas.microsoft.com/office/drawing/2014/main" id="{15296AF9-30CD-A544-A3EE-BAF9A0508CD7}"/>
              </a:ext>
            </a:extLst>
          </p:cNvPr>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798861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1BB93-943F-8D4F-BD1D-3E9764F9E254}"/>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42D04947-A79A-3349-A703-6B69AFDF390B}"/>
              </a:ext>
            </a:extLst>
          </p:cNvPr>
          <p:cNvSpPr>
            <a:spLocks noGrp="1"/>
          </p:cNvSpPr>
          <p:nvPr>
            <p:ph idx="1"/>
          </p:nvPr>
        </p:nvSpPr>
        <p:spPr/>
        <p:txBody>
          <a:bodyPr/>
          <a:lstStyle/>
          <a:p>
            <a:r>
              <a:rPr lang="tr-TR" dirty="0"/>
              <a:t>Antifriz protein geni (AFPIII) – </a:t>
            </a:r>
            <a:r>
              <a:rPr lang="tr-TR" dirty="0" err="1"/>
              <a:t>sialic</a:t>
            </a:r>
            <a:r>
              <a:rPr lang="tr-TR" dirty="0"/>
              <a:t> </a:t>
            </a:r>
            <a:r>
              <a:rPr lang="tr-TR" dirty="0" err="1"/>
              <a:t>acid</a:t>
            </a:r>
            <a:r>
              <a:rPr lang="tr-TR" dirty="0"/>
              <a:t> </a:t>
            </a:r>
            <a:r>
              <a:rPr lang="tr-TR" dirty="0" err="1"/>
              <a:t>synthase</a:t>
            </a:r>
            <a:r>
              <a:rPr lang="tr-TR" dirty="0"/>
              <a:t> B (SAS-B) genine benzer dizilimdedir. SAS-B – </a:t>
            </a:r>
            <a:r>
              <a:rPr lang="tr-TR" dirty="0" err="1"/>
              <a:t>Sialic</a:t>
            </a:r>
            <a:r>
              <a:rPr lang="tr-TR" dirty="0"/>
              <a:t> </a:t>
            </a:r>
            <a:r>
              <a:rPr lang="tr-TR" dirty="0" err="1"/>
              <a:t>acid</a:t>
            </a:r>
            <a:r>
              <a:rPr lang="tr-TR" dirty="0"/>
              <a:t> oluşturur. AFPIII – Kan </a:t>
            </a:r>
            <a:r>
              <a:rPr lang="tr-TR" dirty="0" err="1"/>
              <a:t>plasmasına</a:t>
            </a:r>
            <a:r>
              <a:rPr lang="tr-TR" dirty="0"/>
              <a:t> salınıp buz kristallerini tutar.</a:t>
            </a:r>
          </a:p>
          <a:p>
            <a:r>
              <a:rPr lang="tr-TR" dirty="0"/>
              <a:t> </a:t>
            </a:r>
          </a:p>
          <a:p>
            <a:r>
              <a:rPr lang="tr-TR" dirty="0"/>
              <a:t>SAS-B ve AFPIII genlerinin. Sekansları kıyaslandığında her ikisinin benzer diziler içerdiği ancak </a:t>
            </a:r>
            <a:r>
              <a:rPr lang="tr-TR" dirty="0" err="1"/>
              <a:t>AFPIII’ün</a:t>
            </a:r>
            <a:r>
              <a:rPr lang="tr-TR" dirty="0"/>
              <a:t> SAS-B’den oldukça kısa olduğu görüldü. Bu da </a:t>
            </a:r>
            <a:r>
              <a:rPr lang="tr-TR" dirty="0" err="1"/>
              <a:t>dublikasyondan</a:t>
            </a:r>
            <a:r>
              <a:rPr lang="tr-TR" dirty="0"/>
              <a:t> sonra büyük bir </a:t>
            </a:r>
            <a:r>
              <a:rPr lang="tr-TR" dirty="0" err="1"/>
              <a:t>delesyon</a:t>
            </a:r>
            <a:r>
              <a:rPr lang="tr-TR" dirty="0"/>
              <a:t> yaşandığını düşündürür. </a:t>
            </a:r>
          </a:p>
          <a:p>
            <a:endParaRPr lang="tr-TR" dirty="0"/>
          </a:p>
        </p:txBody>
      </p:sp>
      <p:sp>
        <p:nvSpPr>
          <p:cNvPr id="4" name="Slide Number Placeholder 3">
            <a:extLst>
              <a:ext uri="{FF2B5EF4-FFF2-40B4-BE49-F238E27FC236}">
                <a16:creationId xmlns:a16="http://schemas.microsoft.com/office/drawing/2014/main" id="{F386802C-0A2A-E742-9685-838507C3E491}"/>
              </a:ext>
            </a:extLst>
          </p:cNvPr>
          <p:cNvSpPr>
            <a:spLocks noGrp="1"/>
          </p:cNvSpPr>
          <p:nvPr>
            <p:ph type="sldNum" sz="quarter" idx="12"/>
          </p:nvPr>
        </p:nvSpPr>
        <p:spPr/>
        <p:txBody>
          <a:bodyPr/>
          <a:lstStyle/>
          <a:p>
            <a:fld id="{D57F1E4F-1CFF-5643-939E-02111984F565}" type="slidenum">
              <a:rPr lang="en-US" smtClean="0"/>
              <a:t>23</a:t>
            </a:fld>
            <a:endParaRPr lang="en-US" dirty="0"/>
          </a:p>
        </p:txBody>
      </p:sp>
    </p:spTree>
    <p:extLst>
      <p:ext uri="{BB962C8B-B14F-4D97-AF65-F5344CB8AC3E}">
        <p14:creationId xmlns:p14="http://schemas.microsoft.com/office/powerpoint/2010/main" val="3106911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621B5-95B0-E64B-9976-7C1ADA1122B5}"/>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7F5E92AD-4675-944E-A47B-ECC075790F8E}"/>
              </a:ext>
            </a:extLst>
          </p:cNvPr>
          <p:cNvSpPr>
            <a:spLocks noGrp="1"/>
          </p:cNvSpPr>
          <p:nvPr>
            <p:ph idx="1"/>
          </p:nvPr>
        </p:nvSpPr>
        <p:spPr/>
        <p:txBody>
          <a:bodyPr/>
          <a:lstStyle/>
          <a:p>
            <a:r>
              <a:rPr lang="tr-TR" dirty="0" err="1"/>
              <a:t>Adaptif</a:t>
            </a:r>
            <a:r>
              <a:rPr lang="tr-TR" dirty="0"/>
              <a:t> </a:t>
            </a:r>
            <a:r>
              <a:rPr lang="tr-TR" dirty="0" err="1"/>
              <a:t>conflict</a:t>
            </a:r>
            <a:r>
              <a:rPr lang="tr-TR" dirty="0"/>
              <a:t> (</a:t>
            </a:r>
            <a:r>
              <a:rPr lang="tr-TR" dirty="0" err="1"/>
              <a:t>adaptif</a:t>
            </a:r>
            <a:r>
              <a:rPr lang="tr-TR" dirty="0"/>
              <a:t> çatışma) modelinin geçerli olabilmesi için ; </a:t>
            </a:r>
          </a:p>
          <a:p>
            <a:pPr lvl="0"/>
            <a:r>
              <a:rPr lang="tr-TR" dirty="0"/>
              <a:t>1. Atasal gen </a:t>
            </a:r>
            <a:r>
              <a:rPr lang="tr-TR" dirty="0" err="1"/>
              <a:t>dublikasyondan</a:t>
            </a:r>
            <a:r>
              <a:rPr lang="tr-TR" dirty="0"/>
              <a:t> önce iki işlemi yürütüyor olmalı</a:t>
            </a:r>
          </a:p>
          <a:p>
            <a:pPr lvl="0"/>
            <a:r>
              <a:rPr lang="tr-TR" dirty="0"/>
              <a:t>2. Bu iki fonksiyon arasında bir fonksiyonda gelişim gözlenirken, diğerinde bir düşüş yaşanmayacak bir </a:t>
            </a:r>
            <a:r>
              <a:rPr lang="tr-TR" dirty="0" err="1"/>
              <a:t>adaptif</a:t>
            </a:r>
            <a:r>
              <a:rPr lang="tr-TR" dirty="0"/>
              <a:t> baskı olmalı</a:t>
            </a:r>
          </a:p>
          <a:p>
            <a:pPr lvl="0"/>
            <a:r>
              <a:rPr lang="tr-TR" dirty="0"/>
              <a:t>3. </a:t>
            </a:r>
            <a:r>
              <a:rPr lang="tr-TR" dirty="0" err="1"/>
              <a:t>Dublike</a:t>
            </a:r>
            <a:r>
              <a:rPr lang="tr-TR" dirty="0"/>
              <a:t> genlerin her biri bu iki fonksiyondan birini geliştirici özellikte olmalıdır. </a:t>
            </a:r>
          </a:p>
          <a:p>
            <a:endParaRPr lang="tr-TR" dirty="0"/>
          </a:p>
        </p:txBody>
      </p:sp>
      <p:sp>
        <p:nvSpPr>
          <p:cNvPr id="4" name="Slide Number Placeholder 3">
            <a:extLst>
              <a:ext uri="{FF2B5EF4-FFF2-40B4-BE49-F238E27FC236}">
                <a16:creationId xmlns:a16="http://schemas.microsoft.com/office/drawing/2014/main" id="{F68DC714-6186-7F44-BF04-A30EBF91108A}"/>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654112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E6F919-7E4F-8C40-AB11-9AA267706B77}"/>
              </a:ext>
            </a:extLst>
          </p:cNvPr>
          <p:cNvSpPr>
            <a:spLocks noGrp="1"/>
          </p:cNvSpPr>
          <p:nvPr>
            <p:ph idx="1"/>
          </p:nvPr>
        </p:nvSpPr>
        <p:spPr>
          <a:xfrm>
            <a:off x="827584" y="1196753"/>
            <a:ext cx="6711770" cy="5051654"/>
          </a:xfrm>
        </p:spPr>
        <p:txBody>
          <a:bodyPr>
            <a:normAutofit fontScale="92500" lnSpcReduction="10000"/>
          </a:bodyPr>
          <a:lstStyle/>
          <a:p>
            <a:pPr lvl="0"/>
            <a:r>
              <a:rPr lang="tr-TR" dirty="0"/>
              <a:t>Hipotezi denemek için bilim adamları klonlama ile bakterilerde SAS-B proteini ürettiler. SAS-B </a:t>
            </a:r>
            <a:r>
              <a:rPr lang="tr-TR" dirty="0" err="1"/>
              <a:t>sialik</a:t>
            </a:r>
            <a:r>
              <a:rPr lang="tr-TR" dirty="0"/>
              <a:t> asit üretiminden sorumludur ancak buz bağlama aktivitesine de sahip olduğu bulunmuştur. </a:t>
            </a:r>
          </a:p>
          <a:p>
            <a:r>
              <a:rPr lang="tr-TR" dirty="0"/>
              <a:t>SAS-B </a:t>
            </a:r>
            <a:r>
              <a:rPr lang="tr-TR" dirty="0" err="1"/>
              <a:t>nin</a:t>
            </a:r>
            <a:r>
              <a:rPr lang="tr-TR" dirty="0"/>
              <a:t> etrafında buz kristali oluşumu ya </a:t>
            </a:r>
            <a:r>
              <a:rPr lang="tr-TR" dirty="0" err="1"/>
              <a:t>inhibe</a:t>
            </a:r>
            <a:r>
              <a:rPr lang="tr-TR" dirty="0"/>
              <a:t> olur ya da şekil değiştirir. SAS-B bunun dışında </a:t>
            </a:r>
            <a:r>
              <a:rPr lang="tr-TR" dirty="0" err="1"/>
              <a:t>atasal</a:t>
            </a:r>
            <a:r>
              <a:rPr lang="tr-TR" dirty="0"/>
              <a:t> proteinden gelen </a:t>
            </a:r>
            <a:r>
              <a:rPr lang="tr-TR" dirty="0" err="1"/>
              <a:t>sialik</a:t>
            </a:r>
            <a:r>
              <a:rPr lang="tr-TR" dirty="0"/>
              <a:t> asit üretim işine de başarıyla yürütür. (yani 2 fonksiyona sahip olduğu doğrudur)</a:t>
            </a:r>
          </a:p>
          <a:p>
            <a:r>
              <a:rPr lang="tr-TR" dirty="0"/>
              <a:t> </a:t>
            </a:r>
          </a:p>
          <a:p>
            <a:pPr lvl="0"/>
            <a:r>
              <a:rPr lang="tr-TR" dirty="0"/>
              <a:t>Bu arada SAS-B’nin </a:t>
            </a:r>
            <a:r>
              <a:rPr lang="tr-TR" dirty="0" err="1"/>
              <a:t>AFPIII’e</a:t>
            </a:r>
            <a:r>
              <a:rPr lang="tr-TR" dirty="0"/>
              <a:t> göre farklı olan 4 bazlık dizisi değiştirildiğinde yeni versiyonun daha yüksek antifriz aktivitesi gösterdiği görülmüştür. Ancak yeni versiyon </a:t>
            </a:r>
            <a:r>
              <a:rPr lang="tr-TR" dirty="0" err="1"/>
              <a:t>sialik</a:t>
            </a:r>
            <a:r>
              <a:rPr lang="tr-TR" dirty="0"/>
              <a:t> asit sentezleyemez. Yani fonksiyon arttırmak için gerekli değişiklik diğer fonksiyona zarar vermiştir. AFPIII buz oluşumunu engellemede SAS-B’den daha etkilidir. SAS-B de </a:t>
            </a:r>
            <a:r>
              <a:rPr lang="tr-TR" dirty="0" err="1"/>
              <a:t>sialik</a:t>
            </a:r>
            <a:r>
              <a:rPr lang="tr-TR" dirty="0"/>
              <a:t> asit oluşumunda </a:t>
            </a:r>
            <a:r>
              <a:rPr lang="tr-TR" dirty="0" err="1"/>
              <a:t>atasal</a:t>
            </a:r>
            <a:r>
              <a:rPr lang="tr-TR" dirty="0"/>
              <a:t> formu olan SAS-Adan daha etkilidir. </a:t>
            </a:r>
          </a:p>
          <a:p>
            <a:endParaRPr lang="tr-TR" dirty="0"/>
          </a:p>
        </p:txBody>
      </p:sp>
      <p:sp>
        <p:nvSpPr>
          <p:cNvPr id="4" name="Slide Number Placeholder 3">
            <a:extLst>
              <a:ext uri="{FF2B5EF4-FFF2-40B4-BE49-F238E27FC236}">
                <a16:creationId xmlns:a16="http://schemas.microsoft.com/office/drawing/2014/main" id="{2108298E-D951-1549-8707-3102B9CD9A65}"/>
              </a:ext>
            </a:extLst>
          </p:cNvPr>
          <p:cNvSpPr>
            <a:spLocks noGrp="1"/>
          </p:cNvSpPr>
          <p:nvPr>
            <p:ph type="sldNum" sz="quarter" idx="12"/>
          </p:nvPr>
        </p:nvSpPr>
        <p:spPr/>
        <p:txBody>
          <a:bodyPr/>
          <a:lstStyle/>
          <a:p>
            <a:fld id="{D57F1E4F-1CFF-5643-939E-02111984F565}" type="slidenum">
              <a:rPr lang="en-US" smtClean="0"/>
              <a:t>25</a:t>
            </a:fld>
            <a:endParaRPr lang="en-US" dirty="0"/>
          </a:p>
        </p:txBody>
      </p:sp>
    </p:spTree>
    <p:extLst>
      <p:ext uri="{BB962C8B-B14F-4D97-AF65-F5344CB8AC3E}">
        <p14:creationId xmlns:p14="http://schemas.microsoft.com/office/powerpoint/2010/main" val="900692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F2A0-480F-B14B-BF3E-1B93F3A3CA44}"/>
              </a:ext>
            </a:extLst>
          </p:cNvPr>
          <p:cNvSpPr>
            <a:spLocks noGrp="1"/>
          </p:cNvSpPr>
          <p:nvPr>
            <p:ph type="title"/>
          </p:nvPr>
        </p:nvSpPr>
        <p:spPr>
          <a:xfrm>
            <a:off x="1339864" y="1038596"/>
            <a:ext cx="7055380" cy="1400530"/>
          </a:xfrm>
        </p:spPr>
        <p:txBody>
          <a:bodyPr/>
          <a:lstStyle/>
          <a:p>
            <a:pPr algn="r"/>
            <a:r>
              <a:rPr lang="tr-TR" sz="3200" i="1" dirty="0" err="1">
                <a:solidFill>
                  <a:srgbClr val="FFFF00"/>
                </a:solidFill>
              </a:rPr>
              <a:t>Dublike</a:t>
            </a:r>
            <a:r>
              <a:rPr lang="tr-TR" sz="3200" i="1" dirty="0">
                <a:solidFill>
                  <a:srgbClr val="FFFF00"/>
                </a:solidFill>
              </a:rPr>
              <a:t> genlerin korunması ile ilgili diğer hipotezler; </a:t>
            </a:r>
          </a:p>
        </p:txBody>
      </p:sp>
      <p:sp>
        <p:nvSpPr>
          <p:cNvPr id="3" name="Content Placeholder 2">
            <a:extLst>
              <a:ext uri="{FF2B5EF4-FFF2-40B4-BE49-F238E27FC236}">
                <a16:creationId xmlns:a16="http://schemas.microsoft.com/office/drawing/2014/main" id="{A2E3E416-F4F7-C246-865C-7101783FE32E}"/>
              </a:ext>
            </a:extLst>
          </p:cNvPr>
          <p:cNvSpPr>
            <a:spLocks noGrp="1"/>
          </p:cNvSpPr>
          <p:nvPr>
            <p:ph idx="1"/>
          </p:nvPr>
        </p:nvSpPr>
        <p:spPr>
          <a:xfrm>
            <a:off x="754583" y="2321134"/>
            <a:ext cx="6711654" cy="4195481"/>
          </a:xfrm>
        </p:spPr>
        <p:txBody>
          <a:bodyPr/>
          <a:lstStyle/>
          <a:p>
            <a:r>
              <a:rPr lang="tr-TR" dirty="0"/>
              <a:t>direkt ifade düzeyini arttırdıkları için </a:t>
            </a:r>
            <a:r>
              <a:rPr lang="tr-TR" dirty="0" err="1"/>
              <a:t>adaptif</a:t>
            </a:r>
            <a:r>
              <a:rPr lang="tr-TR" dirty="0"/>
              <a:t> özellik gösterenler</a:t>
            </a:r>
          </a:p>
          <a:p>
            <a:endParaRPr lang="tr-TR" dirty="0"/>
          </a:p>
          <a:p>
            <a:r>
              <a:rPr lang="tr-TR" dirty="0"/>
              <a:t>İnsan -</a:t>
            </a:r>
            <a:r>
              <a:rPr lang="tr-TR" dirty="0" err="1"/>
              <a:t>salivary</a:t>
            </a:r>
            <a:r>
              <a:rPr lang="tr-TR" dirty="0"/>
              <a:t> </a:t>
            </a:r>
            <a:r>
              <a:rPr lang="tr-TR" dirty="0" err="1"/>
              <a:t>amylase</a:t>
            </a:r>
            <a:r>
              <a:rPr lang="tr-TR" dirty="0"/>
              <a:t> geni- tükürükte nişasta yıkımında kullanılır. </a:t>
            </a:r>
          </a:p>
          <a:p>
            <a:r>
              <a:rPr lang="tr-TR" dirty="0"/>
              <a:t>Nişasta yeme eğilimi yüksek topluluklarda bu enzim tükürükte normalden daha yoğun.</a:t>
            </a:r>
          </a:p>
          <a:p>
            <a:r>
              <a:rPr lang="tr-TR" dirty="0"/>
              <a:t>Bu popülasyonlarda gende </a:t>
            </a:r>
            <a:r>
              <a:rPr lang="tr-TR" dirty="0" err="1"/>
              <a:t>dublikasyon</a:t>
            </a:r>
            <a:r>
              <a:rPr lang="tr-TR" dirty="0"/>
              <a:t> olduğu bilinmektedir. </a:t>
            </a:r>
          </a:p>
          <a:p>
            <a:endParaRPr lang="tr-TR" dirty="0"/>
          </a:p>
        </p:txBody>
      </p:sp>
      <p:sp>
        <p:nvSpPr>
          <p:cNvPr id="4" name="Slide Number Placeholder 3">
            <a:extLst>
              <a:ext uri="{FF2B5EF4-FFF2-40B4-BE49-F238E27FC236}">
                <a16:creationId xmlns:a16="http://schemas.microsoft.com/office/drawing/2014/main" id="{9D8AB16A-0657-4542-9D17-219A74DD1DF3}"/>
              </a:ext>
            </a:extLst>
          </p:cNvPr>
          <p:cNvSpPr>
            <a:spLocks noGrp="1"/>
          </p:cNvSpPr>
          <p:nvPr>
            <p:ph type="sldNum" sz="quarter" idx="12"/>
          </p:nvPr>
        </p:nvSpPr>
        <p:spPr/>
        <p:txBody>
          <a:bodyPr/>
          <a:lstStyle/>
          <a:p>
            <a:fld id="{D57F1E4F-1CFF-5643-939E-02111984F565}" type="slidenum">
              <a:rPr lang="en-US" smtClean="0"/>
              <a:t>26</a:t>
            </a:fld>
            <a:endParaRPr lang="en-US" dirty="0"/>
          </a:p>
        </p:txBody>
      </p:sp>
    </p:spTree>
    <p:extLst>
      <p:ext uri="{BB962C8B-B14F-4D97-AF65-F5344CB8AC3E}">
        <p14:creationId xmlns:p14="http://schemas.microsoft.com/office/powerpoint/2010/main" val="94458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6EAE-A7AC-0146-BDD4-46CBF542CFCF}"/>
              </a:ext>
            </a:extLst>
          </p:cNvPr>
          <p:cNvSpPr>
            <a:spLocks noGrp="1"/>
          </p:cNvSpPr>
          <p:nvPr>
            <p:ph type="title"/>
          </p:nvPr>
        </p:nvSpPr>
        <p:spPr>
          <a:xfrm>
            <a:off x="1361390" y="1096750"/>
            <a:ext cx="7055380" cy="1400530"/>
          </a:xfrm>
        </p:spPr>
        <p:txBody>
          <a:bodyPr/>
          <a:lstStyle/>
          <a:p>
            <a:pPr algn="r"/>
            <a:r>
              <a:rPr lang="tr-TR" i="1" dirty="0">
                <a:solidFill>
                  <a:srgbClr val="FFFF00"/>
                </a:solidFill>
              </a:rPr>
              <a:t>GEN AİLELERİ</a:t>
            </a:r>
          </a:p>
        </p:txBody>
      </p:sp>
      <p:sp>
        <p:nvSpPr>
          <p:cNvPr id="3" name="Content Placeholder 2">
            <a:extLst>
              <a:ext uri="{FF2B5EF4-FFF2-40B4-BE49-F238E27FC236}">
                <a16:creationId xmlns:a16="http://schemas.microsoft.com/office/drawing/2014/main" id="{8BC4096C-7D36-2A4A-8528-0D459CDE6918}"/>
              </a:ext>
            </a:extLst>
          </p:cNvPr>
          <p:cNvSpPr>
            <a:spLocks noGrp="1"/>
          </p:cNvSpPr>
          <p:nvPr>
            <p:ph idx="1"/>
          </p:nvPr>
        </p:nvSpPr>
        <p:spPr>
          <a:xfrm>
            <a:off x="1140229" y="2262980"/>
            <a:ext cx="6711654" cy="4195481"/>
          </a:xfrm>
        </p:spPr>
        <p:txBody>
          <a:bodyPr/>
          <a:lstStyle/>
          <a:p>
            <a:r>
              <a:rPr lang="tr-TR" dirty="0"/>
              <a:t>Gen ailelerindeki tüm genler benzer, ancak birbirinden ufak farklılıklar içeren ardışık genlerden oluşur. </a:t>
            </a:r>
          </a:p>
          <a:p>
            <a:endParaRPr lang="tr-TR" dirty="0"/>
          </a:p>
          <a:p>
            <a:r>
              <a:rPr lang="tr-TR" dirty="0"/>
              <a:t>Bağışıklık sistemimizdeki bazı genler </a:t>
            </a:r>
          </a:p>
          <a:p>
            <a:r>
              <a:rPr lang="tr-TR" dirty="0"/>
              <a:t>İnsan </a:t>
            </a:r>
            <a:r>
              <a:rPr lang="tr-TR" dirty="0" err="1"/>
              <a:t>globin</a:t>
            </a:r>
            <a:r>
              <a:rPr lang="tr-TR" dirty="0"/>
              <a:t> genleri </a:t>
            </a:r>
          </a:p>
        </p:txBody>
      </p:sp>
      <p:sp>
        <p:nvSpPr>
          <p:cNvPr id="4" name="Slide Number Placeholder 3">
            <a:extLst>
              <a:ext uri="{FF2B5EF4-FFF2-40B4-BE49-F238E27FC236}">
                <a16:creationId xmlns:a16="http://schemas.microsoft.com/office/drawing/2014/main" id="{CD3ED85D-3724-B54C-B472-278D2E52DF62}"/>
              </a:ext>
            </a:extLst>
          </p:cNvPr>
          <p:cNvSpPr>
            <a:spLocks noGrp="1"/>
          </p:cNvSpPr>
          <p:nvPr>
            <p:ph type="sldNum" sz="quarter" idx="12"/>
          </p:nvPr>
        </p:nvSpPr>
        <p:spPr/>
        <p:txBody>
          <a:bodyPr/>
          <a:lstStyle/>
          <a:p>
            <a:fld id="{D57F1E4F-1CFF-5643-939E-02111984F565}" type="slidenum">
              <a:rPr lang="en-US" smtClean="0"/>
              <a:t>27</a:t>
            </a:fld>
            <a:endParaRPr lang="en-US" dirty="0"/>
          </a:p>
        </p:txBody>
      </p:sp>
    </p:spTree>
    <p:extLst>
      <p:ext uri="{BB962C8B-B14F-4D97-AF65-F5344CB8AC3E}">
        <p14:creationId xmlns:p14="http://schemas.microsoft.com/office/powerpoint/2010/main" val="3881166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0E58-1869-A94B-B535-7C60E63FF589}"/>
              </a:ext>
            </a:extLst>
          </p:cNvPr>
          <p:cNvSpPr>
            <a:spLocks noGrp="1"/>
          </p:cNvSpPr>
          <p:nvPr>
            <p:ph type="title"/>
          </p:nvPr>
        </p:nvSpPr>
        <p:spPr>
          <a:xfrm>
            <a:off x="1367395" y="980728"/>
            <a:ext cx="7055380" cy="1400530"/>
          </a:xfrm>
        </p:spPr>
        <p:txBody>
          <a:bodyPr/>
          <a:lstStyle/>
          <a:p>
            <a:pPr algn="r"/>
            <a:r>
              <a:rPr lang="tr-TR" sz="3200" i="1" dirty="0">
                <a:solidFill>
                  <a:srgbClr val="FFFF00"/>
                </a:solidFill>
              </a:rPr>
              <a:t>Doğal </a:t>
            </a:r>
            <a:r>
              <a:rPr lang="tr-TR" sz="3200" i="1" dirty="0" err="1">
                <a:solidFill>
                  <a:srgbClr val="FFFF00"/>
                </a:solidFill>
              </a:rPr>
              <a:t>Populasyonlarda</a:t>
            </a:r>
            <a:r>
              <a:rPr lang="tr-TR" sz="3200" i="1" dirty="0">
                <a:solidFill>
                  <a:srgbClr val="FFFF00"/>
                </a:solidFill>
              </a:rPr>
              <a:t> Adaptasyon </a:t>
            </a:r>
            <a:r>
              <a:rPr lang="tr-TR" sz="3200" i="1" dirty="0" err="1">
                <a:solidFill>
                  <a:srgbClr val="FFFF00"/>
                </a:solidFill>
              </a:rPr>
              <a:t>Lokusu</a:t>
            </a:r>
            <a:r>
              <a:rPr lang="tr-TR" sz="3200" i="1" dirty="0">
                <a:solidFill>
                  <a:srgbClr val="FFFF00"/>
                </a:solidFill>
              </a:rPr>
              <a:t> </a:t>
            </a:r>
            <a:br>
              <a:rPr lang="tr-TR" dirty="0"/>
            </a:br>
            <a:endParaRPr lang="tr-TR" dirty="0"/>
          </a:p>
        </p:txBody>
      </p:sp>
      <p:sp>
        <p:nvSpPr>
          <p:cNvPr id="3" name="Content Placeholder 2">
            <a:extLst>
              <a:ext uri="{FF2B5EF4-FFF2-40B4-BE49-F238E27FC236}">
                <a16:creationId xmlns:a16="http://schemas.microsoft.com/office/drawing/2014/main" id="{76CA6081-853B-694B-9987-B4223494753C}"/>
              </a:ext>
            </a:extLst>
          </p:cNvPr>
          <p:cNvSpPr>
            <a:spLocks noGrp="1"/>
          </p:cNvSpPr>
          <p:nvPr>
            <p:ph idx="1"/>
          </p:nvPr>
        </p:nvSpPr>
        <p:spPr>
          <a:xfrm>
            <a:off x="827583" y="2391633"/>
            <a:ext cx="7595191" cy="4195481"/>
          </a:xfrm>
        </p:spPr>
        <p:txBody>
          <a:bodyPr/>
          <a:lstStyle/>
          <a:p>
            <a:pPr marL="0" indent="0">
              <a:buNone/>
            </a:pPr>
            <a:endParaRPr lang="tr-TR" dirty="0"/>
          </a:p>
          <a:p>
            <a:r>
              <a:rPr lang="tr-TR" dirty="0"/>
              <a:t>Adaptasyon </a:t>
            </a:r>
            <a:r>
              <a:rPr lang="tr-TR" dirty="0" err="1"/>
              <a:t>lokusu</a:t>
            </a:r>
            <a:r>
              <a:rPr lang="tr-TR" dirty="0"/>
              <a:t> diye bir kavram var mı? </a:t>
            </a:r>
          </a:p>
          <a:p>
            <a:r>
              <a:rPr lang="tr-TR" dirty="0"/>
              <a:t>Yeni adaptasyonlar için </a:t>
            </a:r>
            <a:r>
              <a:rPr lang="tr-TR" dirty="0" err="1"/>
              <a:t>alleler</a:t>
            </a:r>
            <a:r>
              <a:rPr lang="tr-TR" dirty="0"/>
              <a:t> nereden gelir? </a:t>
            </a:r>
          </a:p>
          <a:p>
            <a:r>
              <a:rPr lang="tr-TR" dirty="0"/>
              <a:t>Halihazırda popülasyonda düşük frekanslarda bulunurlar mı? Ya da yeni mutasyonlarla mı oluşurlar? </a:t>
            </a:r>
          </a:p>
          <a:p>
            <a:r>
              <a:rPr lang="tr-TR" dirty="0" err="1"/>
              <a:t>Adaptif</a:t>
            </a:r>
            <a:r>
              <a:rPr lang="tr-TR" dirty="0"/>
              <a:t> mutasyonların </a:t>
            </a:r>
            <a:r>
              <a:rPr lang="tr-TR" dirty="0" err="1"/>
              <a:t>fenotipik</a:t>
            </a:r>
            <a:r>
              <a:rPr lang="tr-TR" dirty="0"/>
              <a:t> etkileri nelerdir? </a:t>
            </a:r>
          </a:p>
          <a:p>
            <a:r>
              <a:rPr lang="tr-TR" dirty="0"/>
              <a:t>Büyük </a:t>
            </a:r>
            <a:r>
              <a:rPr lang="tr-TR" dirty="0" err="1"/>
              <a:t>fenotipik</a:t>
            </a:r>
            <a:r>
              <a:rPr lang="tr-TR" dirty="0"/>
              <a:t> etkiye sahip tekli mutasyonlar olabilir mi? Yoksa küçük </a:t>
            </a:r>
            <a:r>
              <a:rPr lang="tr-TR" dirty="0" err="1"/>
              <a:t>fenotipik</a:t>
            </a:r>
            <a:r>
              <a:rPr lang="tr-TR" dirty="0"/>
              <a:t> etkiye sahip çok sayıda mutasyon yoluyla bu işin gerçekleşmesi daha mı olası ? </a:t>
            </a:r>
          </a:p>
          <a:p>
            <a:endParaRPr lang="tr-TR" dirty="0"/>
          </a:p>
          <a:p>
            <a:endParaRPr lang="tr-TR" dirty="0"/>
          </a:p>
          <a:p>
            <a:endParaRPr lang="tr-TR" dirty="0"/>
          </a:p>
        </p:txBody>
      </p:sp>
      <p:sp>
        <p:nvSpPr>
          <p:cNvPr id="4" name="Slide Number Placeholder 3">
            <a:extLst>
              <a:ext uri="{FF2B5EF4-FFF2-40B4-BE49-F238E27FC236}">
                <a16:creationId xmlns:a16="http://schemas.microsoft.com/office/drawing/2014/main" id="{EAF141C4-AD38-EC46-B0B7-CB92270B3347}"/>
              </a:ext>
            </a:extLst>
          </p:cNvPr>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35995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DCC08-9673-3F4A-AE3A-C09B8F44FB81}"/>
              </a:ext>
            </a:extLst>
          </p:cNvPr>
          <p:cNvSpPr>
            <a:spLocks noGrp="1"/>
          </p:cNvSpPr>
          <p:nvPr>
            <p:ph type="title"/>
          </p:nvPr>
        </p:nvSpPr>
        <p:spPr>
          <a:xfrm>
            <a:off x="1274596" y="1038596"/>
            <a:ext cx="7055380" cy="1400530"/>
          </a:xfrm>
        </p:spPr>
        <p:txBody>
          <a:bodyPr/>
          <a:lstStyle/>
          <a:p>
            <a:pPr algn="r"/>
            <a:r>
              <a:rPr lang="tr-TR" sz="2800" i="1" dirty="0">
                <a:solidFill>
                  <a:srgbClr val="FFFF00"/>
                </a:solidFill>
              </a:rPr>
              <a:t>Yeni Mutasyonlar mı / </a:t>
            </a:r>
            <a:r>
              <a:rPr lang="tr-TR" sz="2800" i="1" dirty="0" err="1">
                <a:solidFill>
                  <a:srgbClr val="FFFF00"/>
                </a:solidFill>
              </a:rPr>
              <a:t>Varolan</a:t>
            </a:r>
            <a:r>
              <a:rPr lang="tr-TR" sz="2800" i="1" dirty="0">
                <a:solidFill>
                  <a:srgbClr val="FFFF00"/>
                </a:solidFill>
              </a:rPr>
              <a:t> Genetik Varyasyonlar mı? </a:t>
            </a:r>
            <a:br>
              <a:rPr lang="tr-TR" dirty="0"/>
            </a:br>
            <a:endParaRPr lang="tr-TR" dirty="0"/>
          </a:p>
        </p:txBody>
      </p:sp>
      <p:sp>
        <p:nvSpPr>
          <p:cNvPr id="3" name="Content Placeholder 2">
            <a:extLst>
              <a:ext uri="{FF2B5EF4-FFF2-40B4-BE49-F238E27FC236}">
                <a16:creationId xmlns:a16="http://schemas.microsoft.com/office/drawing/2014/main" id="{BAEFFB42-7823-4E42-9FE4-FEB7989CF3A8}"/>
              </a:ext>
            </a:extLst>
          </p:cNvPr>
          <p:cNvSpPr>
            <a:spLocks noGrp="1"/>
          </p:cNvSpPr>
          <p:nvPr>
            <p:ph idx="1"/>
          </p:nvPr>
        </p:nvSpPr>
        <p:spPr/>
        <p:txBody>
          <a:bodyPr/>
          <a:lstStyle/>
          <a:p>
            <a:endParaRPr lang="tr-TR" dirty="0"/>
          </a:p>
          <a:p>
            <a:r>
              <a:rPr lang="tr-TR" dirty="0"/>
              <a:t>Seçilim baskısı var ..</a:t>
            </a:r>
          </a:p>
          <a:p>
            <a:r>
              <a:rPr lang="tr-TR" dirty="0"/>
              <a:t>Canlı yeni </a:t>
            </a:r>
            <a:r>
              <a:rPr lang="tr-TR" dirty="0" err="1"/>
              <a:t>fenotiplerle</a:t>
            </a:r>
            <a:r>
              <a:rPr lang="tr-TR" dirty="0"/>
              <a:t> adaptasyona zorlanıyor </a:t>
            </a:r>
          </a:p>
          <a:p>
            <a:r>
              <a:rPr lang="tr-TR" dirty="0"/>
              <a:t>Bu </a:t>
            </a:r>
            <a:r>
              <a:rPr lang="tr-TR" dirty="0" err="1"/>
              <a:t>adaptif</a:t>
            </a:r>
            <a:r>
              <a:rPr lang="tr-TR" dirty="0"/>
              <a:t> </a:t>
            </a:r>
            <a:r>
              <a:rPr lang="tr-TR" dirty="0" err="1"/>
              <a:t>fenotipleri</a:t>
            </a:r>
            <a:r>
              <a:rPr lang="tr-TR" dirty="0"/>
              <a:t> oluşturmak için gerekli varyasyonun kaynağı ne? </a:t>
            </a:r>
          </a:p>
          <a:p>
            <a:endParaRPr lang="tr-TR" dirty="0"/>
          </a:p>
          <a:p>
            <a:r>
              <a:rPr lang="tr-TR" dirty="0"/>
              <a:t>Yeni mutasyonlar mı? </a:t>
            </a:r>
          </a:p>
          <a:p>
            <a:r>
              <a:rPr lang="tr-TR" dirty="0"/>
              <a:t>Var olan ama düşük frekansta olan genetik varyasyonlar mı? </a:t>
            </a:r>
          </a:p>
        </p:txBody>
      </p:sp>
      <p:sp>
        <p:nvSpPr>
          <p:cNvPr id="4" name="Slide Number Placeholder 3">
            <a:extLst>
              <a:ext uri="{FF2B5EF4-FFF2-40B4-BE49-F238E27FC236}">
                <a16:creationId xmlns:a16="http://schemas.microsoft.com/office/drawing/2014/main" id="{2A66F624-A99F-944C-BAFE-C93C02C37AB0}"/>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34380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33EA6-A2A1-EF4A-A2E0-7C7BEA7132C1}"/>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A99E3EC3-7DA3-7548-8A97-8165DAB6C077}"/>
              </a:ext>
            </a:extLst>
          </p:cNvPr>
          <p:cNvSpPr>
            <a:spLocks noGrp="1"/>
          </p:cNvSpPr>
          <p:nvPr>
            <p:ph idx="1"/>
          </p:nvPr>
        </p:nvSpPr>
        <p:spPr>
          <a:xfrm>
            <a:off x="827700" y="2052925"/>
            <a:ext cx="7344700" cy="4195481"/>
          </a:xfrm>
        </p:spPr>
        <p:txBody>
          <a:bodyPr>
            <a:normAutofit lnSpcReduction="10000"/>
          </a:bodyPr>
          <a:lstStyle/>
          <a:p>
            <a:r>
              <a:rPr lang="tr-TR" dirty="0" err="1"/>
              <a:t>Filogenetik</a:t>
            </a:r>
            <a:r>
              <a:rPr lang="tr-TR" dirty="0"/>
              <a:t>  önceleri gen spesifik </a:t>
            </a:r>
            <a:r>
              <a:rPr lang="tr-TR" dirty="0" err="1"/>
              <a:t>sekanslamalar</a:t>
            </a:r>
            <a:r>
              <a:rPr lang="tr-TR" dirty="0"/>
              <a:t> ile (sit C)</a:t>
            </a:r>
          </a:p>
          <a:p>
            <a:r>
              <a:rPr lang="tr-TR" dirty="0"/>
              <a:t>Şimdi YGS (yeni nesil genom </a:t>
            </a:r>
            <a:r>
              <a:rPr lang="tr-TR" dirty="0" err="1"/>
              <a:t>sekanslama</a:t>
            </a:r>
            <a:r>
              <a:rPr lang="tr-TR" dirty="0"/>
              <a:t>)</a:t>
            </a:r>
          </a:p>
          <a:p>
            <a:pPr marL="0" indent="0">
              <a:buNone/>
            </a:pPr>
            <a:endParaRPr lang="tr-TR" dirty="0"/>
          </a:p>
          <a:p>
            <a:r>
              <a:rPr lang="tr-TR" dirty="0"/>
              <a:t>1990 yılında IGP (</a:t>
            </a:r>
            <a:r>
              <a:rPr lang="tr-TR" dirty="0" err="1"/>
              <a:t>human</a:t>
            </a:r>
            <a:r>
              <a:rPr lang="tr-TR" dirty="0"/>
              <a:t> </a:t>
            </a:r>
            <a:r>
              <a:rPr lang="tr-TR" dirty="0" err="1"/>
              <a:t>genome</a:t>
            </a:r>
            <a:r>
              <a:rPr lang="tr-TR" dirty="0"/>
              <a:t> Project) başlangıcı </a:t>
            </a:r>
          </a:p>
          <a:p>
            <a:r>
              <a:rPr lang="tr-TR" dirty="0"/>
              <a:t>Öngörülen bitiş tarihi 2005</a:t>
            </a:r>
          </a:p>
          <a:p>
            <a:r>
              <a:rPr lang="tr-TR" dirty="0"/>
              <a:t>1998’de </a:t>
            </a:r>
            <a:r>
              <a:rPr lang="tr-TR" dirty="0" err="1"/>
              <a:t>Craig</a:t>
            </a:r>
            <a:r>
              <a:rPr lang="tr-TR" dirty="0"/>
              <a:t> </a:t>
            </a:r>
            <a:r>
              <a:rPr lang="tr-TR" dirty="0" err="1"/>
              <a:t>Venter</a:t>
            </a:r>
            <a:r>
              <a:rPr lang="tr-TR" dirty="0"/>
              <a:t> – </a:t>
            </a:r>
            <a:r>
              <a:rPr lang="tr-TR" dirty="0" err="1"/>
              <a:t>Celera</a:t>
            </a:r>
            <a:r>
              <a:rPr lang="tr-TR" dirty="0"/>
              <a:t> </a:t>
            </a:r>
            <a:r>
              <a:rPr lang="tr-TR" dirty="0" err="1"/>
              <a:t>Genomics</a:t>
            </a:r>
            <a:r>
              <a:rPr lang="tr-TR" dirty="0"/>
              <a:t> şirketini kurdu. Genom projesini şirket olarak 3 yılda tamamlayacaklarını duyurdu. </a:t>
            </a:r>
          </a:p>
          <a:p>
            <a:r>
              <a:rPr lang="tr-TR" dirty="0"/>
              <a:t>Bu bir yarış başlattı. 2000 yılında Bill Clinton ve </a:t>
            </a:r>
            <a:r>
              <a:rPr lang="tr-TR" dirty="0" err="1"/>
              <a:t>Tony</a:t>
            </a:r>
            <a:r>
              <a:rPr lang="tr-TR" dirty="0"/>
              <a:t> </a:t>
            </a:r>
            <a:r>
              <a:rPr lang="tr-TR" dirty="0" err="1"/>
              <a:t>Blair</a:t>
            </a:r>
            <a:r>
              <a:rPr lang="tr-TR" dirty="0"/>
              <a:t> dizinin önemli ölçüde tamamlandığını açıkladılar. 2001 yılında ilk insan genom taslağı yayınlandı. </a:t>
            </a:r>
          </a:p>
          <a:p>
            <a:endParaRPr lang="tr-TR" dirty="0"/>
          </a:p>
        </p:txBody>
      </p:sp>
      <p:sp>
        <p:nvSpPr>
          <p:cNvPr id="4" name="Slide Number Placeholder 3">
            <a:extLst>
              <a:ext uri="{FF2B5EF4-FFF2-40B4-BE49-F238E27FC236}">
                <a16:creationId xmlns:a16="http://schemas.microsoft.com/office/drawing/2014/main" id="{29EFD99C-41E9-B341-814A-374189245B00}"/>
              </a:ext>
            </a:extLst>
          </p:cNvPr>
          <p:cNvSpPr>
            <a:spLocks noGrp="1"/>
          </p:cNvSpPr>
          <p:nvPr>
            <p:ph type="sldNum" sz="quarter" idx="12"/>
          </p:nvPr>
        </p:nvSpPr>
        <p:spPr/>
        <p:txBody>
          <a:bodyPr/>
          <a:lstStyle/>
          <a:p>
            <a:fld id="{D57F1E4F-1CFF-5643-939E-02111984F565}" type="slidenum">
              <a:rPr lang="en-US" smtClean="0"/>
              <a:t>3</a:t>
            </a:fld>
            <a:endParaRPr lang="en-US" dirty="0"/>
          </a:p>
        </p:txBody>
      </p:sp>
    </p:spTree>
    <p:extLst>
      <p:ext uri="{BB962C8B-B14F-4D97-AF65-F5344CB8AC3E}">
        <p14:creationId xmlns:p14="http://schemas.microsoft.com/office/powerpoint/2010/main" val="2590211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39BA-1C3A-0741-AC66-1028745AD80D}"/>
              </a:ext>
            </a:extLst>
          </p:cNvPr>
          <p:cNvSpPr>
            <a:spLocks noGrp="1"/>
          </p:cNvSpPr>
          <p:nvPr>
            <p:ph type="title"/>
          </p:nvPr>
        </p:nvSpPr>
        <p:spPr>
          <a:xfrm>
            <a:off x="1339864" y="1063423"/>
            <a:ext cx="7055380" cy="1400530"/>
          </a:xfrm>
        </p:spPr>
        <p:txBody>
          <a:bodyPr/>
          <a:lstStyle/>
          <a:p>
            <a:pPr algn="r"/>
            <a:r>
              <a:rPr lang="tr-TR" sz="3200" i="1" dirty="0">
                <a:solidFill>
                  <a:srgbClr val="FFFF00"/>
                </a:solidFill>
              </a:rPr>
              <a:t>Yeni Mutasyonlarla </a:t>
            </a:r>
            <a:br>
              <a:rPr lang="tr-TR" sz="3200" i="1" dirty="0">
                <a:solidFill>
                  <a:srgbClr val="FFFF00"/>
                </a:solidFill>
              </a:rPr>
            </a:br>
            <a:r>
              <a:rPr lang="tr-TR" sz="3200" i="1" dirty="0">
                <a:solidFill>
                  <a:srgbClr val="FFFF00"/>
                </a:solidFill>
              </a:rPr>
              <a:t>Adaptasyon </a:t>
            </a:r>
          </a:p>
        </p:txBody>
      </p:sp>
      <p:sp>
        <p:nvSpPr>
          <p:cNvPr id="4" name="Slide Number Placeholder 3">
            <a:extLst>
              <a:ext uri="{FF2B5EF4-FFF2-40B4-BE49-F238E27FC236}">
                <a16:creationId xmlns:a16="http://schemas.microsoft.com/office/drawing/2014/main" id="{C782A5BB-97A4-8F40-891E-346EF05B5F5B}"/>
              </a:ext>
            </a:extLst>
          </p:cNvPr>
          <p:cNvSpPr>
            <a:spLocks noGrp="1"/>
          </p:cNvSpPr>
          <p:nvPr>
            <p:ph type="sldNum" sz="quarter" idx="12"/>
          </p:nvPr>
        </p:nvSpPr>
        <p:spPr/>
        <p:txBody>
          <a:bodyPr/>
          <a:lstStyle/>
          <a:p>
            <a:fld id="{D57F1E4F-1CFF-5643-939E-02111984F565}" type="slidenum">
              <a:rPr lang="en-US" smtClean="0"/>
              <a:t>30</a:t>
            </a:fld>
            <a:endParaRPr lang="en-US" dirty="0"/>
          </a:p>
        </p:txBody>
      </p:sp>
      <p:pic>
        <p:nvPicPr>
          <p:cNvPr id="6" name="Picture 5">
            <a:extLst>
              <a:ext uri="{FF2B5EF4-FFF2-40B4-BE49-F238E27FC236}">
                <a16:creationId xmlns:a16="http://schemas.microsoft.com/office/drawing/2014/main" id="{D529D74E-D79B-1D4D-A044-6FA362F438F6}"/>
              </a:ext>
            </a:extLst>
          </p:cNvPr>
          <p:cNvPicPr>
            <a:picLocks noChangeAspect="1"/>
          </p:cNvPicPr>
          <p:nvPr/>
        </p:nvPicPr>
        <p:blipFill>
          <a:blip r:embed="rId3"/>
          <a:stretch>
            <a:fillRect/>
          </a:stretch>
        </p:blipFill>
        <p:spPr>
          <a:xfrm>
            <a:off x="1905747" y="2463953"/>
            <a:ext cx="2628900" cy="1981200"/>
          </a:xfrm>
          <a:prstGeom prst="rect">
            <a:avLst/>
          </a:prstGeom>
        </p:spPr>
      </p:pic>
      <p:pic>
        <p:nvPicPr>
          <p:cNvPr id="8" name="Picture 7">
            <a:extLst>
              <a:ext uri="{FF2B5EF4-FFF2-40B4-BE49-F238E27FC236}">
                <a16:creationId xmlns:a16="http://schemas.microsoft.com/office/drawing/2014/main" id="{5778AE44-9CCE-814C-A5F4-FE4D04D003DB}"/>
              </a:ext>
            </a:extLst>
          </p:cNvPr>
          <p:cNvPicPr>
            <a:picLocks noChangeAspect="1"/>
          </p:cNvPicPr>
          <p:nvPr/>
        </p:nvPicPr>
        <p:blipFill>
          <a:blip r:embed="rId4"/>
          <a:stretch>
            <a:fillRect/>
          </a:stretch>
        </p:blipFill>
        <p:spPr>
          <a:xfrm>
            <a:off x="5986503" y="2208741"/>
            <a:ext cx="2408741" cy="4370611"/>
          </a:xfrm>
          <a:prstGeom prst="rect">
            <a:avLst/>
          </a:prstGeom>
        </p:spPr>
      </p:pic>
      <p:sp>
        <p:nvSpPr>
          <p:cNvPr id="9" name="Content Placeholder 8">
            <a:extLst>
              <a:ext uri="{FF2B5EF4-FFF2-40B4-BE49-F238E27FC236}">
                <a16:creationId xmlns:a16="http://schemas.microsoft.com/office/drawing/2014/main" id="{8187EF3F-09F1-4E4C-95AA-BA4478DDE892}"/>
              </a:ext>
            </a:extLst>
          </p:cNvPr>
          <p:cNvSpPr>
            <a:spLocks noGrp="1"/>
          </p:cNvSpPr>
          <p:nvPr>
            <p:ph idx="1"/>
          </p:nvPr>
        </p:nvSpPr>
        <p:spPr/>
        <p:txBody>
          <a:bodyPr/>
          <a:lstStyle/>
          <a:p>
            <a:endParaRPr lang="en-TR" dirty="0"/>
          </a:p>
        </p:txBody>
      </p:sp>
    </p:spTree>
    <p:extLst>
      <p:ext uri="{BB962C8B-B14F-4D97-AF65-F5344CB8AC3E}">
        <p14:creationId xmlns:p14="http://schemas.microsoft.com/office/powerpoint/2010/main" val="3635240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FBAC-CEA4-C246-8F47-06FD501CF9B0}"/>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D65BD79C-2D70-DA47-BD7E-B9CDB9EAA74B}"/>
              </a:ext>
            </a:extLst>
          </p:cNvPr>
          <p:cNvSpPr>
            <a:spLocks noGrp="1"/>
          </p:cNvSpPr>
          <p:nvPr>
            <p:ph idx="1"/>
          </p:nvPr>
        </p:nvSpPr>
        <p:spPr>
          <a:xfrm>
            <a:off x="827700" y="2052925"/>
            <a:ext cx="7567544" cy="4256395"/>
          </a:xfrm>
        </p:spPr>
        <p:txBody>
          <a:bodyPr/>
          <a:lstStyle/>
          <a:p>
            <a:r>
              <a:rPr lang="tr-TR" dirty="0"/>
              <a:t>TTX bağışıklığının altındaki genetik temelin izi sürüldüğünde ; iskelet kası sodyum kanallarında birkaç anahtar aminoasit farklı</a:t>
            </a:r>
          </a:p>
          <a:p>
            <a:pPr lvl="1"/>
            <a:r>
              <a:rPr lang="tr-TR" dirty="0"/>
              <a:t>Bu TTX bağışıklığına neden olan Nav1.4 </a:t>
            </a:r>
            <a:r>
              <a:rPr lang="tr-TR" dirty="0" err="1"/>
              <a:t>alleli</a:t>
            </a:r>
            <a:r>
              <a:rPr lang="tr-TR" dirty="0"/>
              <a:t> nereden gelmişti?</a:t>
            </a:r>
          </a:p>
          <a:p>
            <a:pPr lvl="1"/>
            <a:r>
              <a:rPr lang="tr-TR" dirty="0"/>
              <a:t>Atasal soyda </a:t>
            </a:r>
            <a:r>
              <a:rPr lang="tr-TR" dirty="0" err="1"/>
              <a:t>varolan</a:t>
            </a:r>
            <a:r>
              <a:rPr lang="tr-TR" dirty="0"/>
              <a:t> bir varyasyon muydu? Yoksa yeni bir mutasyon sonucunda mı ortaya çıkmıştı? </a:t>
            </a:r>
          </a:p>
          <a:p>
            <a:pPr lvl="1"/>
            <a:endParaRPr lang="tr-TR" dirty="0"/>
          </a:p>
          <a:p>
            <a:pPr lvl="1"/>
            <a:endParaRPr lang="tr-TR" dirty="0"/>
          </a:p>
          <a:p>
            <a:r>
              <a:rPr lang="tr-TR" dirty="0"/>
              <a:t>Bu sorunun cevabını gen ağacı ile tür ağacının kıyaslaması yoluyla vermek mümkün. </a:t>
            </a:r>
          </a:p>
          <a:p>
            <a:endParaRPr lang="tr-TR" dirty="0"/>
          </a:p>
        </p:txBody>
      </p:sp>
      <p:sp>
        <p:nvSpPr>
          <p:cNvPr id="4" name="Slide Number Placeholder 3">
            <a:extLst>
              <a:ext uri="{FF2B5EF4-FFF2-40B4-BE49-F238E27FC236}">
                <a16:creationId xmlns:a16="http://schemas.microsoft.com/office/drawing/2014/main" id="{12F06473-F154-7A45-B1C8-AAC22FFB998E}"/>
              </a:ext>
            </a:extLst>
          </p:cNvPr>
          <p:cNvSpPr>
            <a:spLocks noGrp="1"/>
          </p:cNvSpPr>
          <p:nvPr>
            <p:ph type="sldNum" sz="quarter" idx="12"/>
          </p:nvPr>
        </p:nvSpPr>
        <p:spPr/>
        <p:txBody>
          <a:bodyPr/>
          <a:lstStyle/>
          <a:p>
            <a:fld id="{D57F1E4F-1CFF-5643-939E-02111984F565}" type="slidenum">
              <a:rPr lang="en-US" smtClean="0"/>
              <a:t>31</a:t>
            </a:fld>
            <a:endParaRPr lang="en-US" dirty="0"/>
          </a:p>
        </p:txBody>
      </p:sp>
    </p:spTree>
    <p:extLst>
      <p:ext uri="{BB962C8B-B14F-4D97-AF65-F5344CB8AC3E}">
        <p14:creationId xmlns:p14="http://schemas.microsoft.com/office/powerpoint/2010/main" val="508214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49EDC-0EA9-4148-9F1B-56803C70F4C6}"/>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02586C7D-5F74-EB4D-9ECF-0B7C4D8E2DE8}"/>
              </a:ext>
            </a:extLst>
          </p:cNvPr>
          <p:cNvPicPr>
            <a:picLocks noGrp="1" noChangeAspect="1"/>
          </p:cNvPicPr>
          <p:nvPr>
            <p:ph idx="1"/>
          </p:nvPr>
        </p:nvPicPr>
        <p:blipFill>
          <a:blip r:embed="rId3"/>
          <a:stretch>
            <a:fillRect/>
          </a:stretch>
        </p:blipFill>
        <p:spPr>
          <a:xfrm>
            <a:off x="744687" y="1268760"/>
            <a:ext cx="7336150" cy="4924265"/>
          </a:xfrm>
          <a:prstGeom prst="rect">
            <a:avLst/>
          </a:prstGeom>
        </p:spPr>
      </p:pic>
      <p:sp>
        <p:nvSpPr>
          <p:cNvPr id="4" name="Slide Number Placeholder 3">
            <a:extLst>
              <a:ext uri="{FF2B5EF4-FFF2-40B4-BE49-F238E27FC236}">
                <a16:creationId xmlns:a16="http://schemas.microsoft.com/office/drawing/2014/main" id="{DBF672A8-A257-824D-B814-381EE01E0477}"/>
              </a:ext>
            </a:extLst>
          </p:cNvPr>
          <p:cNvSpPr>
            <a:spLocks noGrp="1"/>
          </p:cNvSpPr>
          <p:nvPr>
            <p:ph type="sldNum" sz="quarter" idx="12"/>
          </p:nvPr>
        </p:nvSpPr>
        <p:spPr/>
        <p:txBody>
          <a:bodyPr/>
          <a:lstStyle/>
          <a:p>
            <a:fld id="{D57F1E4F-1CFF-5643-939E-02111984F565}" type="slidenum">
              <a:rPr lang="en-US" smtClean="0"/>
              <a:t>32</a:t>
            </a:fld>
            <a:endParaRPr lang="en-US" dirty="0"/>
          </a:p>
        </p:txBody>
      </p:sp>
    </p:spTree>
    <p:extLst>
      <p:ext uri="{BB962C8B-B14F-4D97-AF65-F5344CB8AC3E}">
        <p14:creationId xmlns:p14="http://schemas.microsoft.com/office/powerpoint/2010/main" val="1326185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A430-4D94-9E48-80FB-E5DD99092F4C}"/>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5412B454-943C-E749-96AE-DF301C0063C3}"/>
              </a:ext>
            </a:extLst>
          </p:cNvPr>
          <p:cNvPicPr>
            <a:picLocks noGrp="1" noChangeAspect="1"/>
          </p:cNvPicPr>
          <p:nvPr>
            <p:ph idx="1"/>
          </p:nvPr>
        </p:nvPicPr>
        <p:blipFill rotWithShape="1">
          <a:blip r:embed="rId3"/>
          <a:srcRect l="3781"/>
          <a:stretch/>
        </p:blipFill>
        <p:spPr>
          <a:xfrm>
            <a:off x="614984" y="1152983"/>
            <a:ext cx="7914031" cy="5318459"/>
          </a:xfrm>
          <a:prstGeom prst="rect">
            <a:avLst/>
          </a:prstGeom>
        </p:spPr>
      </p:pic>
      <p:sp>
        <p:nvSpPr>
          <p:cNvPr id="4" name="Slide Number Placeholder 3">
            <a:extLst>
              <a:ext uri="{FF2B5EF4-FFF2-40B4-BE49-F238E27FC236}">
                <a16:creationId xmlns:a16="http://schemas.microsoft.com/office/drawing/2014/main" id="{CF42D5F8-62A4-F740-8614-962F587AE3CB}"/>
              </a:ext>
            </a:extLst>
          </p:cNvPr>
          <p:cNvSpPr>
            <a:spLocks noGrp="1"/>
          </p:cNvSpPr>
          <p:nvPr>
            <p:ph type="sldNum" sz="quarter" idx="12"/>
          </p:nvPr>
        </p:nvSpPr>
        <p:spPr/>
        <p:txBody>
          <a:bodyPr/>
          <a:lstStyle/>
          <a:p>
            <a:fld id="{D57F1E4F-1CFF-5643-939E-02111984F565}" type="slidenum">
              <a:rPr lang="en-US" smtClean="0"/>
              <a:t>33</a:t>
            </a:fld>
            <a:endParaRPr lang="en-US" dirty="0"/>
          </a:p>
        </p:txBody>
      </p:sp>
    </p:spTree>
    <p:extLst>
      <p:ext uri="{BB962C8B-B14F-4D97-AF65-F5344CB8AC3E}">
        <p14:creationId xmlns:p14="http://schemas.microsoft.com/office/powerpoint/2010/main" val="222219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E509E-1580-8C4A-86DC-71A065B1DDED}"/>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A2DC5F6A-BD8A-2241-A58C-57D61F06224C}"/>
              </a:ext>
            </a:extLst>
          </p:cNvPr>
          <p:cNvPicPr>
            <a:picLocks noGrp="1" noChangeAspect="1"/>
          </p:cNvPicPr>
          <p:nvPr>
            <p:ph idx="1"/>
          </p:nvPr>
        </p:nvPicPr>
        <p:blipFill>
          <a:blip r:embed="rId3"/>
          <a:stretch>
            <a:fillRect/>
          </a:stretch>
        </p:blipFill>
        <p:spPr>
          <a:xfrm>
            <a:off x="484710" y="1340768"/>
            <a:ext cx="8136875" cy="4444709"/>
          </a:xfrm>
          <a:prstGeom prst="rect">
            <a:avLst/>
          </a:prstGeom>
        </p:spPr>
      </p:pic>
      <p:sp>
        <p:nvSpPr>
          <p:cNvPr id="4" name="Slide Number Placeholder 3">
            <a:extLst>
              <a:ext uri="{FF2B5EF4-FFF2-40B4-BE49-F238E27FC236}">
                <a16:creationId xmlns:a16="http://schemas.microsoft.com/office/drawing/2014/main" id="{F0109733-00FE-CC4A-90D9-7374169EB545}"/>
              </a:ext>
            </a:extLst>
          </p:cNvPr>
          <p:cNvSpPr>
            <a:spLocks noGrp="1"/>
          </p:cNvSpPr>
          <p:nvPr>
            <p:ph type="sldNum" sz="quarter" idx="12"/>
          </p:nvPr>
        </p:nvSpPr>
        <p:spPr/>
        <p:txBody>
          <a:bodyPr/>
          <a:lstStyle/>
          <a:p>
            <a:fld id="{D57F1E4F-1CFF-5643-939E-02111984F565}" type="slidenum">
              <a:rPr lang="en-US" smtClean="0"/>
              <a:t>34</a:t>
            </a:fld>
            <a:endParaRPr lang="en-US" dirty="0"/>
          </a:p>
        </p:txBody>
      </p:sp>
    </p:spTree>
    <p:extLst>
      <p:ext uri="{BB962C8B-B14F-4D97-AF65-F5344CB8AC3E}">
        <p14:creationId xmlns:p14="http://schemas.microsoft.com/office/powerpoint/2010/main" val="1713132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15FD4-7029-FF4B-8C2D-8F59079FBBE7}"/>
              </a:ext>
            </a:extLst>
          </p:cNvPr>
          <p:cNvSpPr>
            <a:spLocks noGrp="1"/>
          </p:cNvSpPr>
          <p:nvPr>
            <p:ph type="title"/>
          </p:nvPr>
        </p:nvSpPr>
        <p:spPr>
          <a:xfrm>
            <a:off x="1339864" y="1038596"/>
            <a:ext cx="7055380" cy="1400530"/>
          </a:xfrm>
        </p:spPr>
        <p:txBody>
          <a:bodyPr/>
          <a:lstStyle/>
          <a:p>
            <a:pPr algn="r"/>
            <a:r>
              <a:rPr lang="tr-TR" sz="3200" i="1" dirty="0">
                <a:solidFill>
                  <a:srgbClr val="FFFF00"/>
                </a:solidFill>
              </a:rPr>
              <a:t>Var olan Genetik Varyasyonlarla Adaptasyon</a:t>
            </a:r>
            <a:br>
              <a:rPr lang="tr-TR" dirty="0"/>
            </a:br>
            <a:endParaRPr lang="tr-TR" dirty="0"/>
          </a:p>
        </p:txBody>
      </p:sp>
      <p:sp>
        <p:nvSpPr>
          <p:cNvPr id="4" name="Slide Number Placeholder 3">
            <a:extLst>
              <a:ext uri="{FF2B5EF4-FFF2-40B4-BE49-F238E27FC236}">
                <a16:creationId xmlns:a16="http://schemas.microsoft.com/office/drawing/2014/main" id="{51C0B521-538C-654B-BAC5-13D5E3F657E0}"/>
              </a:ext>
            </a:extLst>
          </p:cNvPr>
          <p:cNvSpPr>
            <a:spLocks noGrp="1"/>
          </p:cNvSpPr>
          <p:nvPr>
            <p:ph type="sldNum" sz="quarter" idx="12"/>
          </p:nvPr>
        </p:nvSpPr>
        <p:spPr/>
        <p:txBody>
          <a:bodyPr/>
          <a:lstStyle/>
          <a:p>
            <a:fld id="{D57F1E4F-1CFF-5643-939E-02111984F565}" type="slidenum">
              <a:rPr lang="en-US" smtClean="0"/>
              <a:t>35</a:t>
            </a:fld>
            <a:endParaRPr lang="en-US" dirty="0"/>
          </a:p>
        </p:txBody>
      </p:sp>
      <p:sp>
        <p:nvSpPr>
          <p:cNvPr id="9" name="TextBox 8">
            <a:extLst>
              <a:ext uri="{FF2B5EF4-FFF2-40B4-BE49-F238E27FC236}">
                <a16:creationId xmlns:a16="http://schemas.microsoft.com/office/drawing/2014/main" id="{AE29A653-4FAB-324D-9A67-EE3C8F7A0EA1}"/>
              </a:ext>
            </a:extLst>
          </p:cNvPr>
          <p:cNvSpPr txBox="1"/>
          <p:nvPr/>
        </p:nvSpPr>
        <p:spPr>
          <a:xfrm>
            <a:off x="5095914" y="6146253"/>
            <a:ext cx="2836033" cy="420821"/>
          </a:xfrm>
          <a:prstGeom prst="rect">
            <a:avLst/>
          </a:prstGeom>
          <a:noFill/>
        </p:spPr>
        <p:txBody>
          <a:bodyPr wrap="none" rtlCol="0">
            <a:spAutoFit/>
          </a:bodyPr>
          <a:lstStyle/>
          <a:p>
            <a:pPr>
              <a:lnSpc>
                <a:spcPct val="150000"/>
              </a:lnSpc>
            </a:pPr>
            <a:r>
              <a:rPr lang="tr-TR" dirty="0" err="1">
                <a:latin typeface="Comic Sans MS" panose="030F0902030302020204" pitchFamily="66" charset="0"/>
              </a:rPr>
              <a:t>Threespine</a:t>
            </a:r>
            <a:r>
              <a:rPr lang="tr-TR" dirty="0">
                <a:latin typeface="Comic Sans MS" panose="030F0902030302020204" pitchFamily="66" charset="0"/>
              </a:rPr>
              <a:t> </a:t>
            </a:r>
            <a:r>
              <a:rPr lang="tr-TR" dirty="0" err="1">
                <a:latin typeface="Comic Sans MS" panose="030F0902030302020204" pitchFamily="66" charset="0"/>
              </a:rPr>
              <a:t>stickleback</a:t>
            </a:r>
            <a:r>
              <a:rPr lang="tr-TR" dirty="0">
                <a:latin typeface="Comic Sans MS" panose="030F0902030302020204" pitchFamily="66" charset="0"/>
              </a:rPr>
              <a:t> </a:t>
            </a:r>
            <a:r>
              <a:rPr lang="tr-TR" dirty="0" err="1">
                <a:latin typeface="Comic Sans MS" panose="030F0902030302020204" pitchFamily="66" charset="0"/>
              </a:rPr>
              <a:t>fish</a:t>
            </a:r>
            <a:endParaRPr lang="tr-TR" dirty="0">
              <a:latin typeface="Comic Sans MS" panose="030F0902030302020204" pitchFamily="66" charset="0"/>
            </a:endParaRPr>
          </a:p>
        </p:txBody>
      </p:sp>
      <p:pic>
        <p:nvPicPr>
          <p:cNvPr id="10" name="Picture 9">
            <a:extLst>
              <a:ext uri="{FF2B5EF4-FFF2-40B4-BE49-F238E27FC236}">
                <a16:creationId xmlns:a16="http://schemas.microsoft.com/office/drawing/2014/main" id="{CA4C6C1C-3590-CF42-B0F3-48FB606212DA}"/>
              </a:ext>
            </a:extLst>
          </p:cNvPr>
          <p:cNvPicPr>
            <a:picLocks noChangeAspect="1"/>
          </p:cNvPicPr>
          <p:nvPr/>
        </p:nvPicPr>
        <p:blipFill rotWithShape="1">
          <a:blip r:embed="rId3"/>
          <a:srcRect t="41600" r="50000"/>
          <a:stretch/>
        </p:blipFill>
        <p:spPr>
          <a:xfrm>
            <a:off x="5095914" y="2439126"/>
            <a:ext cx="3595157" cy="3463051"/>
          </a:xfrm>
          <a:prstGeom prst="rect">
            <a:avLst/>
          </a:prstGeom>
        </p:spPr>
      </p:pic>
    </p:spTree>
    <p:extLst>
      <p:ext uri="{BB962C8B-B14F-4D97-AF65-F5344CB8AC3E}">
        <p14:creationId xmlns:p14="http://schemas.microsoft.com/office/powerpoint/2010/main" val="61788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EA1F-D55A-2742-9247-49D1FF2870CF}"/>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435EBE7B-9551-1343-AAD8-B3D484128D33}"/>
              </a:ext>
            </a:extLst>
          </p:cNvPr>
          <p:cNvPicPr>
            <a:picLocks noGrp="1" noChangeAspect="1"/>
          </p:cNvPicPr>
          <p:nvPr>
            <p:ph idx="1"/>
          </p:nvPr>
        </p:nvPicPr>
        <p:blipFill>
          <a:blip r:embed="rId3"/>
          <a:stretch>
            <a:fillRect/>
          </a:stretch>
        </p:blipFill>
        <p:spPr>
          <a:xfrm>
            <a:off x="0" y="-1"/>
            <a:ext cx="4361698" cy="3778091"/>
          </a:xfrm>
          <a:prstGeom prst="rect">
            <a:avLst/>
          </a:prstGeom>
        </p:spPr>
      </p:pic>
      <p:sp>
        <p:nvSpPr>
          <p:cNvPr id="4" name="Slide Number Placeholder 3">
            <a:extLst>
              <a:ext uri="{FF2B5EF4-FFF2-40B4-BE49-F238E27FC236}">
                <a16:creationId xmlns:a16="http://schemas.microsoft.com/office/drawing/2014/main" id="{CDAD8510-6092-4949-870B-1234AB88D6C2}"/>
              </a:ext>
            </a:extLst>
          </p:cNvPr>
          <p:cNvSpPr>
            <a:spLocks noGrp="1"/>
          </p:cNvSpPr>
          <p:nvPr>
            <p:ph type="sldNum" sz="quarter" idx="12"/>
          </p:nvPr>
        </p:nvSpPr>
        <p:spPr/>
        <p:txBody>
          <a:bodyPr/>
          <a:lstStyle/>
          <a:p>
            <a:fld id="{D57F1E4F-1CFF-5643-939E-02111984F565}" type="slidenum">
              <a:rPr lang="en-US" smtClean="0"/>
              <a:t>36</a:t>
            </a:fld>
            <a:endParaRPr lang="en-US" dirty="0"/>
          </a:p>
        </p:txBody>
      </p:sp>
      <p:pic>
        <p:nvPicPr>
          <p:cNvPr id="6" name="Content Placeholder 4">
            <a:extLst>
              <a:ext uri="{FF2B5EF4-FFF2-40B4-BE49-F238E27FC236}">
                <a16:creationId xmlns:a16="http://schemas.microsoft.com/office/drawing/2014/main" id="{9BC679CB-ADC8-0546-B820-477E6BD74BE3}"/>
              </a:ext>
            </a:extLst>
          </p:cNvPr>
          <p:cNvPicPr>
            <a:picLocks noChangeAspect="1"/>
          </p:cNvPicPr>
          <p:nvPr/>
        </p:nvPicPr>
        <p:blipFill>
          <a:blip r:embed="rId4"/>
          <a:stretch>
            <a:fillRect/>
          </a:stretch>
        </p:blipFill>
        <p:spPr>
          <a:xfrm>
            <a:off x="4339907" y="3284984"/>
            <a:ext cx="4786969" cy="3568468"/>
          </a:xfrm>
          <a:prstGeom prst="rect">
            <a:avLst/>
          </a:prstGeom>
        </p:spPr>
      </p:pic>
    </p:spTree>
    <p:extLst>
      <p:ext uri="{BB962C8B-B14F-4D97-AF65-F5344CB8AC3E}">
        <p14:creationId xmlns:p14="http://schemas.microsoft.com/office/powerpoint/2010/main" val="148739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F2BE-9FC0-124F-8EE6-DE5D34C79863}"/>
              </a:ext>
            </a:extLst>
          </p:cNvPr>
          <p:cNvSpPr>
            <a:spLocks noGrp="1"/>
          </p:cNvSpPr>
          <p:nvPr>
            <p:ph type="title"/>
          </p:nvPr>
        </p:nvSpPr>
        <p:spPr>
          <a:xfrm>
            <a:off x="1587522" y="980728"/>
            <a:ext cx="7055380" cy="1400530"/>
          </a:xfrm>
        </p:spPr>
        <p:txBody>
          <a:bodyPr/>
          <a:lstStyle/>
          <a:p>
            <a:pPr algn="r"/>
            <a:r>
              <a:rPr lang="tr-TR" sz="3200" dirty="0" err="1"/>
              <a:t>Sekanslanan</a:t>
            </a:r>
            <a:r>
              <a:rPr lang="tr-TR" sz="3200" dirty="0"/>
              <a:t> binlerce genom bazı sorular sorulmasına neden oldu? </a:t>
            </a:r>
          </a:p>
        </p:txBody>
      </p:sp>
      <p:sp>
        <p:nvSpPr>
          <p:cNvPr id="3" name="Content Placeholder 2">
            <a:extLst>
              <a:ext uri="{FF2B5EF4-FFF2-40B4-BE49-F238E27FC236}">
                <a16:creationId xmlns:a16="http://schemas.microsoft.com/office/drawing/2014/main" id="{00D7567A-12BB-474F-AC73-487BE3FB7B50}"/>
              </a:ext>
            </a:extLst>
          </p:cNvPr>
          <p:cNvSpPr>
            <a:spLocks noGrp="1"/>
          </p:cNvSpPr>
          <p:nvPr>
            <p:ph idx="1"/>
          </p:nvPr>
        </p:nvSpPr>
        <p:spPr>
          <a:xfrm>
            <a:off x="1047640" y="2379002"/>
            <a:ext cx="6711654" cy="4195481"/>
          </a:xfrm>
        </p:spPr>
        <p:txBody>
          <a:bodyPr>
            <a:normAutofit lnSpcReduction="10000"/>
          </a:bodyPr>
          <a:lstStyle/>
          <a:p>
            <a:pPr lvl="0"/>
            <a:r>
              <a:rPr lang="tr-TR" dirty="0"/>
              <a:t>Farklı organizmaların genomları arasında boyutsal bir fark var mı? Varsa bu fark anlamlı mı? </a:t>
            </a:r>
          </a:p>
          <a:p>
            <a:pPr lvl="0"/>
            <a:r>
              <a:rPr lang="tr-TR" dirty="0"/>
              <a:t>Genomdaki bilgi nasıl organize olmuştur? Genler birbirinden nasıl ayrılır? Aralarında ne fark vardır? </a:t>
            </a:r>
          </a:p>
          <a:p>
            <a:pPr lvl="0"/>
            <a:r>
              <a:rPr lang="tr-TR" dirty="0"/>
              <a:t>Çok hücreli bir organizmanın genetik bilgisinin ne kadarı protein kodlayan genlerden oluşur? Gen kodlamayan bölgelerin kaynağı nedir? Ne işe yararlar? </a:t>
            </a:r>
          </a:p>
          <a:p>
            <a:pPr lvl="0"/>
            <a:r>
              <a:rPr lang="tr-TR" dirty="0"/>
              <a:t>Yeni genler nereden gelir? Yeni genlerin korunmasında hangi evrimsel mekanizmalar görev alır? </a:t>
            </a:r>
          </a:p>
          <a:p>
            <a:pPr lvl="0"/>
            <a:r>
              <a:rPr lang="tr-TR" dirty="0"/>
              <a:t>Hangi genler doğada adaptasyonu temelini oluşturur? Ve bunlar nereden gelir? </a:t>
            </a:r>
          </a:p>
          <a:p>
            <a:endParaRPr lang="tr-TR" dirty="0"/>
          </a:p>
        </p:txBody>
      </p:sp>
      <p:sp>
        <p:nvSpPr>
          <p:cNvPr id="4" name="Slide Number Placeholder 3">
            <a:extLst>
              <a:ext uri="{FF2B5EF4-FFF2-40B4-BE49-F238E27FC236}">
                <a16:creationId xmlns:a16="http://schemas.microsoft.com/office/drawing/2014/main" id="{88915752-5745-E643-B243-496004DF5230}"/>
              </a:ext>
            </a:extLst>
          </p:cNvPr>
          <p:cNvSpPr>
            <a:spLocks noGrp="1"/>
          </p:cNvSpPr>
          <p:nvPr>
            <p:ph type="sldNum" sz="quarter" idx="12"/>
          </p:nvPr>
        </p:nvSpPr>
        <p:spPr/>
        <p:txBody>
          <a:bodyPr/>
          <a:lstStyle/>
          <a:p>
            <a:fld id="{D57F1E4F-1CFF-5643-939E-02111984F565}" type="slidenum">
              <a:rPr lang="en-US" smtClean="0"/>
              <a:t>4</a:t>
            </a:fld>
            <a:endParaRPr lang="en-US" dirty="0"/>
          </a:p>
        </p:txBody>
      </p:sp>
    </p:spTree>
    <p:extLst>
      <p:ext uri="{BB962C8B-B14F-4D97-AF65-F5344CB8AC3E}">
        <p14:creationId xmlns:p14="http://schemas.microsoft.com/office/powerpoint/2010/main" val="2549351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9BD90-D2E6-E146-BDFD-1461CA3E2B1E}"/>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C728A086-F4B6-5042-8129-02B5D2B6E75D}"/>
              </a:ext>
            </a:extLst>
          </p:cNvPr>
          <p:cNvSpPr>
            <a:spLocks noGrp="1"/>
          </p:cNvSpPr>
          <p:nvPr>
            <p:ph idx="1"/>
          </p:nvPr>
        </p:nvSpPr>
        <p:spPr/>
        <p:txBody>
          <a:bodyPr>
            <a:normAutofit/>
          </a:bodyPr>
          <a:lstStyle/>
          <a:p>
            <a:r>
              <a:rPr lang="tr-TR" dirty="0"/>
              <a:t>Hücrede bulunan total DNA miktarı = C-değeri </a:t>
            </a:r>
          </a:p>
          <a:p>
            <a:pPr marL="0" indent="0">
              <a:buNone/>
            </a:pPr>
            <a:r>
              <a:rPr lang="tr-TR" dirty="0"/>
              <a:t> </a:t>
            </a:r>
          </a:p>
          <a:p>
            <a:r>
              <a:rPr lang="tr-TR" dirty="0" err="1"/>
              <a:t>Prokaryot</a:t>
            </a:r>
            <a:r>
              <a:rPr lang="tr-TR" dirty="0"/>
              <a:t> c değeri </a:t>
            </a:r>
            <a:r>
              <a:rPr lang="tr-TR" dirty="0">
                <a:sym typeface="Symbol" pitchFamily="2" charset="2"/>
              </a:rPr>
              <a:t></a:t>
            </a:r>
            <a:r>
              <a:rPr lang="tr-TR" dirty="0"/>
              <a:t> </a:t>
            </a:r>
            <a:r>
              <a:rPr lang="tr-TR" dirty="0" err="1"/>
              <a:t>Ökaryot</a:t>
            </a:r>
            <a:r>
              <a:rPr lang="tr-TR" dirty="0"/>
              <a:t> c değeri </a:t>
            </a:r>
          </a:p>
          <a:p>
            <a:r>
              <a:rPr lang="tr-TR" dirty="0"/>
              <a:t> </a:t>
            </a:r>
          </a:p>
          <a:p>
            <a:r>
              <a:rPr lang="tr-TR" dirty="0"/>
              <a:t>c değeri paradoksu = </a:t>
            </a:r>
            <a:r>
              <a:rPr lang="tr-TR" dirty="0" err="1"/>
              <a:t>ökaryotlarda</a:t>
            </a:r>
            <a:r>
              <a:rPr lang="tr-TR" dirty="0"/>
              <a:t> bu sınıflandırmanın etkili olmaması durumu</a:t>
            </a:r>
          </a:p>
          <a:p>
            <a:r>
              <a:rPr lang="tr-TR" dirty="0"/>
              <a:t>C -değeri paradoksunun nedeni ne olabilir? </a:t>
            </a:r>
          </a:p>
          <a:p>
            <a:r>
              <a:rPr lang="tr-TR" dirty="0"/>
              <a:t>	1. Tüm genom </a:t>
            </a:r>
            <a:r>
              <a:rPr lang="tr-TR" dirty="0" err="1"/>
              <a:t>dublikasyonları</a:t>
            </a:r>
            <a:r>
              <a:rPr lang="tr-TR" dirty="0"/>
              <a:t> </a:t>
            </a:r>
          </a:p>
          <a:p>
            <a:r>
              <a:rPr lang="tr-TR" dirty="0"/>
              <a:t>	2. Genomların önemli kısımlarının fonksiyonel olmayışı</a:t>
            </a:r>
          </a:p>
          <a:p>
            <a:endParaRPr lang="tr-TR" dirty="0"/>
          </a:p>
        </p:txBody>
      </p:sp>
      <p:sp>
        <p:nvSpPr>
          <p:cNvPr id="4" name="Slide Number Placeholder 3">
            <a:extLst>
              <a:ext uri="{FF2B5EF4-FFF2-40B4-BE49-F238E27FC236}">
                <a16:creationId xmlns:a16="http://schemas.microsoft.com/office/drawing/2014/main" id="{FA8701F9-51D3-EC47-8478-DA9048A57F7A}"/>
              </a:ext>
            </a:extLst>
          </p:cNvPr>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3788333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7AD3-773A-814F-926E-8993195D80B0}"/>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0C7BB1C0-7142-C445-B921-50CE78D3C283}"/>
              </a:ext>
            </a:extLst>
          </p:cNvPr>
          <p:cNvPicPr>
            <a:picLocks noGrp="1" noChangeAspect="1"/>
          </p:cNvPicPr>
          <p:nvPr>
            <p:ph idx="1"/>
          </p:nvPr>
        </p:nvPicPr>
        <p:blipFill>
          <a:blip r:embed="rId3"/>
          <a:stretch>
            <a:fillRect/>
          </a:stretch>
        </p:blipFill>
        <p:spPr>
          <a:xfrm>
            <a:off x="217224" y="1187619"/>
            <a:ext cx="8603248" cy="4943837"/>
          </a:xfrm>
          <a:prstGeom prst="rect">
            <a:avLst/>
          </a:prstGeom>
        </p:spPr>
      </p:pic>
      <p:sp>
        <p:nvSpPr>
          <p:cNvPr id="4" name="Slide Number Placeholder 3">
            <a:extLst>
              <a:ext uri="{FF2B5EF4-FFF2-40B4-BE49-F238E27FC236}">
                <a16:creationId xmlns:a16="http://schemas.microsoft.com/office/drawing/2014/main" id="{662358ED-D72E-EA44-BF76-EFCBC6D6D154}"/>
              </a:ext>
            </a:extLst>
          </p:cNvPr>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1757824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57FEF-3F4E-F84C-A888-D95A54A6F93A}"/>
              </a:ext>
            </a:extLst>
          </p:cNvPr>
          <p:cNvSpPr>
            <a:spLocks noGrp="1"/>
          </p:cNvSpPr>
          <p:nvPr>
            <p:ph type="title"/>
          </p:nvPr>
        </p:nvSpPr>
        <p:spPr/>
        <p:txBody>
          <a:bodyPr/>
          <a:lstStyle/>
          <a:p>
            <a:endParaRPr lang="tr-TR"/>
          </a:p>
        </p:txBody>
      </p:sp>
      <p:sp>
        <p:nvSpPr>
          <p:cNvPr id="3" name="Content Placeholder 2">
            <a:extLst>
              <a:ext uri="{FF2B5EF4-FFF2-40B4-BE49-F238E27FC236}">
                <a16:creationId xmlns:a16="http://schemas.microsoft.com/office/drawing/2014/main" id="{B92AB62E-DBE5-9243-81A5-97181FFA8E64}"/>
              </a:ext>
            </a:extLst>
          </p:cNvPr>
          <p:cNvSpPr>
            <a:spLocks noGrp="1"/>
          </p:cNvSpPr>
          <p:nvPr>
            <p:ph idx="1"/>
          </p:nvPr>
        </p:nvSpPr>
        <p:spPr/>
        <p:txBody>
          <a:bodyPr/>
          <a:lstStyle/>
          <a:p>
            <a:endParaRPr lang="tr-TR"/>
          </a:p>
        </p:txBody>
      </p:sp>
      <p:sp>
        <p:nvSpPr>
          <p:cNvPr id="4" name="Slide Number Placeholder 3">
            <a:extLst>
              <a:ext uri="{FF2B5EF4-FFF2-40B4-BE49-F238E27FC236}">
                <a16:creationId xmlns:a16="http://schemas.microsoft.com/office/drawing/2014/main" id="{94294686-1C94-3749-B08D-A0558D9C217C}"/>
              </a:ext>
            </a:extLst>
          </p:cNvPr>
          <p:cNvSpPr>
            <a:spLocks noGrp="1"/>
          </p:cNvSpPr>
          <p:nvPr>
            <p:ph type="sldNum" sz="quarter" idx="12"/>
          </p:nvPr>
        </p:nvSpPr>
        <p:spPr/>
        <p:txBody>
          <a:bodyPr/>
          <a:lstStyle/>
          <a:p>
            <a:fld id="{D57F1E4F-1CFF-5643-939E-02111984F565}" type="slidenum">
              <a:rPr lang="en-US" smtClean="0"/>
              <a:t>7</a:t>
            </a:fld>
            <a:endParaRPr lang="en-US" dirty="0"/>
          </a:p>
        </p:txBody>
      </p:sp>
      <p:pic>
        <p:nvPicPr>
          <p:cNvPr id="5" name="Picture 4">
            <a:extLst>
              <a:ext uri="{FF2B5EF4-FFF2-40B4-BE49-F238E27FC236}">
                <a16:creationId xmlns:a16="http://schemas.microsoft.com/office/drawing/2014/main" id="{B69E20B1-355B-914B-A121-DE3618957319}"/>
              </a:ext>
            </a:extLst>
          </p:cNvPr>
          <p:cNvPicPr>
            <a:picLocks noChangeAspect="1"/>
          </p:cNvPicPr>
          <p:nvPr/>
        </p:nvPicPr>
        <p:blipFill>
          <a:blip r:embed="rId3"/>
          <a:stretch>
            <a:fillRect/>
          </a:stretch>
        </p:blipFill>
        <p:spPr>
          <a:xfrm>
            <a:off x="107504" y="1231840"/>
            <a:ext cx="8896566" cy="5653544"/>
          </a:xfrm>
          <a:prstGeom prst="rect">
            <a:avLst/>
          </a:prstGeom>
        </p:spPr>
      </p:pic>
    </p:spTree>
    <p:extLst>
      <p:ext uri="{BB962C8B-B14F-4D97-AF65-F5344CB8AC3E}">
        <p14:creationId xmlns:p14="http://schemas.microsoft.com/office/powerpoint/2010/main" val="126058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8BCB-1092-9C43-9FB7-DF84CDBFA6F7}"/>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938153E4-2257-0544-8C91-2B75736756E7}"/>
              </a:ext>
            </a:extLst>
          </p:cNvPr>
          <p:cNvPicPr>
            <a:picLocks noGrp="1" noChangeAspect="1"/>
          </p:cNvPicPr>
          <p:nvPr>
            <p:ph idx="1"/>
          </p:nvPr>
        </p:nvPicPr>
        <p:blipFill>
          <a:blip r:embed="rId3"/>
          <a:stretch>
            <a:fillRect/>
          </a:stretch>
        </p:blipFill>
        <p:spPr>
          <a:xfrm>
            <a:off x="186327" y="1196752"/>
            <a:ext cx="8634145" cy="5498841"/>
          </a:xfrm>
          <a:prstGeom prst="rect">
            <a:avLst/>
          </a:prstGeom>
        </p:spPr>
      </p:pic>
      <p:sp>
        <p:nvSpPr>
          <p:cNvPr id="4" name="Slide Number Placeholder 3">
            <a:extLst>
              <a:ext uri="{FF2B5EF4-FFF2-40B4-BE49-F238E27FC236}">
                <a16:creationId xmlns:a16="http://schemas.microsoft.com/office/drawing/2014/main" id="{D2CB6AF3-B053-214D-9D9D-F5780B0B45C5}"/>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4006185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01DB5-81E0-7C41-AE94-BCF2CF5660E8}"/>
              </a:ext>
            </a:extLst>
          </p:cNvPr>
          <p:cNvSpPr>
            <a:spLocks noGrp="1"/>
          </p:cNvSpPr>
          <p:nvPr>
            <p:ph type="title"/>
          </p:nvPr>
        </p:nvSpPr>
        <p:spPr/>
        <p:txBody>
          <a:bodyPr/>
          <a:lstStyle/>
          <a:p>
            <a:endParaRPr lang="tr-TR"/>
          </a:p>
        </p:txBody>
      </p:sp>
      <p:pic>
        <p:nvPicPr>
          <p:cNvPr id="5" name="Content Placeholder 4">
            <a:extLst>
              <a:ext uri="{FF2B5EF4-FFF2-40B4-BE49-F238E27FC236}">
                <a16:creationId xmlns:a16="http://schemas.microsoft.com/office/drawing/2014/main" id="{845AEDC5-122E-4642-9B73-C7BCD073FEA7}"/>
              </a:ext>
            </a:extLst>
          </p:cNvPr>
          <p:cNvPicPr>
            <a:picLocks noGrp="1" noChangeAspect="1"/>
          </p:cNvPicPr>
          <p:nvPr>
            <p:ph idx="1"/>
          </p:nvPr>
        </p:nvPicPr>
        <p:blipFill>
          <a:blip r:embed="rId2"/>
          <a:stretch>
            <a:fillRect/>
          </a:stretch>
        </p:blipFill>
        <p:spPr>
          <a:xfrm>
            <a:off x="231194" y="1844824"/>
            <a:ext cx="8792490" cy="4248472"/>
          </a:xfrm>
          <a:prstGeom prst="rect">
            <a:avLst/>
          </a:prstGeom>
        </p:spPr>
      </p:pic>
      <p:sp>
        <p:nvSpPr>
          <p:cNvPr id="4" name="Slide Number Placeholder 3">
            <a:extLst>
              <a:ext uri="{FF2B5EF4-FFF2-40B4-BE49-F238E27FC236}">
                <a16:creationId xmlns:a16="http://schemas.microsoft.com/office/drawing/2014/main" id="{3BB01E7C-4757-4C43-B135-863281308B78}"/>
              </a:ext>
            </a:extLst>
          </p:cNvPr>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38887215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txDef>
      <a:spPr>
        <a:noFill/>
      </a:spPr>
      <a:bodyPr wrap="square" rtlCol="0">
        <a:spAutoFit/>
      </a:bodyPr>
      <a:lstStyle>
        <a:defPPr marL="342900" indent="-342900" algn="l">
          <a:lnSpc>
            <a:spcPct val="150000"/>
          </a:lnSpc>
          <a:buFont typeface="Wingdings" pitchFamily="2" charset="2"/>
          <a:buChar char="ü"/>
          <a:defRPr sz="3200" dirty="0" smtClean="0">
            <a:latin typeface="Papyrus Regular" panose="020B0602040200020303" pitchFamily="34" charset="77"/>
          </a:defRPr>
        </a:defPPr>
      </a:lstStyle>
    </a:tx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{4B5D667F-FB77-8A4C-B4D4-697089A294AF}tf10001062</Template>
  <TotalTime>4289</TotalTime>
  <Words>2300</Words>
  <Application>Microsoft Macintosh PowerPoint</Application>
  <PresentationFormat>On-screen Show (4:3)</PresentationFormat>
  <Paragraphs>205</Paragraphs>
  <Slides>36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Comic Sans MS</vt:lpstr>
      <vt:lpstr>Comic Sans MS Regular</vt:lpstr>
      <vt:lpstr>Papyrus</vt:lpstr>
      <vt:lpstr>Wingdings 3</vt:lpstr>
      <vt:lpstr>Ion</vt:lpstr>
      <vt:lpstr>    9. Ders:  Genom çalışmaları açısından adaptasyon</vt:lpstr>
      <vt:lpstr>PowerPoint Presentation</vt:lpstr>
      <vt:lpstr>PowerPoint Presentation</vt:lpstr>
      <vt:lpstr>Sekanslanan binlerce genom bazı sorular sorulmasına neden oldu? </vt:lpstr>
      <vt:lpstr>PowerPoint Presentation</vt:lpstr>
      <vt:lpstr>PowerPoint Presentation</vt:lpstr>
      <vt:lpstr>PowerPoint Presentation</vt:lpstr>
      <vt:lpstr>PowerPoint Presentation</vt:lpstr>
      <vt:lpstr>PowerPoint Presentation</vt:lpstr>
      <vt:lpstr>Hareketli Elemanların Evrimsel Etkisi </vt:lpstr>
      <vt:lpstr>PowerPoint Presentation</vt:lpstr>
      <vt:lpstr>Hareketli elemanların fenotipi etkilediği durumlar </vt:lpstr>
      <vt:lpstr>PowerPoint Presentation</vt:lpstr>
      <vt:lpstr>Mutasyon hızlarının evrimi </vt:lpstr>
      <vt:lpstr>PowerPoint Presentation</vt:lpstr>
      <vt:lpstr>PowerPoint Presentation</vt:lpstr>
      <vt:lpstr>PowerPoint Presentation</vt:lpstr>
      <vt:lpstr>Gen Dublikasyonu ve Gen Aileleri </vt:lpstr>
      <vt:lpstr>PowerPoint Presentation</vt:lpstr>
      <vt:lpstr>PowerPoint Presentation</vt:lpstr>
      <vt:lpstr>PowerPoint Presentation</vt:lpstr>
      <vt:lpstr>Lycodichthys Dearbomi’de bulunan antifriz proteinin atasal kökenini </vt:lpstr>
      <vt:lpstr>PowerPoint Presentation</vt:lpstr>
      <vt:lpstr>PowerPoint Presentation</vt:lpstr>
      <vt:lpstr>PowerPoint Presentation</vt:lpstr>
      <vt:lpstr>Dublike genlerin korunması ile ilgili diğer hipotezler; </vt:lpstr>
      <vt:lpstr>GEN AİLELERİ</vt:lpstr>
      <vt:lpstr>Doğal Populasyonlarda Adaptasyon Lokusu  </vt:lpstr>
      <vt:lpstr>Yeni Mutasyonlar mı / Varolan Genetik Varyasyonlar mı?  </vt:lpstr>
      <vt:lpstr>Yeni Mutasyonlarla  Adaptasyon </vt:lpstr>
      <vt:lpstr>PowerPoint Presentation</vt:lpstr>
      <vt:lpstr>PowerPoint Presentation</vt:lpstr>
      <vt:lpstr>PowerPoint Presentation</vt:lpstr>
      <vt:lpstr>PowerPoint Presentation</vt:lpstr>
      <vt:lpstr>Var olan Genetik Varyasyonlarla Adaptasyon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Yeşim</dc:creator>
  <cp:lastModifiedBy>Microsoft Office User</cp:lastModifiedBy>
  <cp:revision>179</cp:revision>
  <dcterms:created xsi:type="dcterms:W3CDTF">2012-11-05T21:04:31Z</dcterms:created>
  <dcterms:modified xsi:type="dcterms:W3CDTF">2020-05-06T13:19:01Z</dcterms:modified>
</cp:coreProperties>
</file>