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1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pPr/>
              <a:t>11.02.2020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pPr/>
              <a:t>11.02.2020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pPr/>
              <a:t>11.02.2020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pPr/>
              <a:t>11.02.2020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pPr/>
              <a:t>11.02.2020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pPr/>
              <a:t>11.02.2020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pPr/>
              <a:t>11.02.2020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pPr/>
              <a:t>11.02.2020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pPr/>
              <a:t>11.02.2020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pPr/>
              <a:t>11.02.2020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pPr/>
              <a:t>11.02.2020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pPr/>
              <a:t>11.02.2020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746650"/>
          </a:xfrm>
        </p:spPr>
        <p:txBody>
          <a:bodyPr>
            <a:normAutofit fontScale="90000"/>
          </a:bodyPr>
          <a:lstStyle/>
          <a:p>
            <a:pPr algn="l"/>
            <a:r>
              <a:rPr lang="tr-TR" b="1" dirty="0"/>
              <a:t>GÖREV (MADDE YÖNÜNDEN YETKİ)</a:t>
            </a:r>
            <a:br>
              <a:rPr lang="tr-TR" dirty="0"/>
            </a:br>
            <a:r>
              <a:rPr lang="tr-TR" dirty="0"/>
              <a:t>Görev, kamu düzenindendir.</a:t>
            </a:r>
            <a:br>
              <a:rPr lang="tr-TR" dirty="0"/>
            </a:br>
            <a:r>
              <a:rPr lang="tr-TR" dirty="0"/>
              <a:t>CMK m. 3 “Mahkemelerin görevleri ka­nunla belirlenir.” </a:t>
            </a:r>
            <a:br>
              <a:rPr lang="tr-TR" dirty="0"/>
            </a:br>
            <a:r>
              <a:rPr lang="tr-TR" dirty="0"/>
              <a:t>(5235 sayılı ADLİ YARGI İLK DERECE MAHKEMELERİ İLE BÖLGE ADLİYE MAHKEMELERİNİN KURULUŞ, GÖREV VE YETKİLERİ HAKKINDA KANUN)</a:t>
            </a:r>
            <a:br>
              <a:rPr lang="tr-TR" dirty="0"/>
            </a:br>
            <a:endParaRPr lang="tr-TR" b="1" dirty="0">
              <a:solidFill>
                <a:srgbClr val="FF0000"/>
              </a:solidFill>
            </a:endParaRPr>
          </a:p>
        </p:txBody>
      </p:sp>
    </p:spTree>
    <p:extLst>
      <p:ext uri="{BB962C8B-B14F-4D97-AF65-F5344CB8AC3E}">
        <p14:creationId xmlns:p14="http://schemas.microsoft.com/office/powerpoint/2010/main" val="12817030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5799049-AFE8-4BD4-BADB-8672B96C73AE}"/>
              </a:ext>
            </a:extLst>
          </p:cNvPr>
          <p:cNvSpPr>
            <a:spLocks noGrp="1"/>
          </p:cNvSpPr>
          <p:nvPr>
            <p:ph type="title"/>
          </p:nvPr>
        </p:nvSpPr>
        <p:spPr>
          <a:xfrm>
            <a:off x="457200" y="274638"/>
            <a:ext cx="8229600" cy="5890666"/>
          </a:xfrm>
        </p:spPr>
        <p:txBody>
          <a:bodyPr>
            <a:normAutofit/>
          </a:bodyPr>
          <a:lstStyle/>
          <a:p>
            <a:pPr algn="just"/>
            <a:r>
              <a:rPr lang="tr-TR" sz="2000" b="1" dirty="0"/>
              <a:t>MADDE YÖNÜNDEN YETKİ UYUŞMAZLIKLARI</a:t>
            </a:r>
            <a:br>
              <a:rPr lang="tr-TR" sz="2000" dirty="0"/>
            </a:br>
            <a:r>
              <a:rPr lang="tr-TR" sz="2000" dirty="0"/>
              <a:t>CMK m. 4/f. (2) Görev konusunda mahkemeler arasında uyuşmazlık çıktığında, görevli mahkemeyi ortak yüksek görevli mahkeme belirler.</a:t>
            </a:r>
            <a:br>
              <a:rPr lang="tr-TR" sz="2000" dirty="0"/>
            </a:br>
            <a:r>
              <a:rPr lang="tr-TR" sz="2000" dirty="0"/>
              <a:t> </a:t>
            </a:r>
            <a:br>
              <a:rPr lang="tr-TR" sz="2000" dirty="0"/>
            </a:br>
            <a:r>
              <a:rPr lang="tr-TR" sz="2000" dirty="0"/>
              <a:t>Aynı ağır ceza mahkemesi yargı çevresindeki asliye ceza mahkemeleri arasında çıkan olumlu ya da olumsuz görev </a:t>
            </a:r>
            <a:r>
              <a:rPr lang="tr-TR" sz="2000" dirty="0" err="1"/>
              <a:t>uyuşmalığını</a:t>
            </a:r>
            <a:r>
              <a:rPr lang="tr-TR" sz="2000" dirty="0"/>
              <a:t> çevresinde oldukları Ağır ceza mahkemesi çözer. Farklı ağır ceza mahkemeleri yargı çevresindeki mahkemeler arasındaki olumlu ya da olumsuz görev uyuşmazlığını Yargıtay çözer.  </a:t>
            </a:r>
            <a:br>
              <a:rPr lang="tr-TR" sz="2000" dirty="0"/>
            </a:br>
            <a:endParaRPr lang="tr-TR" sz="2000" dirty="0"/>
          </a:p>
        </p:txBody>
      </p:sp>
    </p:spTree>
    <p:extLst>
      <p:ext uri="{BB962C8B-B14F-4D97-AF65-F5344CB8AC3E}">
        <p14:creationId xmlns:p14="http://schemas.microsoft.com/office/powerpoint/2010/main" val="920155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ED94CBE-FDDC-4251-ACED-FED1865F7B22}"/>
              </a:ext>
            </a:extLst>
          </p:cNvPr>
          <p:cNvSpPr>
            <a:spLocks noGrp="1"/>
          </p:cNvSpPr>
          <p:nvPr>
            <p:ph type="title"/>
          </p:nvPr>
        </p:nvSpPr>
        <p:spPr/>
        <p:txBody>
          <a:bodyPr>
            <a:normAutofit fontScale="90000"/>
          </a:bodyPr>
          <a:lstStyle/>
          <a:p>
            <a:r>
              <a:rPr lang="tr-TR" b="1" dirty="0"/>
              <a:t>YER YÖNÜNDEN YETKİ  (COĞRAFİ YETKİ)</a:t>
            </a:r>
            <a:br>
              <a:rPr lang="tr-TR" dirty="0"/>
            </a:br>
            <a:endParaRPr lang="tr-TR" dirty="0"/>
          </a:p>
        </p:txBody>
      </p:sp>
    </p:spTree>
    <p:extLst>
      <p:ext uri="{BB962C8B-B14F-4D97-AF65-F5344CB8AC3E}">
        <p14:creationId xmlns:p14="http://schemas.microsoft.com/office/powerpoint/2010/main" val="4901392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7B8A501-C287-4467-B3F3-93F787B14EE3}"/>
              </a:ext>
            </a:extLst>
          </p:cNvPr>
          <p:cNvSpPr>
            <a:spLocks noGrp="1"/>
          </p:cNvSpPr>
          <p:nvPr>
            <p:ph type="title"/>
          </p:nvPr>
        </p:nvSpPr>
        <p:spPr>
          <a:xfrm>
            <a:off x="457200" y="274638"/>
            <a:ext cx="8229600" cy="6178698"/>
          </a:xfrm>
        </p:spPr>
        <p:txBody>
          <a:bodyPr>
            <a:normAutofit/>
          </a:bodyPr>
          <a:lstStyle/>
          <a:p>
            <a:pPr algn="just"/>
            <a:r>
              <a:rPr lang="tr-TR" sz="2700" dirty="0"/>
              <a:t>Yetkili mahkeme CMK m. 12</a:t>
            </a:r>
            <a:br>
              <a:rPr lang="tr-TR" sz="2700" dirty="0"/>
            </a:br>
            <a:r>
              <a:rPr lang="tr-TR" sz="2700" dirty="0"/>
              <a:t>(1) Davaya bakmak yetkisi, su­çun işlendiği yer mahkemesine aittir.</a:t>
            </a:r>
            <a:br>
              <a:rPr lang="tr-TR" sz="2700" dirty="0"/>
            </a:br>
            <a:r>
              <a:rPr lang="tr-TR" sz="2700" dirty="0"/>
              <a:t>(2) Teşebbüste son icra hareketinin yapıldığı, kesintisiz suçlarda kesintinin gerçekleştiği ve zin­cirleme suçlarda son suçun işlendiği yer mah­ke­mesi yetkilidir.</a:t>
            </a:r>
            <a:br>
              <a:rPr lang="tr-TR" sz="2700" dirty="0"/>
            </a:br>
            <a:r>
              <a:rPr lang="tr-TR" sz="2700" dirty="0"/>
              <a:t>(3) Suç, ülkede yayımlanan bir basılı eserle iş­lenmişse yetki, eserin yayım merkezi olan yer mahkemesine aittir. Ancak, aynı eserin birden çok yerde basılması durumunda suç, eserin yayım merkezi dışındaki baskısında meydana gelmişse, bu suç için eserin basıldığı yer mahkemesi de yet­kilidir.</a:t>
            </a:r>
            <a:br>
              <a:rPr lang="tr-TR" dirty="0"/>
            </a:br>
            <a:endParaRPr lang="tr-TR" dirty="0"/>
          </a:p>
        </p:txBody>
      </p:sp>
    </p:spTree>
    <p:extLst>
      <p:ext uri="{BB962C8B-B14F-4D97-AF65-F5344CB8AC3E}">
        <p14:creationId xmlns:p14="http://schemas.microsoft.com/office/powerpoint/2010/main" val="39048907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02BE741-C714-4A73-89BA-1E47BBDF1CB6}"/>
              </a:ext>
            </a:extLst>
          </p:cNvPr>
          <p:cNvSpPr>
            <a:spLocks noGrp="1"/>
          </p:cNvSpPr>
          <p:nvPr>
            <p:ph type="title"/>
          </p:nvPr>
        </p:nvSpPr>
        <p:spPr>
          <a:xfrm>
            <a:off x="457200" y="274638"/>
            <a:ext cx="8229600" cy="6034682"/>
          </a:xfrm>
        </p:spPr>
        <p:txBody>
          <a:bodyPr>
            <a:normAutofit/>
          </a:bodyPr>
          <a:lstStyle/>
          <a:p>
            <a:pPr algn="l"/>
            <a:r>
              <a:rPr lang="tr-TR" sz="2200" dirty="0"/>
              <a:t>Özel yetki CMK m. 13</a:t>
            </a:r>
            <a:br>
              <a:rPr lang="tr-TR" sz="2200" dirty="0"/>
            </a:br>
            <a:r>
              <a:rPr lang="tr-TR" sz="2200" dirty="0"/>
              <a:t>(1) Suçun işlendiği yer belli de­ğilse, şüpheli veya sanığın yakalandığı yer, yaka­lanmamışsa yerleşim yeri mahkemesi yetkilidir.</a:t>
            </a:r>
            <a:br>
              <a:rPr lang="tr-TR" sz="2200" dirty="0"/>
            </a:br>
            <a:r>
              <a:rPr lang="tr-TR" sz="2200" dirty="0"/>
              <a:t>(2) Şüpheli veya sanığın Türkiye’de yerleşim yeri yoksa Türkiye’de en son adresinin bulunduğu yer mahkemesi yetkilidir.</a:t>
            </a:r>
            <a:br>
              <a:rPr lang="tr-TR" sz="2200" dirty="0"/>
            </a:br>
            <a:r>
              <a:rPr lang="tr-TR" sz="2200" dirty="0"/>
              <a:t>(3) Mahkemenin bu suretle de belirlenmesi olanağı yoksa, ilk usul işleminin yapıldığı yer mahkemesi yetkilidir</a:t>
            </a:r>
            <a:r>
              <a:rPr lang="tr-TR" dirty="0"/>
              <a:t>.</a:t>
            </a:r>
            <a:br>
              <a:rPr lang="tr-TR" dirty="0"/>
            </a:br>
            <a:endParaRPr lang="tr-TR" dirty="0"/>
          </a:p>
        </p:txBody>
      </p:sp>
    </p:spTree>
    <p:extLst>
      <p:ext uri="{BB962C8B-B14F-4D97-AF65-F5344CB8AC3E}">
        <p14:creationId xmlns:p14="http://schemas.microsoft.com/office/powerpoint/2010/main" val="3308907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28FE7F-E7F2-44ED-A3F4-94D0E5F5FB21}"/>
              </a:ext>
            </a:extLst>
          </p:cNvPr>
          <p:cNvSpPr>
            <a:spLocks noGrp="1"/>
          </p:cNvSpPr>
          <p:nvPr>
            <p:ph type="title"/>
          </p:nvPr>
        </p:nvSpPr>
        <p:spPr>
          <a:xfrm>
            <a:off x="0" y="303647"/>
            <a:ext cx="8229600" cy="6250706"/>
          </a:xfrm>
        </p:spPr>
        <p:txBody>
          <a:bodyPr>
            <a:normAutofit/>
          </a:bodyPr>
          <a:lstStyle/>
          <a:p>
            <a:pPr algn="just"/>
            <a:r>
              <a:rPr lang="tr-TR" sz="2200" b="1" dirty="0"/>
              <a:t>YETKİSİZLİK İDDİASI </a:t>
            </a:r>
            <a:br>
              <a:rPr lang="tr-TR" sz="2200" dirty="0"/>
            </a:br>
            <a:r>
              <a:rPr lang="tr-TR" sz="2200" dirty="0"/>
              <a:t>CMK m. 18</a:t>
            </a:r>
            <a:br>
              <a:rPr lang="tr-TR" sz="2200" dirty="0"/>
            </a:br>
            <a:r>
              <a:rPr lang="tr-TR" sz="2200" dirty="0"/>
              <a:t>(1) Sanık, yetkisizlik iddiasını, ilk derece mahkemelerinde duruşmada sorgu­sun­dan, …. önce bildirir. </a:t>
            </a:r>
            <a:br>
              <a:rPr lang="tr-TR" sz="2200" dirty="0"/>
            </a:br>
            <a:r>
              <a:rPr lang="tr-TR" sz="2200" dirty="0"/>
              <a:t>(2) Yetkisizlik iddiasına ilişkin karar, ilk de­rece mahkemelerinde sanığın sorgusundan önce …. verilir. Bu aşa­malardan sonra yetkisizlik iddiasında bulu­nulama­yacağı gibi mahkemeler de bu hususta </a:t>
            </a:r>
            <a:r>
              <a:rPr lang="tr-TR" sz="2200" dirty="0" err="1"/>
              <a:t>re’sen</a:t>
            </a:r>
            <a:r>
              <a:rPr lang="tr-TR" sz="2200" dirty="0"/>
              <a:t> karar veremez. </a:t>
            </a:r>
            <a:br>
              <a:rPr lang="tr-TR" sz="2200" dirty="0"/>
            </a:br>
            <a:r>
              <a:rPr lang="tr-TR" sz="2200" dirty="0"/>
              <a:t>(3) Yetkisizlik kararlarına karşı itiraz yoluna gidilebilir</a:t>
            </a:r>
            <a:r>
              <a:rPr lang="tr-TR" dirty="0"/>
              <a:t>.</a:t>
            </a:r>
            <a:br>
              <a:rPr lang="tr-TR" dirty="0"/>
            </a:br>
            <a:r>
              <a:rPr lang="tr-TR" dirty="0"/>
              <a:t> </a:t>
            </a:r>
            <a:br>
              <a:rPr lang="tr-TR" dirty="0"/>
            </a:br>
            <a:endParaRPr lang="tr-TR" dirty="0"/>
          </a:p>
        </p:txBody>
      </p:sp>
    </p:spTree>
    <p:extLst>
      <p:ext uri="{BB962C8B-B14F-4D97-AF65-F5344CB8AC3E}">
        <p14:creationId xmlns:p14="http://schemas.microsoft.com/office/powerpoint/2010/main" val="6652231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B46A363-D47D-4107-A27E-0F9C1E83F0DB}"/>
              </a:ext>
            </a:extLst>
          </p:cNvPr>
          <p:cNvSpPr>
            <a:spLocks noGrp="1"/>
          </p:cNvSpPr>
          <p:nvPr>
            <p:ph type="title"/>
          </p:nvPr>
        </p:nvSpPr>
        <p:spPr>
          <a:xfrm>
            <a:off x="457200" y="274638"/>
            <a:ext cx="8229600" cy="5962674"/>
          </a:xfrm>
        </p:spPr>
        <p:txBody>
          <a:bodyPr/>
          <a:lstStyle/>
          <a:p>
            <a:pPr algn="l"/>
            <a:r>
              <a:rPr lang="tr-TR" dirty="0"/>
              <a:t>Ceza mahkemeleri</a:t>
            </a:r>
            <a:br>
              <a:rPr lang="tr-TR" dirty="0"/>
            </a:br>
            <a:r>
              <a:rPr lang="tr-TR" dirty="0"/>
              <a:t>MADDE 8. - Ceza mahkemeleri, asliye ceza ve ağır ceza mahkemeleri ile özel kanunlarla kurulan diğer ceza mahkemeleridir.</a:t>
            </a:r>
            <a:br>
              <a:rPr lang="tr-TR" dirty="0"/>
            </a:br>
            <a:endParaRPr lang="tr-TR" dirty="0"/>
          </a:p>
        </p:txBody>
      </p:sp>
    </p:spTree>
    <p:extLst>
      <p:ext uri="{BB962C8B-B14F-4D97-AF65-F5344CB8AC3E}">
        <p14:creationId xmlns:p14="http://schemas.microsoft.com/office/powerpoint/2010/main" val="38670066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E42D88-E4B1-4D0F-AB21-427AC2D05595}"/>
              </a:ext>
            </a:extLst>
          </p:cNvPr>
          <p:cNvSpPr>
            <a:spLocks noGrp="1"/>
          </p:cNvSpPr>
          <p:nvPr>
            <p:ph type="title"/>
          </p:nvPr>
        </p:nvSpPr>
        <p:spPr>
          <a:xfrm>
            <a:off x="457200" y="274638"/>
            <a:ext cx="8229600" cy="6034682"/>
          </a:xfrm>
        </p:spPr>
        <p:txBody>
          <a:bodyPr/>
          <a:lstStyle/>
          <a:p>
            <a:pPr algn="l"/>
            <a:r>
              <a:rPr lang="tr-TR" dirty="0"/>
              <a:t>Asliye ceza mahkemesinin görevi</a:t>
            </a:r>
            <a:br>
              <a:rPr lang="tr-TR" dirty="0"/>
            </a:br>
            <a:r>
              <a:rPr lang="tr-TR" dirty="0"/>
              <a:t>MADDE 11. - Kanunların ayrıca görevli kıldığı hâller saklı kalmak üzere, ağır ceza mahkemelerinin görevleri dışında kalan dava ve işlere asliye ceza mahkemelerince bakılır. </a:t>
            </a:r>
            <a:br>
              <a:rPr lang="tr-TR" dirty="0"/>
            </a:br>
            <a:endParaRPr lang="tr-TR" dirty="0"/>
          </a:p>
        </p:txBody>
      </p:sp>
    </p:spTree>
    <p:extLst>
      <p:ext uri="{BB962C8B-B14F-4D97-AF65-F5344CB8AC3E}">
        <p14:creationId xmlns:p14="http://schemas.microsoft.com/office/powerpoint/2010/main" val="40614758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E7D89E4-7DFF-48AB-AE9C-AE048891D267}"/>
              </a:ext>
            </a:extLst>
          </p:cNvPr>
          <p:cNvSpPr>
            <a:spLocks noGrp="1"/>
          </p:cNvSpPr>
          <p:nvPr>
            <p:ph type="title"/>
          </p:nvPr>
        </p:nvSpPr>
        <p:spPr>
          <a:xfrm>
            <a:off x="457200" y="274638"/>
            <a:ext cx="8229600" cy="5962674"/>
          </a:xfrm>
        </p:spPr>
        <p:txBody>
          <a:bodyPr>
            <a:normAutofit fontScale="90000"/>
          </a:bodyPr>
          <a:lstStyle/>
          <a:p>
            <a:pPr algn="l"/>
            <a:r>
              <a:rPr lang="tr-TR" dirty="0"/>
              <a:t>Ağır ceza mahkemesinin görevi</a:t>
            </a:r>
            <a:br>
              <a:rPr lang="tr-TR" dirty="0"/>
            </a:br>
            <a:r>
              <a:rPr lang="tr-TR" dirty="0"/>
              <a:t>MADDE 12. - Kanunların ayrıca görevli kıldığı hâller saklı kalmak üzere, ağırlaştırılmış müebbet hapis, müebbet hapis ve on yıldan fazla hapis cezalarını gerektiren suçlarla YAĞMA, NİTELİKLİ DOLANDIRICILIK, RESMİ BELGEDE SAHTECİLİK, HİLELİ İFLAS, İRTİKAP ve ilgili dava ve işlere bakmakla ağır ceza mahkemeleri görevlidir.</a:t>
            </a:r>
            <a:br>
              <a:rPr lang="tr-TR" dirty="0"/>
            </a:br>
            <a:endParaRPr lang="tr-TR" dirty="0"/>
          </a:p>
        </p:txBody>
      </p:sp>
    </p:spTree>
    <p:extLst>
      <p:ext uri="{BB962C8B-B14F-4D97-AF65-F5344CB8AC3E}">
        <p14:creationId xmlns:p14="http://schemas.microsoft.com/office/powerpoint/2010/main" val="18168351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E4715C0-931A-4417-96A1-E1639E18C5AD}"/>
              </a:ext>
            </a:extLst>
          </p:cNvPr>
          <p:cNvSpPr>
            <a:spLocks noGrp="1"/>
          </p:cNvSpPr>
          <p:nvPr>
            <p:ph type="title"/>
          </p:nvPr>
        </p:nvSpPr>
        <p:spPr>
          <a:xfrm>
            <a:off x="457200" y="274638"/>
            <a:ext cx="8229600" cy="5962674"/>
          </a:xfrm>
        </p:spPr>
        <p:txBody>
          <a:bodyPr/>
          <a:lstStyle/>
          <a:p>
            <a:pPr algn="l"/>
            <a:r>
              <a:rPr lang="tr-TR" dirty="0"/>
              <a:t>CMK m. 4) Davaya bakan mahkeme, gö­revli olup olmadığına kovuşturma evresinin her aşamasında </a:t>
            </a:r>
            <a:r>
              <a:rPr lang="tr-TR" dirty="0" err="1"/>
              <a:t>re’sen</a:t>
            </a:r>
            <a:r>
              <a:rPr lang="tr-TR" dirty="0"/>
              <a:t> karar verebilir. (6 </a:t>
            </a:r>
            <a:r>
              <a:rPr lang="tr-TR" dirty="0" err="1"/>
              <a:t>ncı</a:t>
            </a:r>
            <a:r>
              <a:rPr lang="tr-TR" dirty="0"/>
              <a:t> madde hükmü saklıdır.) </a:t>
            </a:r>
            <a:br>
              <a:rPr lang="tr-TR" dirty="0"/>
            </a:br>
            <a:endParaRPr lang="tr-TR" dirty="0"/>
          </a:p>
        </p:txBody>
      </p:sp>
    </p:spTree>
    <p:extLst>
      <p:ext uri="{BB962C8B-B14F-4D97-AF65-F5344CB8AC3E}">
        <p14:creationId xmlns:p14="http://schemas.microsoft.com/office/powerpoint/2010/main" val="34801518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4EE75A0-39CA-4E25-BB13-C41C1A151A79}"/>
              </a:ext>
            </a:extLst>
          </p:cNvPr>
          <p:cNvSpPr>
            <a:spLocks noGrp="1"/>
          </p:cNvSpPr>
          <p:nvPr>
            <p:ph type="title"/>
          </p:nvPr>
        </p:nvSpPr>
        <p:spPr>
          <a:xfrm>
            <a:off x="457200" y="274638"/>
            <a:ext cx="8229600" cy="6178698"/>
          </a:xfrm>
        </p:spPr>
        <p:txBody>
          <a:bodyPr>
            <a:normAutofit fontScale="90000"/>
          </a:bodyPr>
          <a:lstStyle/>
          <a:p>
            <a:pPr algn="l"/>
            <a:r>
              <a:rPr lang="tr-TR" dirty="0"/>
              <a:t>Görevsizlik kararı verilmesi gereken hâl ve sonucu CMK m. 5</a:t>
            </a:r>
            <a:br>
              <a:rPr lang="tr-TR" dirty="0"/>
            </a:br>
            <a:r>
              <a:rPr lang="tr-TR" dirty="0"/>
              <a:t>(1) İddianamenin kabulünden sonra; işin, davayı gören mahkemenin </a:t>
            </a:r>
            <a:r>
              <a:rPr lang="tr-TR" b="1" u="sng" dirty="0"/>
              <a:t>görevini aştığı</a:t>
            </a:r>
            <a:r>
              <a:rPr lang="tr-TR" dirty="0"/>
              <a:t> veya </a:t>
            </a:r>
            <a:r>
              <a:rPr lang="tr-TR" b="1" u="sng" dirty="0"/>
              <a:t>dışında kaldığı</a:t>
            </a:r>
            <a:r>
              <a:rPr lang="tr-TR" dirty="0"/>
              <a:t> anlaşılırsa, mahkeme bir kararla işi görevli mahkemeye gönderir.</a:t>
            </a:r>
            <a:br>
              <a:rPr lang="tr-TR" dirty="0"/>
            </a:br>
            <a:r>
              <a:rPr lang="tr-TR" dirty="0"/>
              <a:t>(2) Adlî yargı içerisindeki mahkemeler bakı­mından verilen görevsizlik kararlarına karşı itiraz yoluna gidilebilir.</a:t>
            </a:r>
            <a:br>
              <a:rPr lang="tr-TR" dirty="0"/>
            </a:br>
            <a:r>
              <a:rPr lang="tr-TR" dirty="0"/>
              <a:t>CMK m. 223/f. 10 “</a:t>
            </a:r>
            <a:r>
              <a:rPr lang="tr-TR" i="1" dirty="0"/>
              <a:t>Adlî yargı dışındaki bir yargı merciine yö­nelik görevsizlik kararı kanun yolu bakımından hüküm sayılır</a:t>
            </a:r>
            <a:r>
              <a:rPr lang="tr-TR" dirty="0"/>
              <a:t>.”</a:t>
            </a:r>
            <a:br>
              <a:rPr lang="tr-TR" dirty="0"/>
            </a:br>
            <a:endParaRPr lang="tr-TR" dirty="0"/>
          </a:p>
        </p:txBody>
      </p:sp>
    </p:spTree>
    <p:extLst>
      <p:ext uri="{BB962C8B-B14F-4D97-AF65-F5344CB8AC3E}">
        <p14:creationId xmlns:p14="http://schemas.microsoft.com/office/powerpoint/2010/main" val="21343487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F0E744E-F9B4-4E05-985B-F80C7A6C6161}"/>
              </a:ext>
            </a:extLst>
          </p:cNvPr>
          <p:cNvSpPr>
            <a:spLocks noGrp="1"/>
          </p:cNvSpPr>
          <p:nvPr>
            <p:ph type="title"/>
          </p:nvPr>
        </p:nvSpPr>
        <p:spPr>
          <a:xfrm>
            <a:off x="457200" y="274638"/>
            <a:ext cx="8229600" cy="6178698"/>
          </a:xfrm>
        </p:spPr>
        <p:txBody>
          <a:bodyPr>
            <a:normAutofit/>
          </a:bodyPr>
          <a:lstStyle/>
          <a:p>
            <a:pPr algn="just"/>
            <a:r>
              <a:rPr lang="tr-TR" sz="2000" dirty="0"/>
              <a:t>Aşağı görevli mahkeme görevine girmeyen veya görevinin dışında kalan bir davaya bakamaz. Örneğin Asliye ceza mahkemesi yağma suçuna ilişkin bir davaya bakamaz. Bu yöndeki bir iddianameyi (CMK m. 174 ve CMK m. 170/f. 3 nedeniyle) iddianame görevli mahkemeye hitaben dü­zenlenmediği için kabul etmemelidir. Ancak eğer bunu fark etmeyerek iddianameyi kabul etmişse görevini aşan bir davaya bakamayacağı için CMK m. 5 uyarınca “</a:t>
            </a:r>
            <a:r>
              <a:rPr lang="tr-TR" sz="2000" b="1" u="sng" dirty="0"/>
              <a:t>dava görevini aştığı için görevsizlik kararı vermek ve davayı Ağır Ceza Mahkemesine göndermek zorundadır.</a:t>
            </a:r>
            <a:r>
              <a:rPr lang="tr-TR" sz="2000" dirty="0"/>
              <a:t>” CMK m. 5/f.2 “Adlî yargı içerisindeki mahkemeler bakı­mından verilen görevsizlik kararlarına karşı itiraz yoluna gidilebilir.” dediği için bu karara karşı “itiraz” kanun yoluna gidilebilir. </a:t>
            </a:r>
            <a:br>
              <a:rPr lang="tr-TR" sz="2000" dirty="0"/>
            </a:br>
            <a:br>
              <a:rPr lang="tr-TR" sz="2000" dirty="0"/>
            </a:br>
            <a:br>
              <a:rPr lang="tr-TR" sz="2000" dirty="0"/>
            </a:br>
            <a:r>
              <a:rPr lang="tr-TR" sz="2200" b="1" u="sng" dirty="0"/>
              <a:t>Ancak görev konusunda CMK m. 6’da bir istisna öngörülmüştür. </a:t>
            </a:r>
            <a:r>
              <a:rPr lang="tr-TR" sz="2200" dirty="0"/>
              <a:t>CMK m.6’da “Duruşmada suçun hukukî niteliğinin değiştiğinden bahisle görevsizlik kararı verilerek dosya alt dereceli mahkemeye gönderilemez." denilmiştir.</a:t>
            </a:r>
            <a:br>
              <a:rPr lang="tr-TR" sz="2200" dirty="0"/>
            </a:br>
            <a:endParaRPr lang="tr-TR" sz="2200" dirty="0"/>
          </a:p>
        </p:txBody>
      </p:sp>
    </p:spTree>
    <p:extLst>
      <p:ext uri="{BB962C8B-B14F-4D97-AF65-F5344CB8AC3E}">
        <p14:creationId xmlns:p14="http://schemas.microsoft.com/office/powerpoint/2010/main" val="22556152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9E876AA-A4F0-4974-8964-D608907EA52B}"/>
              </a:ext>
            </a:extLst>
          </p:cNvPr>
          <p:cNvSpPr>
            <a:spLocks noGrp="1"/>
          </p:cNvSpPr>
          <p:nvPr>
            <p:ph type="title"/>
          </p:nvPr>
        </p:nvSpPr>
        <p:spPr>
          <a:xfrm>
            <a:off x="457200" y="274638"/>
            <a:ext cx="8229600" cy="6106690"/>
          </a:xfrm>
        </p:spPr>
        <p:txBody>
          <a:bodyPr>
            <a:normAutofit fontScale="90000"/>
          </a:bodyPr>
          <a:lstStyle/>
          <a:p>
            <a:pPr algn="just"/>
            <a:r>
              <a:rPr lang="tr-TR" sz="2200" dirty="0"/>
              <a:t>Görevli olmayan hâkim veya mahkemenin işlemleri </a:t>
            </a:r>
            <a:br>
              <a:rPr lang="tr-TR" sz="2200" dirty="0"/>
            </a:br>
            <a:r>
              <a:rPr lang="tr-TR" sz="2200" dirty="0"/>
              <a:t>MADDE 7.– (1) Yenilenmesi mümkün olma­yanlar dışında, görevli olmayan hâkim veya mah­kemece yapılan işlemler hükümsüzdür. </a:t>
            </a:r>
            <a:br>
              <a:rPr lang="tr-TR" sz="2200" dirty="0"/>
            </a:br>
            <a:r>
              <a:rPr lang="tr-TR" sz="2200" dirty="0"/>
              <a:t> </a:t>
            </a:r>
            <a:br>
              <a:rPr lang="tr-TR" sz="2200" dirty="0"/>
            </a:br>
            <a:r>
              <a:rPr lang="tr-TR" sz="2200" dirty="0"/>
              <a:t>Örneğin Asliye ceza mahkemesi “hırsızlık” olduğu iddia edilen bir davada A ve B’yi tanık olarak dinlemiş, keşif yapmış olsun. Ancak olayın “yağma” olduğunu fark edip görevsizlik kararı vererek davayı Ağır ceza mahkemesine göndermiş olsun. Yenilenmesi mümkün olma­yanlar dışında, görevli olmayan hâkim veya mah­kemece yapılan işlemler hükümsüzdür. Ağır ceza mahkemesi, Asliye ceza mahkemesinin yaptığı bütün işlemleri hükümsüz sayıp yenileyecektir. Örneğin tanıkları yeniden dinleyip yeniden keşif yapacaktır. Ancak tanık A ölmüş ise veya içinde keşif yapılan bina çökmüşse yapılan bu işlemler yenilenemeyeceği (tekrarlanamayacağı) için geçerli olmaya devam edecektir</a:t>
            </a:r>
            <a:r>
              <a:rPr lang="tr-TR" dirty="0"/>
              <a:t>. </a:t>
            </a:r>
            <a:br>
              <a:rPr lang="tr-TR" dirty="0"/>
            </a:br>
            <a:endParaRPr lang="tr-TR" dirty="0"/>
          </a:p>
        </p:txBody>
      </p:sp>
    </p:spTree>
    <p:extLst>
      <p:ext uri="{BB962C8B-B14F-4D97-AF65-F5344CB8AC3E}">
        <p14:creationId xmlns:p14="http://schemas.microsoft.com/office/powerpoint/2010/main" val="15588550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54A4F9A-FE1D-46BC-945B-14B15C7BBABD}"/>
              </a:ext>
            </a:extLst>
          </p:cNvPr>
          <p:cNvSpPr>
            <a:spLocks noGrp="1"/>
          </p:cNvSpPr>
          <p:nvPr>
            <p:ph type="title"/>
          </p:nvPr>
        </p:nvSpPr>
        <p:spPr>
          <a:xfrm>
            <a:off x="457200" y="274638"/>
            <a:ext cx="8229600" cy="5746650"/>
          </a:xfrm>
        </p:spPr>
        <p:txBody>
          <a:bodyPr>
            <a:normAutofit/>
          </a:bodyPr>
          <a:lstStyle/>
          <a:p>
            <a:pPr algn="just"/>
            <a:r>
              <a:rPr lang="tr-TR" sz="2200" dirty="0"/>
              <a:t>O HALDE, GÖREV KURALLARININ (MADDE YÖNÜNDEN YETKİNİN) İSTİSNALARI ŞUNLARDIR:</a:t>
            </a:r>
            <a:br>
              <a:rPr lang="tr-TR" sz="2200" dirty="0"/>
            </a:br>
            <a:r>
              <a:rPr lang="tr-TR" sz="2200" dirty="0"/>
              <a:t>1- Yukarı yetkili mahkemenin, duruşmada suçun hukuki niteliği değişse bile aşağı yetkili mahkemenin görevine giren dosyaya bakmaya devam etmesi. (CMK m. 6) </a:t>
            </a:r>
            <a:br>
              <a:rPr lang="tr-TR" sz="2200" dirty="0"/>
            </a:br>
            <a:r>
              <a:rPr lang="tr-TR" sz="2200" dirty="0"/>
              <a:t>2- Bağlantı nedeniyle birleştirme (CMK m. 9)</a:t>
            </a:r>
            <a:br>
              <a:rPr lang="tr-TR" dirty="0"/>
            </a:br>
            <a:endParaRPr lang="tr-TR" dirty="0"/>
          </a:p>
        </p:txBody>
      </p:sp>
    </p:spTree>
    <p:extLst>
      <p:ext uri="{BB962C8B-B14F-4D97-AF65-F5344CB8AC3E}">
        <p14:creationId xmlns:p14="http://schemas.microsoft.com/office/powerpoint/2010/main" val="104446955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207</TotalTime>
  <Words>983</Words>
  <Application>Microsoft Office PowerPoint</Application>
  <PresentationFormat>Ekran Gösterisi (4:3)</PresentationFormat>
  <Paragraphs>14</Paragraphs>
  <Slides>14</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14</vt:i4>
      </vt:variant>
    </vt:vector>
  </HeadingPairs>
  <TitlesOfParts>
    <vt:vector size="17" baseType="lpstr">
      <vt:lpstr>Arial</vt:lpstr>
      <vt:lpstr>Calibri</vt:lpstr>
      <vt:lpstr>Ofis Teması</vt:lpstr>
      <vt:lpstr>GÖREV (MADDE YÖNÜNDEN YETKİ) Görev, kamu düzenindendir. CMK m. 3 “Mahkemelerin görevleri ka­nunla belirlenir.”  (5235 sayılı ADLİ YARGI İLK DERECE MAHKEMELERİ İLE BÖLGE ADLİYE MAHKEMELERİNİN KURULUŞ, GÖREV VE YETKİLERİ HAKKINDA KANUN) </vt:lpstr>
      <vt:lpstr>Ceza mahkemeleri MADDE 8. - Ceza mahkemeleri, asliye ceza ve ağır ceza mahkemeleri ile özel kanunlarla kurulan diğer ceza mahkemeleridir. </vt:lpstr>
      <vt:lpstr>Asliye ceza mahkemesinin görevi MADDE 11. - Kanunların ayrıca görevli kıldığı hâller saklı kalmak üzere, ağır ceza mahkemelerinin görevleri dışında kalan dava ve işlere asliye ceza mahkemelerince bakılır.  </vt:lpstr>
      <vt:lpstr>Ağır ceza mahkemesinin görevi MADDE 12. - Kanunların ayrıca görevli kıldığı hâller saklı kalmak üzere, ağırlaştırılmış müebbet hapis, müebbet hapis ve on yıldan fazla hapis cezalarını gerektiren suçlarla YAĞMA, NİTELİKLİ DOLANDIRICILIK, RESMİ BELGEDE SAHTECİLİK, HİLELİ İFLAS, İRTİKAP ve ilgili dava ve işlere bakmakla ağır ceza mahkemeleri görevlidir. </vt:lpstr>
      <vt:lpstr>CMK m. 4) Davaya bakan mahkeme, gö­revli olup olmadığına kovuşturma evresinin her aşamasında re’sen karar verebilir. (6 ncı madde hükmü saklıdır.)  </vt:lpstr>
      <vt:lpstr>Görevsizlik kararı verilmesi gereken hâl ve sonucu CMK m. 5 (1) İddianamenin kabulünden sonra; işin, davayı gören mahkemenin görevini aştığı veya dışında kaldığı anlaşılırsa, mahkeme bir kararla işi görevli mahkemeye gönderir. (2) Adlî yargı içerisindeki mahkemeler bakı­mından verilen görevsizlik kararlarına karşı itiraz yoluna gidilebilir. CMK m. 223/f. 10 “Adlî yargı dışındaki bir yargı merciine yö­nelik görevsizlik kararı kanun yolu bakımından hüküm sayılır.” </vt:lpstr>
      <vt:lpstr>Aşağı görevli mahkeme görevine girmeyen veya görevinin dışında kalan bir davaya bakamaz. Örneğin Asliye ceza mahkemesi yağma suçuna ilişkin bir davaya bakamaz. Bu yöndeki bir iddianameyi (CMK m. 174 ve CMK m. 170/f. 3 nedeniyle) iddianame görevli mahkemeye hitaben dü­zenlenmediği için kabul etmemelidir. Ancak eğer bunu fark etmeyerek iddianameyi kabul etmişse görevini aşan bir davaya bakamayacağı için CMK m. 5 uyarınca “dava görevini aştığı için görevsizlik kararı vermek ve davayı Ağır Ceza Mahkemesine göndermek zorundadır.” CMK m. 5/f.2 “Adlî yargı içerisindeki mahkemeler bakı­mından verilen görevsizlik kararlarına karşı itiraz yoluna gidilebilir.” dediği için bu karara karşı “itiraz” kanun yoluna gidilebilir.    Ancak görev konusunda CMK m. 6’da bir istisna öngörülmüştür. CMK m.6’da “Duruşmada suçun hukukî niteliğinin değiştiğinden bahisle görevsizlik kararı verilerek dosya alt dereceli mahkemeye gönderilemez." denilmiştir. </vt:lpstr>
      <vt:lpstr>Görevli olmayan hâkim veya mahkemenin işlemleri  MADDE 7.– (1) Yenilenmesi mümkün olma­yanlar dışında, görevli olmayan hâkim veya mah­kemece yapılan işlemler hükümsüzdür.    Örneğin Asliye ceza mahkemesi “hırsızlık” olduğu iddia edilen bir davada A ve B’yi tanık olarak dinlemiş, keşif yapmış olsun. Ancak olayın “yağma” olduğunu fark edip görevsizlik kararı vererek davayı Ağır ceza mahkemesine göndermiş olsun. Yenilenmesi mümkün olma­yanlar dışında, görevli olmayan hâkim veya mah­kemece yapılan işlemler hükümsüzdür. Ağır ceza mahkemesi, Asliye ceza mahkemesinin yaptığı bütün işlemleri hükümsüz sayıp yenileyecektir. Örneğin tanıkları yeniden dinleyip yeniden keşif yapacaktır. Ancak tanık A ölmüş ise veya içinde keşif yapılan bina çökmüşse yapılan bu işlemler yenilenemeyeceği (tekrarlanamayacağı) için geçerli olmaya devam edecektir.  </vt:lpstr>
      <vt:lpstr>O HALDE, GÖREV KURALLARININ (MADDE YÖNÜNDEN YETKİNİN) İSTİSNALARI ŞUNLARDIR: 1- Yukarı yetkili mahkemenin, duruşmada suçun hukuki niteliği değişse bile aşağı yetkili mahkemenin görevine giren dosyaya bakmaya devam etmesi. (CMK m. 6)  2- Bağlantı nedeniyle birleştirme (CMK m. 9) </vt:lpstr>
      <vt:lpstr>MADDE YÖNÜNDEN YETKİ UYUŞMAZLIKLARI CMK m. 4/f. (2) Görev konusunda mahkemeler arasında uyuşmazlık çıktığında, görevli mahkemeyi ortak yüksek görevli mahkeme belirler.   Aynı ağır ceza mahkemesi yargı çevresindeki asliye ceza mahkemeleri arasında çıkan olumlu ya da olumsuz görev uyuşmalığını çevresinde oldukları Ağır ceza mahkemesi çözer. Farklı ağır ceza mahkemeleri yargı çevresindeki mahkemeler arasındaki olumlu ya da olumsuz görev uyuşmazlığını Yargıtay çözer.   </vt:lpstr>
      <vt:lpstr>YER YÖNÜNDEN YETKİ  (COĞRAFİ YETKİ) </vt:lpstr>
      <vt:lpstr>Yetkili mahkeme CMK m. 12 (1) Davaya bakmak yetkisi, su­çun işlendiği yer mahkemesine aittir. (2) Teşebbüste son icra hareketinin yapıldığı, kesintisiz suçlarda kesintinin gerçekleştiği ve zin­cirleme suçlarda son suçun işlendiği yer mah­ke­mesi yetkilidir. (3) Suç, ülkede yayımlanan bir basılı eserle iş­lenmişse yetki, eserin yayım merkezi olan yer mahkemesine aittir. Ancak, aynı eserin birden çok yerde basılması durumunda suç, eserin yayım merkezi dışındaki baskısında meydana gelmişse, bu suç için eserin basıldığı yer mahkemesi de yet­kilidir. </vt:lpstr>
      <vt:lpstr>Özel yetki CMK m. 13 (1) Suçun işlendiği yer belli de­ğilse, şüpheli veya sanığın yakalandığı yer, yaka­lanmamışsa yerleşim yeri mahkemesi yetkilidir. (2) Şüpheli veya sanığın Türkiye’de yerleşim yeri yoksa Türkiye’de en son adresinin bulunduğu yer mahkemesi yetkilidir. (3) Mahkemenin bu suretle de belirlenmesi olanağı yoksa, ilk usul işleminin yapıldığı yer mahkemesi yetkilidir. </vt:lpstr>
      <vt:lpstr>YETKİSİZLİK İDDİASI  CMK m. 18 (1) Sanık, yetkisizlik iddiasını, ilk derece mahkemelerinde duruşmada sorgu­sun­dan, …. önce bildirir.  (2) Yetkisizlik iddiasına ilişkin karar, ilk de­rece mahkemelerinde sanığın sorgusundan önce …. verilir. Bu aşa­malardan sonra yetkisizlik iddiasında bulu­nulama­yacağı gibi mahkemeler de bu hususta re’sen karar veremez.  (3) Yetkisizlik kararlarına karşı itiraz yoluna gidilebilir.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CEZA KANUNUNUN YER YÖNÜNDEN SINIRLARI </dc:title>
  <dc:creator>pc</dc:creator>
  <cp:lastModifiedBy>User</cp:lastModifiedBy>
  <cp:revision>17</cp:revision>
  <dcterms:created xsi:type="dcterms:W3CDTF">2016-10-06T20:59:13Z</dcterms:created>
  <dcterms:modified xsi:type="dcterms:W3CDTF">2020-02-11T21:02:39Z</dcterms:modified>
</cp:coreProperties>
</file>