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32"/>
  </p:notesMasterIdLst>
  <p:sldIdLst>
    <p:sldId id="256" r:id="rId2"/>
    <p:sldId id="258" r:id="rId3"/>
    <p:sldId id="260" r:id="rId4"/>
    <p:sldId id="315" r:id="rId5"/>
    <p:sldId id="331" r:id="rId6"/>
    <p:sldId id="327" r:id="rId7"/>
    <p:sldId id="280" r:id="rId8"/>
    <p:sldId id="281" r:id="rId9"/>
    <p:sldId id="282" r:id="rId10"/>
    <p:sldId id="283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98" r:id="rId24"/>
    <p:sldId id="299" r:id="rId25"/>
    <p:sldId id="300" r:id="rId26"/>
    <p:sldId id="301" r:id="rId27"/>
    <p:sldId id="302" r:id="rId28"/>
    <p:sldId id="304" r:id="rId29"/>
    <p:sldId id="305" r:id="rId30"/>
    <p:sldId id="306" r:id="rId3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BD2"/>
    <a:srgbClr val="99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182" autoAdjust="0"/>
  </p:normalViewPr>
  <p:slideViewPr>
    <p:cSldViewPr snapToGrid="0">
      <p:cViewPr varScale="1">
        <p:scale>
          <a:sx n="101" d="100"/>
          <a:sy n="101" d="100"/>
        </p:scale>
        <p:origin x="-91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BE684-D26C-4632-8FC0-552284D57E08}" type="datetimeFigureOut">
              <a:rPr lang="tr-TR" smtClean="0"/>
              <a:pPr/>
              <a:t>24.08.2017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0CDEC-D9B5-427F-ABC9-4D8FEB440AF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8505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Diagnostic_and_Statistical_Manual_of_Mental_Disorders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Diagnostic and Statistical Manual of Mental Disorders</a:t>
            </a:r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American</a:t>
            </a:r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Psychiatric</a:t>
            </a:r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Association</a:t>
            </a:r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(APA)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CDEC-D9B5-427F-ABC9-4D8FEB440AFC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746913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CDEC-D9B5-427F-ABC9-4D8FEB440AFC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270546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Belirtiler erken çocuklukta başlamalı (sosyal talepler kapasitelerini aşana kadar belirginleşmeyebilir)</a:t>
            </a:r>
          </a:p>
          <a:p>
            <a:r>
              <a:rPr lang="tr-TR" dirty="0" smtClean="0"/>
              <a:t>Günlük fonksiyonlarda bozulma ve kısıtlanma olmalı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CDEC-D9B5-427F-ABC9-4D8FEB440AFC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543259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dirty="0" err="1" smtClean="0"/>
              <a:t>Transkripsiyonel</a:t>
            </a:r>
            <a:r>
              <a:rPr lang="tr-TR" sz="1200" dirty="0" smtClean="0"/>
              <a:t> </a:t>
            </a:r>
            <a:r>
              <a:rPr lang="tr-TR" sz="1200" dirty="0" err="1" smtClean="0"/>
              <a:t>Disregülasyonun</a:t>
            </a:r>
            <a:r>
              <a:rPr lang="tr-TR" sz="1200" dirty="0" smtClean="0"/>
              <a:t> Tek gen bozuklukları: </a:t>
            </a:r>
            <a:r>
              <a:rPr lang="tr-TR" sz="1200" dirty="0" err="1" smtClean="0"/>
              <a:t>Rett</a:t>
            </a:r>
            <a:endParaRPr lang="tr-TR" sz="1200" dirty="0" smtClean="0"/>
          </a:p>
          <a:p>
            <a:r>
              <a:rPr lang="tr-TR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Hamartom</a:t>
            </a:r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ya da </a:t>
            </a:r>
            <a:r>
              <a:rPr lang="tr-TR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hamartoma</a:t>
            </a:r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geliştiği organda normal olarak mevcut bulunan oluşturucu unsurlarla anormal bir karışımdan oluşan tümör görünümlü bir doku </a:t>
            </a:r>
            <a:r>
              <a:rPr lang="tr-T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malformasyonudur</a:t>
            </a:r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Bu doku normal bir görünümde olsa da fonksiyonları değişiktir. Çoğunlukla iyi huylu bir tümördür.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CDEC-D9B5-427F-ABC9-4D8FEB440AFC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033194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CDEC-D9B5-427F-ABC9-4D8FEB440AFC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880011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dirty="0" smtClean="0"/>
              <a:t>2.mad,de </a:t>
            </a:r>
            <a:r>
              <a:rPr lang="tr-TR" sz="1200" dirty="0" err="1" smtClean="0"/>
              <a:t>novo</a:t>
            </a:r>
            <a:r>
              <a:rPr lang="tr-TR" sz="1200" dirty="0" smtClean="0"/>
              <a:t> </a:t>
            </a:r>
            <a:r>
              <a:rPr lang="tr-TR" sz="1200" dirty="0" err="1" smtClean="0"/>
              <a:t>CNVs</a:t>
            </a:r>
            <a:r>
              <a:rPr lang="tr-TR" sz="1200" dirty="0" smtClean="0"/>
              <a:t> varyasyonları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CDEC-D9B5-427F-ABC9-4D8FEB440AFC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80840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345D7-896D-43D6-B4A4-FD0D1C44D57A}" type="datetime1">
              <a:rPr lang="tr-TR" smtClean="0"/>
              <a:pPr/>
              <a:t>24.08.2017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71786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846CD-A8C3-4C69-BB4A-D7C68147FC56}" type="datetime1">
              <a:rPr lang="tr-TR" smtClean="0"/>
              <a:pPr/>
              <a:t>24.08.2017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65910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13497-705B-47A4-A01E-5207B846DC0B}" type="datetime1">
              <a:rPr lang="tr-TR" smtClean="0"/>
              <a:pPr/>
              <a:t>24.08.2017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04914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66EC7-1F2D-4FC0-8720-98A4AE6A1227}" type="datetime1">
              <a:rPr lang="tr-TR" smtClean="0"/>
              <a:pPr/>
              <a:t>24.08.2017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22803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879DB-8B35-4C32-A7DD-662085AE695E}" type="datetime1">
              <a:rPr lang="tr-TR" smtClean="0"/>
              <a:pPr/>
              <a:t>24.08.2017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36442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88E94-6A97-441A-8198-9E082E1092F0}" type="datetime1">
              <a:rPr lang="tr-TR" smtClean="0"/>
              <a:pPr/>
              <a:t>24.08.2017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10161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6CE44-DE55-401F-8047-38F4AE33C23D}" type="datetime1">
              <a:rPr lang="tr-TR" smtClean="0"/>
              <a:pPr/>
              <a:t>24.08.2017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14199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98D8-ECAF-4080-8F11-0EFCE12A0FF4}" type="datetime1">
              <a:rPr lang="tr-TR" smtClean="0"/>
              <a:pPr/>
              <a:t>24.08.2017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0852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C6D0F-0097-436E-80A1-EEA9D0691560}" type="datetime1">
              <a:rPr lang="tr-TR" smtClean="0"/>
              <a:pPr/>
              <a:t>24.08.2017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99292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5A568-7D10-47AB-9AF0-EF6DC6847EF4}" type="datetime1">
              <a:rPr lang="tr-TR" smtClean="0"/>
              <a:pPr/>
              <a:t>24.08.2017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42910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4289C-92A8-42EE-8342-12EF07B57E5E}" type="datetime1">
              <a:rPr lang="tr-TR" smtClean="0"/>
              <a:pPr/>
              <a:t>24.08.2017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62466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04EB57F-D221-4063-B9B3-8B0DEA3C70FD}" type="datetime1">
              <a:rPr lang="tr-TR" smtClean="0"/>
              <a:pPr/>
              <a:t>24.08.2017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91D6C-3CF8-4203-A907-E994CDFF364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4050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584463" y="1124530"/>
            <a:ext cx="10633434" cy="23876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C00000"/>
                </a:solidFill>
              </a:rPr>
              <a:t>Otizm Spektrum </a:t>
            </a:r>
            <a:r>
              <a:rPr lang="tr-TR" dirty="0" smtClean="0">
                <a:solidFill>
                  <a:srgbClr val="C00000"/>
                </a:solidFill>
              </a:rPr>
              <a:t>Bozukluklarında                   </a:t>
            </a:r>
            <a:r>
              <a:rPr lang="tr-TR" dirty="0" err="1" smtClean="0">
                <a:solidFill>
                  <a:srgbClr val="C00000"/>
                </a:solidFill>
              </a:rPr>
              <a:t>Sinaptik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err="1" smtClean="0">
                <a:solidFill>
                  <a:srgbClr val="C00000"/>
                </a:solidFill>
              </a:rPr>
              <a:t>Disfonksiyon</a:t>
            </a:r>
            <a:endParaRPr lang="tr-T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931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5" y="2603500"/>
            <a:ext cx="10191918" cy="3888740"/>
          </a:xfrm>
        </p:spPr>
        <p:txBody>
          <a:bodyPr>
            <a:normAutofit/>
          </a:bodyPr>
          <a:lstStyle/>
          <a:p>
            <a:r>
              <a:rPr lang="tr-TR" sz="2400" dirty="0" smtClean="0"/>
              <a:t>Diğer otizm gen ürünleri </a:t>
            </a:r>
            <a:r>
              <a:rPr lang="tr-TR" sz="2400" dirty="0" err="1" smtClean="0"/>
              <a:t>ekstraselüler</a:t>
            </a:r>
            <a:r>
              <a:rPr lang="tr-TR" sz="2400" dirty="0" smtClean="0"/>
              <a:t> olayların </a:t>
            </a:r>
            <a:r>
              <a:rPr lang="tr-TR" sz="2400" dirty="0" err="1" smtClean="0"/>
              <a:t>sinaptik</a:t>
            </a:r>
            <a:r>
              <a:rPr lang="tr-TR" sz="2400" dirty="0" smtClean="0"/>
              <a:t> iletimi için gereken </a:t>
            </a:r>
            <a:r>
              <a:rPr lang="tr-TR" sz="2400" dirty="0" err="1" smtClean="0"/>
              <a:t>intraselüler</a:t>
            </a:r>
            <a:r>
              <a:rPr lang="tr-TR" sz="2400" dirty="0" smtClean="0"/>
              <a:t> sinyal </a:t>
            </a:r>
            <a:r>
              <a:rPr lang="tr-TR" sz="2400" dirty="0" err="1" smtClean="0"/>
              <a:t>kaskadı</a:t>
            </a:r>
            <a:r>
              <a:rPr lang="tr-TR" sz="2400" dirty="0" smtClean="0"/>
              <a:t> moleküllerini içermektedir.</a:t>
            </a:r>
          </a:p>
          <a:p>
            <a:r>
              <a:rPr lang="tr-TR" sz="2400" dirty="0" smtClean="0"/>
              <a:t>Fosfat ve</a:t>
            </a:r>
            <a:r>
              <a:rPr lang="en-US" sz="2400" dirty="0" smtClean="0"/>
              <a:t> </a:t>
            </a:r>
            <a:r>
              <a:rPr lang="en-US" sz="2400" dirty="0" err="1"/>
              <a:t>tensin</a:t>
            </a:r>
            <a:r>
              <a:rPr lang="en-US" sz="2400" dirty="0"/>
              <a:t> homolog PTEN</a:t>
            </a:r>
            <a:r>
              <a:rPr lang="en-US" sz="2400" dirty="0" smtClean="0"/>
              <a:t>, </a:t>
            </a:r>
            <a:r>
              <a:rPr lang="en-US" sz="2400" dirty="0"/>
              <a:t>TSC1 </a:t>
            </a:r>
            <a:r>
              <a:rPr lang="en-US" sz="2400" dirty="0" smtClean="0"/>
              <a:t>gen</a:t>
            </a:r>
            <a:r>
              <a:rPr lang="tr-TR" sz="2400" dirty="0" smtClean="0"/>
              <a:t> ürünü </a:t>
            </a:r>
            <a:r>
              <a:rPr lang="en-US" sz="2400" dirty="0" err="1" smtClean="0"/>
              <a:t>hamartin</a:t>
            </a:r>
            <a:r>
              <a:rPr lang="en-US" sz="2400" dirty="0" smtClean="0"/>
              <a:t>,</a:t>
            </a:r>
            <a:r>
              <a:rPr lang="tr-TR" sz="2400" dirty="0" smtClean="0"/>
              <a:t> </a:t>
            </a:r>
            <a:r>
              <a:rPr lang="en-US" sz="2400" dirty="0" smtClean="0"/>
              <a:t>TSC2 gen </a:t>
            </a:r>
            <a:r>
              <a:rPr lang="tr-TR" sz="2400" dirty="0" smtClean="0"/>
              <a:t>ürünü</a:t>
            </a:r>
            <a:r>
              <a:rPr lang="en-US" sz="2400" dirty="0" smtClean="0"/>
              <a:t> </a:t>
            </a:r>
            <a:r>
              <a:rPr lang="en-US" sz="2400" dirty="0" err="1" smtClean="0"/>
              <a:t>tuberin</a:t>
            </a:r>
            <a:r>
              <a:rPr lang="en-US" sz="2400" dirty="0" smtClean="0"/>
              <a:t>,</a:t>
            </a:r>
            <a:r>
              <a:rPr lang="tr-TR" sz="2400" dirty="0" smtClean="0"/>
              <a:t> </a:t>
            </a:r>
            <a:r>
              <a:rPr lang="en-US" sz="2400" dirty="0" smtClean="0"/>
              <a:t>FMR1 gen</a:t>
            </a:r>
            <a:r>
              <a:rPr lang="tr-TR" sz="2400" dirty="0" smtClean="0"/>
              <a:t> ürünü FMRP</a:t>
            </a:r>
            <a:r>
              <a:rPr lang="tr-TR" sz="2400" dirty="0"/>
              <a:t> </a:t>
            </a:r>
            <a:r>
              <a:rPr lang="tr-TR" sz="2400" dirty="0" smtClean="0"/>
              <a:t>ve UBE3A örnek verilebilir.</a:t>
            </a:r>
          </a:p>
          <a:p>
            <a:r>
              <a:rPr lang="tr-TR" sz="2400" dirty="0" smtClean="0"/>
              <a:t>PTEN, </a:t>
            </a:r>
            <a:r>
              <a:rPr lang="tr-TR" sz="2400" dirty="0" err="1" smtClean="0"/>
              <a:t>hamartin</a:t>
            </a:r>
            <a:r>
              <a:rPr lang="tr-TR" sz="2400" dirty="0" smtClean="0"/>
              <a:t> ve </a:t>
            </a:r>
            <a:r>
              <a:rPr lang="tr-TR" sz="2400" dirty="0" err="1" smtClean="0"/>
              <a:t>tuberin</a:t>
            </a:r>
            <a:r>
              <a:rPr lang="tr-TR" sz="2400" dirty="0" smtClean="0"/>
              <a:t> yolları kesişen sinyal iletim bileşenleridir.</a:t>
            </a:r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23589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60120" y="2588260"/>
            <a:ext cx="10942320" cy="3522980"/>
          </a:xfrm>
        </p:spPr>
        <p:txBody>
          <a:bodyPr>
            <a:noAutofit/>
          </a:bodyPr>
          <a:lstStyle/>
          <a:p>
            <a:r>
              <a:rPr lang="tr-TR" sz="2400" dirty="0" smtClean="0"/>
              <a:t>Otizm genlerinden iki grubu kromatin yapısı, </a:t>
            </a:r>
            <a:r>
              <a:rPr lang="tr-TR" sz="2400" dirty="0" err="1" smtClean="0"/>
              <a:t>epigenetik</a:t>
            </a:r>
            <a:r>
              <a:rPr lang="tr-TR" sz="2400" dirty="0" smtClean="0"/>
              <a:t> kodlama, gen transkripsiyonu ve </a:t>
            </a:r>
            <a:r>
              <a:rPr lang="tr-TR" sz="2400" dirty="0" err="1" smtClean="0"/>
              <a:t>mRNA</a:t>
            </a:r>
            <a:r>
              <a:rPr lang="tr-TR" sz="2400" dirty="0" smtClean="0"/>
              <a:t> </a:t>
            </a:r>
            <a:r>
              <a:rPr lang="tr-TR" sz="2400" dirty="0" err="1" smtClean="0"/>
              <a:t>translasyonunu</a:t>
            </a:r>
            <a:r>
              <a:rPr lang="tr-TR" sz="2400" dirty="0" smtClean="0"/>
              <a:t> içermektedir.</a:t>
            </a:r>
          </a:p>
          <a:p>
            <a:r>
              <a:rPr lang="tr-TR" sz="2400" dirty="0" err="1" smtClean="0"/>
              <a:t>Rett</a:t>
            </a:r>
            <a:r>
              <a:rPr lang="tr-TR" sz="2400" dirty="0" smtClean="0"/>
              <a:t> sendromuna neden olan </a:t>
            </a:r>
            <a:r>
              <a:rPr lang="tr-TR" sz="2400" dirty="0" err="1"/>
              <a:t>methyl-CpG</a:t>
            </a:r>
            <a:r>
              <a:rPr lang="tr-TR" sz="2400" dirty="0"/>
              <a:t> </a:t>
            </a:r>
            <a:r>
              <a:rPr lang="tr-TR" sz="2400" dirty="0" err="1" smtClean="0"/>
              <a:t>binding</a:t>
            </a:r>
            <a:r>
              <a:rPr lang="tr-TR" sz="2400" dirty="0"/>
              <a:t> </a:t>
            </a:r>
            <a:r>
              <a:rPr lang="tr-TR" sz="2400" dirty="0" smtClean="0"/>
              <a:t>protein otizm patoloji ve otizm belirtinin tersine dönmesinde önemlidir </a:t>
            </a:r>
            <a:r>
              <a:rPr lang="tr-TR" sz="1100" dirty="0" smtClean="0"/>
              <a:t>(</a:t>
            </a:r>
            <a:r>
              <a:rPr lang="tr-TR" sz="1100" dirty="0" err="1" smtClean="0"/>
              <a:t>Zoghbi</a:t>
            </a:r>
            <a:r>
              <a:rPr lang="tr-TR" sz="1100" dirty="0" smtClean="0"/>
              <a:t> 2003, </a:t>
            </a:r>
            <a:r>
              <a:rPr lang="tr-TR" sz="1100" dirty="0" err="1" smtClean="0"/>
              <a:t>Guy</a:t>
            </a:r>
            <a:r>
              <a:rPr lang="tr-TR" sz="1100" dirty="0" smtClean="0"/>
              <a:t> 2007).</a:t>
            </a:r>
          </a:p>
          <a:p>
            <a:r>
              <a:rPr lang="tr-TR" sz="2400" dirty="0" smtClean="0"/>
              <a:t>FXS geni FMR1 ve FMRP proteini </a:t>
            </a:r>
            <a:r>
              <a:rPr lang="tr-TR" sz="2400" dirty="0" err="1" smtClean="0"/>
              <a:t>mRNA</a:t>
            </a:r>
            <a:r>
              <a:rPr lang="tr-TR" sz="2400" dirty="0" smtClean="0"/>
              <a:t> </a:t>
            </a:r>
            <a:r>
              <a:rPr lang="tr-TR" sz="2400" dirty="0" err="1" smtClean="0"/>
              <a:t>translasyonu</a:t>
            </a:r>
            <a:r>
              <a:rPr lang="tr-TR" sz="2400" dirty="0" smtClean="0"/>
              <a:t> ile ilgili olarak </a:t>
            </a:r>
            <a:r>
              <a:rPr lang="tr-TR" sz="2400" dirty="0" err="1" smtClean="0"/>
              <a:t>dendritteki</a:t>
            </a:r>
            <a:r>
              <a:rPr lang="tr-TR" sz="2400" dirty="0" smtClean="0"/>
              <a:t> lokal protein sentezinde önemli yere sahiptir</a:t>
            </a:r>
            <a:r>
              <a:rPr lang="tr-TR" sz="2400" dirty="0"/>
              <a:t>. 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2956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Otizm ve </a:t>
            </a:r>
            <a:r>
              <a:rPr lang="tr-TR" dirty="0" err="1" smtClean="0"/>
              <a:t>Neuroligin-Neurexin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10579846" cy="3416300"/>
          </a:xfrm>
        </p:spPr>
        <p:txBody>
          <a:bodyPr>
            <a:noAutofit/>
          </a:bodyPr>
          <a:lstStyle/>
          <a:p>
            <a:r>
              <a:rPr lang="tr-TR" sz="2400" dirty="0" err="1" smtClean="0"/>
              <a:t>Neuroligin</a:t>
            </a:r>
            <a:r>
              <a:rPr lang="tr-TR" sz="2400" dirty="0" smtClean="0"/>
              <a:t> ve </a:t>
            </a:r>
            <a:r>
              <a:rPr lang="tr-TR" sz="2400" dirty="0" err="1" smtClean="0"/>
              <a:t>Neurexin</a:t>
            </a:r>
            <a:r>
              <a:rPr lang="tr-TR" sz="2400" dirty="0" smtClean="0"/>
              <a:t> </a:t>
            </a:r>
            <a:r>
              <a:rPr lang="tr-TR" sz="2400" dirty="0" err="1" smtClean="0"/>
              <a:t>sinapsın</a:t>
            </a:r>
            <a:r>
              <a:rPr lang="tr-TR" sz="2400" dirty="0" smtClean="0"/>
              <a:t> şeklinde, </a:t>
            </a:r>
            <a:r>
              <a:rPr lang="tr-TR" sz="2400" dirty="0" err="1" smtClean="0"/>
              <a:t>maturasyonunda</a:t>
            </a:r>
            <a:r>
              <a:rPr lang="tr-TR" sz="2400" dirty="0" smtClean="0"/>
              <a:t> ve sürdürülmesinde önemli rol oynayan </a:t>
            </a:r>
            <a:r>
              <a:rPr lang="tr-TR" sz="2400" dirty="0" err="1" smtClean="0"/>
              <a:t>sinaptik</a:t>
            </a:r>
            <a:r>
              <a:rPr lang="tr-TR" sz="2400" dirty="0" smtClean="0"/>
              <a:t> hücre adezyon molekülleridir</a:t>
            </a:r>
          </a:p>
          <a:p>
            <a:pPr marL="0" indent="0" algn="r">
              <a:buNone/>
            </a:pPr>
            <a:r>
              <a:rPr lang="tr-TR" sz="1100" dirty="0" smtClean="0"/>
              <a:t>(</a:t>
            </a:r>
            <a:r>
              <a:rPr lang="fr-FR" sz="1100" dirty="0"/>
              <a:t>Chih </a:t>
            </a:r>
            <a:r>
              <a:rPr lang="fr-FR" sz="1100" dirty="0" smtClean="0"/>
              <a:t>2005</a:t>
            </a:r>
            <a:r>
              <a:rPr lang="tr-TR" sz="1100" dirty="0" smtClean="0"/>
              <a:t>, </a:t>
            </a:r>
            <a:r>
              <a:rPr lang="fr-FR" sz="1100" dirty="0" err="1" smtClean="0"/>
              <a:t>Varoqueaux</a:t>
            </a:r>
            <a:r>
              <a:rPr lang="tr-TR" sz="1100" dirty="0"/>
              <a:t> </a:t>
            </a:r>
            <a:r>
              <a:rPr lang="fr-FR" sz="1100" dirty="0" smtClean="0"/>
              <a:t>2006</a:t>
            </a:r>
            <a:r>
              <a:rPr lang="tr-TR" sz="1100" dirty="0" smtClean="0"/>
              <a:t>, </a:t>
            </a:r>
            <a:r>
              <a:rPr lang="da-DK" sz="1100" dirty="0" smtClean="0"/>
              <a:t>Krueger</a:t>
            </a:r>
            <a:r>
              <a:rPr lang="tr-TR" sz="1100" dirty="0" smtClean="0"/>
              <a:t> </a:t>
            </a:r>
            <a:r>
              <a:rPr lang="da-DK" sz="1100" dirty="0" smtClean="0"/>
              <a:t>2012</a:t>
            </a:r>
            <a:r>
              <a:rPr lang="tr-TR" sz="1100" dirty="0" smtClean="0"/>
              <a:t>).</a:t>
            </a:r>
          </a:p>
          <a:p>
            <a:r>
              <a:rPr lang="tr-TR" sz="2400" dirty="0" err="1" smtClean="0"/>
              <a:t>Neuroliginlerin</a:t>
            </a:r>
            <a:r>
              <a:rPr lang="tr-TR" sz="2400" dirty="0" smtClean="0"/>
              <a:t> insanda </a:t>
            </a:r>
            <a:r>
              <a:rPr lang="tr-TR" sz="2400" dirty="0"/>
              <a:t>NLGN1, NLGN2, NLGN3, </a:t>
            </a:r>
            <a:r>
              <a:rPr lang="tr-TR" sz="2400" dirty="0" smtClean="0"/>
              <a:t>NLGN4X ve NLGN4Y olmak üzere 5 </a:t>
            </a:r>
            <a:r>
              <a:rPr lang="tr-TR" sz="2400" dirty="0" err="1" smtClean="0"/>
              <a:t>izoformu</a:t>
            </a:r>
            <a:r>
              <a:rPr lang="tr-TR" sz="2400" dirty="0" smtClean="0"/>
              <a:t>, </a:t>
            </a:r>
          </a:p>
          <a:p>
            <a:r>
              <a:rPr lang="tr-TR" sz="2400" dirty="0" err="1" smtClean="0"/>
              <a:t>Nrxn</a:t>
            </a:r>
            <a:r>
              <a:rPr lang="tr-TR" sz="2400" dirty="0" smtClean="0"/>
              <a:t> protein ailesinin ise Nrxn1, Nrxn2 ve </a:t>
            </a:r>
            <a:r>
              <a:rPr lang="tr-TR" sz="2400" dirty="0" err="1" smtClean="0"/>
              <a:t>Nrxn</a:t>
            </a:r>
            <a:r>
              <a:rPr lang="tr-TR" sz="2400" dirty="0" smtClean="0"/>
              <a:t> 3’ten oluşan bilinen üç üyesi bulunmaktadır.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1424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Otizm ve </a:t>
            </a:r>
            <a:r>
              <a:rPr lang="tr-TR" dirty="0" err="1"/>
              <a:t>Neuroligin-Neurexin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10305525" cy="3416300"/>
          </a:xfrm>
        </p:spPr>
        <p:txBody>
          <a:bodyPr>
            <a:normAutofit/>
          </a:bodyPr>
          <a:lstStyle/>
          <a:p>
            <a:r>
              <a:rPr lang="tr-TR" sz="2400" dirty="0"/>
              <a:t>NRXN-NLGN komplesi ile otizm arasındaki ilk bağlantı </a:t>
            </a:r>
            <a:r>
              <a:rPr lang="tr-TR" sz="2400" dirty="0" smtClean="0"/>
              <a:t>otizmli </a:t>
            </a:r>
            <a:r>
              <a:rPr lang="tr-TR" sz="2400" dirty="0"/>
              <a:t>kardeşlerde NLGN3 ve NLGN4 kodlayan X </a:t>
            </a:r>
            <a:r>
              <a:rPr lang="tr-TR" sz="2400" dirty="0" err="1"/>
              <a:t>linked</a:t>
            </a:r>
            <a:r>
              <a:rPr lang="tr-TR" sz="2400" dirty="0"/>
              <a:t> mutasyon tanımlanması ile gösterilmiştir </a:t>
            </a:r>
            <a:r>
              <a:rPr lang="tr-TR" sz="1100" dirty="0"/>
              <a:t>(</a:t>
            </a:r>
            <a:r>
              <a:rPr lang="tr-TR" sz="1100" dirty="0" err="1"/>
              <a:t>Jamain</a:t>
            </a:r>
            <a:r>
              <a:rPr lang="tr-TR" sz="1100" dirty="0"/>
              <a:t> 2003).</a:t>
            </a:r>
          </a:p>
          <a:p>
            <a:r>
              <a:rPr lang="tr-TR" sz="2400" dirty="0"/>
              <a:t>Sonrasında daha çok NLGN4 yanı sıra NLGN3 ve NRXN1 mutasyonları bildirilmiştir </a:t>
            </a:r>
            <a:r>
              <a:rPr lang="tr-TR" sz="1100" dirty="0"/>
              <a:t>(Yan 2005, </a:t>
            </a:r>
            <a:r>
              <a:rPr lang="tr-TR" sz="1100" dirty="0" err="1"/>
              <a:t>Sudhof</a:t>
            </a:r>
            <a:r>
              <a:rPr lang="tr-TR" sz="1100" dirty="0"/>
              <a:t> 2008, </a:t>
            </a:r>
            <a:r>
              <a:rPr lang="tr-TR" sz="1100" dirty="0" err="1"/>
              <a:t>Lintas</a:t>
            </a:r>
            <a:r>
              <a:rPr lang="tr-TR" sz="1100" dirty="0"/>
              <a:t> ve </a:t>
            </a:r>
            <a:r>
              <a:rPr lang="tr-TR" sz="1100" dirty="0" err="1"/>
              <a:t>Persico</a:t>
            </a:r>
            <a:r>
              <a:rPr lang="tr-TR" sz="1100" dirty="0"/>
              <a:t> 2009</a:t>
            </a:r>
            <a:r>
              <a:rPr lang="tr-TR" sz="1100" dirty="0" smtClean="0"/>
              <a:t>).</a:t>
            </a:r>
          </a:p>
          <a:p>
            <a:r>
              <a:rPr lang="tr-TR" sz="2400" dirty="0" err="1" smtClean="0"/>
              <a:t>NLGNs</a:t>
            </a:r>
            <a:r>
              <a:rPr lang="tr-TR" sz="2400" dirty="0" smtClean="0"/>
              <a:t> ve </a:t>
            </a:r>
            <a:r>
              <a:rPr lang="tr-TR" sz="2400" dirty="0" err="1" smtClean="0"/>
              <a:t>NRXNs</a:t>
            </a:r>
            <a:r>
              <a:rPr lang="tr-TR" sz="2400" dirty="0" smtClean="0"/>
              <a:t> mutasyonlarının otizmin en sık </a:t>
            </a:r>
            <a:r>
              <a:rPr lang="tr-TR" sz="2400" dirty="0" err="1" smtClean="0"/>
              <a:t>monogenik</a:t>
            </a:r>
            <a:r>
              <a:rPr lang="tr-TR" sz="2400" dirty="0" smtClean="0"/>
              <a:t> sebebi olduğu düşünülmektedir.</a:t>
            </a:r>
          </a:p>
          <a:p>
            <a:r>
              <a:rPr lang="tr-TR" sz="2400" dirty="0" smtClean="0"/>
              <a:t>Hala tüm vakaların %1’den azını kapsamaktadır </a:t>
            </a:r>
            <a:r>
              <a:rPr lang="tr-TR" sz="1100" dirty="0" smtClean="0"/>
              <a:t>(</a:t>
            </a:r>
            <a:r>
              <a:rPr lang="tr-TR" sz="1100" dirty="0" err="1" smtClean="0"/>
              <a:t>Caglayan</a:t>
            </a:r>
            <a:r>
              <a:rPr lang="tr-TR" sz="1100" dirty="0" smtClean="0"/>
              <a:t> 2010).</a:t>
            </a:r>
            <a:endParaRPr lang="tr-TR" sz="1100" dirty="0"/>
          </a:p>
          <a:p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9454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Otizm ve </a:t>
            </a:r>
            <a:r>
              <a:rPr lang="tr-TR" dirty="0" smtClean="0"/>
              <a:t>Neuroligin3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10442686" cy="3416300"/>
          </a:xfrm>
        </p:spPr>
        <p:txBody>
          <a:bodyPr>
            <a:noAutofit/>
          </a:bodyPr>
          <a:lstStyle/>
          <a:p>
            <a:r>
              <a:rPr lang="tr-TR" sz="2400" dirty="0" smtClean="0"/>
              <a:t>NLGN3’te en sık </a:t>
            </a:r>
            <a:r>
              <a:rPr lang="tr-TR" sz="2400" dirty="0" err="1" smtClean="0"/>
              <a:t>arjininin</a:t>
            </a:r>
            <a:r>
              <a:rPr lang="tr-TR" sz="2400" dirty="0" smtClean="0"/>
              <a:t> </a:t>
            </a:r>
            <a:r>
              <a:rPr lang="tr-TR" sz="2400" dirty="0" err="1" smtClean="0"/>
              <a:t>sisteine</a:t>
            </a:r>
            <a:r>
              <a:rPr lang="tr-TR" sz="2400" dirty="0" smtClean="0"/>
              <a:t> dönüştüğü mutasyon görülmektedir </a:t>
            </a:r>
            <a:r>
              <a:rPr lang="tr-TR" sz="1100" dirty="0" smtClean="0"/>
              <a:t>(</a:t>
            </a:r>
            <a:r>
              <a:rPr lang="tr-TR" sz="1100" dirty="0" err="1" smtClean="0"/>
              <a:t>Jamain</a:t>
            </a:r>
            <a:r>
              <a:rPr lang="tr-TR" sz="1100" dirty="0" smtClean="0"/>
              <a:t> 2003).</a:t>
            </a:r>
          </a:p>
          <a:p>
            <a:r>
              <a:rPr lang="tr-TR" sz="2400" dirty="0" smtClean="0"/>
              <a:t>Bu mutasyonla NLGN3 </a:t>
            </a:r>
            <a:r>
              <a:rPr lang="tr-TR" sz="2400" dirty="0" err="1" smtClean="0"/>
              <a:t>ER’de</a:t>
            </a:r>
            <a:r>
              <a:rPr lang="tr-TR" sz="2400" dirty="0" smtClean="0"/>
              <a:t> birikmekte beta NRXN1 </a:t>
            </a:r>
            <a:r>
              <a:rPr lang="tr-TR" sz="2400" dirty="0" err="1" smtClean="0"/>
              <a:t>bağlanabilirliği</a:t>
            </a:r>
            <a:r>
              <a:rPr lang="tr-TR" sz="2400" dirty="0" smtClean="0"/>
              <a:t> azalmaktadır </a:t>
            </a:r>
            <a:r>
              <a:rPr lang="tr-TR" sz="1100" dirty="0" smtClean="0"/>
              <a:t>(</a:t>
            </a:r>
            <a:r>
              <a:rPr lang="tr-TR" sz="1100" dirty="0" err="1" smtClean="0"/>
              <a:t>Comoletti</a:t>
            </a:r>
            <a:r>
              <a:rPr lang="tr-TR" sz="1100" dirty="0" smtClean="0"/>
              <a:t> 2004, </a:t>
            </a:r>
            <a:r>
              <a:rPr lang="tr-TR" sz="1100" dirty="0" err="1" smtClean="0"/>
              <a:t>Chih</a:t>
            </a:r>
            <a:r>
              <a:rPr lang="tr-TR" sz="1100" dirty="0" smtClean="0"/>
              <a:t> 2005).</a:t>
            </a:r>
          </a:p>
          <a:p>
            <a:r>
              <a:rPr lang="tr-TR" sz="2400" dirty="0" smtClean="0"/>
              <a:t>Mutasyonun etkisi </a:t>
            </a:r>
            <a:r>
              <a:rPr lang="tr-TR" sz="2400" dirty="0" err="1" smtClean="0"/>
              <a:t>sinaptik</a:t>
            </a:r>
            <a:r>
              <a:rPr lang="tr-TR" sz="2400" dirty="0" smtClean="0"/>
              <a:t> bağlamda oluşmakta </a:t>
            </a:r>
            <a:r>
              <a:rPr lang="tr-TR" sz="2400" dirty="0" err="1" smtClean="0"/>
              <a:t>sinaps</a:t>
            </a:r>
            <a:r>
              <a:rPr lang="tr-TR" sz="2400" dirty="0" smtClean="0"/>
              <a:t> yapısı ve fonksiyonu spesifik etkilenmektedir </a:t>
            </a:r>
            <a:r>
              <a:rPr lang="tr-TR" sz="1100" dirty="0" smtClean="0"/>
              <a:t>(</a:t>
            </a:r>
            <a:r>
              <a:rPr lang="tr-TR" sz="1100" dirty="0" err="1" smtClean="0"/>
              <a:t>Etherton</a:t>
            </a:r>
            <a:r>
              <a:rPr lang="tr-TR" sz="1100" dirty="0" smtClean="0"/>
              <a:t> 2011).</a:t>
            </a:r>
          </a:p>
          <a:p>
            <a:r>
              <a:rPr lang="tr-TR" sz="2400" dirty="0" smtClean="0"/>
              <a:t>Fare modelindeki davranışsal çalışmalarda sosyal etkileşimde bozulma fakat uzaysal öğrenmede artma saptanmıştır </a:t>
            </a:r>
            <a:r>
              <a:rPr lang="tr-TR" sz="1100" dirty="0" smtClean="0"/>
              <a:t>(</a:t>
            </a:r>
            <a:r>
              <a:rPr lang="tr-TR" sz="1100" dirty="0" err="1" smtClean="0"/>
              <a:t>Tabuchi</a:t>
            </a:r>
            <a:r>
              <a:rPr lang="tr-TR" sz="1100" dirty="0" smtClean="0"/>
              <a:t> 2007, </a:t>
            </a:r>
            <a:r>
              <a:rPr lang="tr-TR" sz="1100" dirty="0" err="1" smtClean="0"/>
              <a:t>Etherton</a:t>
            </a:r>
            <a:r>
              <a:rPr lang="tr-TR" sz="1100" dirty="0" smtClean="0"/>
              <a:t> 2011).</a:t>
            </a:r>
            <a:endParaRPr lang="tr-TR" sz="11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3540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Otizm ve Neuroligin3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10412205" cy="3660140"/>
          </a:xfrm>
        </p:spPr>
        <p:txBody>
          <a:bodyPr>
            <a:normAutofit/>
          </a:bodyPr>
          <a:lstStyle/>
          <a:p>
            <a:r>
              <a:rPr lang="tr-TR" sz="2400" dirty="0" smtClean="0"/>
              <a:t>NLGN3 gen </a:t>
            </a:r>
            <a:r>
              <a:rPr lang="tr-TR" sz="2400" dirty="0" err="1" smtClean="0"/>
              <a:t>delesyonu</a:t>
            </a:r>
            <a:r>
              <a:rPr lang="tr-TR" sz="2400" dirty="0" smtClean="0"/>
              <a:t> </a:t>
            </a:r>
            <a:r>
              <a:rPr lang="tr-TR" sz="1100" dirty="0" smtClean="0"/>
              <a:t>(Gilman 2011, </a:t>
            </a:r>
            <a:r>
              <a:rPr lang="tr-TR" sz="1100" dirty="0" err="1" smtClean="0"/>
              <a:t>Sanders</a:t>
            </a:r>
            <a:r>
              <a:rPr lang="tr-TR" sz="1100" dirty="0" smtClean="0"/>
              <a:t> 2011).</a:t>
            </a:r>
          </a:p>
          <a:p>
            <a:r>
              <a:rPr lang="tr-TR" sz="2400" dirty="0" smtClean="0"/>
              <a:t>Bu bulgulara uygun olarak Nlgn3 </a:t>
            </a:r>
            <a:r>
              <a:rPr lang="tr-TR" sz="2400" dirty="0" err="1" smtClean="0"/>
              <a:t>delesyonu</a:t>
            </a:r>
            <a:r>
              <a:rPr lang="tr-TR" sz="2400" dirty="0" smtClean="0"/>
              <a:t> olan farelerde otizmle ilişkili olabilecek </a:t>
            </a:r>
            <a:r>
              <a:rPr lang="tr-TR" sz="2400" dirty="0" err="1" smtClean="0"/>
              <a:t>ultrasonik</a:t>
            </a:r>
            <a:r>
              <a:rPr lang="tr-TR" sz="2400" dirty="0" smtClean="0"/>
              <a:t> </a:t>
            </a:r>
            <a:r>
              <a:rPr lang="tr-TR" sz="2400" dirty="0" err="1" smtClean="0"/>
              <a:t>vokalizasyonda</a:t>
            </a:r>
            <a:r>
              <a:rPr lang="tr-TR" sz="2400" dirty="0"/>
              <a:t> </a:t>
            </a:r>
            <a:r>
              <a:rPr lang="tr-TR" sz="2400" dirty="0" smtClean="0"/>
              <a:t>azalma ve sosyal değişimi istememe görülmüştür </a:t>
            </a:r>
            <a:r>
              <a:rPr lang="tr-TR" sz="1100" dirty="0" smtClean="0"/>
              <a:t>(</a:t>
            </a:r>
            <a:r>
              <a:rPr lang="tr-TR" sz="1100" dirty="0" err="1" smtClean="0"/>
              <a:t>Radyushkin</a:t>
            </a:r>
            <a:r>
              <a:rPr lang="tr-TR" sz="1100" dirty="0" smtClean="0"/>
              <a:t> 2009).</a:t>
            </a:r>
          </a:p>
          <a:p>
            <a:r>
              <a:rPr lang="tr-TR" sz="2400" dirty="0" smtClean="0"/>
              <a:t>Farelerde Nlgn3 mutasyonu ve </a:t>
            </a:r>
            <a:r>
              <a:rPr lang="tr-TR" sz="2400" dirty="0" err="1" smtClean="0"/>
              <a:t>delesyonu</a:t>
            </a:r>
            <a:r>
              <a:rPr lang="tr-TR" sz="2400" dirty="0" smtClean="0"/>
              <a:t> bazı ortak ve farklı belirtilere neden olmuştur </a:t>
            </a:r>
            <a:r>
              <a:rPr lang="tr-TR" sz="1100" dirty="0" smtClean="0"/>
              <a:t>(</a:t>
            </a:r>
            <a:r>
              <a:rPr lang="tr-TR" sz="1100" dirty="0" err="1" smtClean="0"/>
              <a:t>Tabuchi</a:t>
            </a:r>
            <a:r>
              <a:rPr lang="tr-TR" sz="1100" dirty="0" smtClean="0"/>
              <a:t> 2007).</a:t>
            </a:r>
          </a:p>
          <a:p>
            <a:r>
              <a:rPr lang="tr-TR" sz="2400" dirty="0" smtClean="0"/>
              <a:t>mGluR1’de </a:t>
            </a:r>
            <a:r>
              <a:rPr lang="tr-TR" sz="2400" dirty="0" err="1" smtClean="0"/>
              <a:t>deregulasyon</a:t>
            </a:r>
            <a:r>
              <a:rPr lang="tr-TR" sz="2400" dirty="0" smtClean="0"/>
              <a:t>, mGluR1’ e bağlı LTD ve </a:t>
            </a:r>
            <a:r>
              <a:rPr lang="tr-TR" sz="2400" dirty="0" err="1" smtClean="0"/>
              <a:t>serebellumda</a:t>
            </a:r>
            <a:r>
              <a:rPr lang="tr-TR" sz="2400" dirty="0" smtClean="0"/>
              <a:t> anormal </a:t>
            </a:r>
            <a:r>
              <a:rPr lang="tr-TR" sz="2400" dirty="0" err="1" smtClean="0"/>
              <a:t>sinaps</a:t>
            </a:r>
            <a:r>
              <a:rPr lang="tr-TR" sz="2400" dirty="0" smtClean="0"/>
              <a:t> formasyonu</a:t>
            </a:r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935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Otizm ve </a:t>
            </a:r>
            <a:r>
              <a:rPr lang="tr-TR" dirty="0" smtClean="0"/>
              <a:t>Neuroligin4X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10015966" cy="3416300"/>
          </a:xfrm>
        </p:spPr>
        <p:txBody>
          <a:bodyPr>
            <a:normAutofit/>
          </a:bodyPr>
          <a:lstStyle/>
          <a:p>
            <a:r>
              <a:rPr lang="tr-TR" sz="2400" dirty="0" smtClean="0"/>
              <a:t>NLGN4X’te birçok otizm ilişkili mutasyon tanımlanmıştır </a:t>
            </a:r>
            <a:r>
              <a:rPr lang="tr-TR" sz="1100" dirty="0" smtClean="0"/>
              <a:t>(Yan 2005, </a:t>
            </a:r>
            <a:r>
              <a:rPr lang="tr-TR" sz="1100" dirty="0" err="1" smtClean="0"/>
              <a:t>Sudhof</a:t>
            </a:r>
            <a:r>
              <a:rPr lang="tr-TR" sz="1100" dirty="0" smtClean="0"/>
              <a:t> 2008, </a:t>
            </a:r>
            <a:r>
              <a:rPr lang="tr-TR" sz="1100" dirty="0" err="1"/>
              <a:t>Lintas</a:t>
            </a:r>
            <a:r>
              <a:rPr lang="tr-TR" sz="1100" dirty="0"/>
              <a:t> ve </a:t>
            </a:r>
            <a:r>
              <a:rPr lang="tr-TR" sz="1100" dirty="0" err="1"/>
              <a:t>Persico</a:t>
            </a:r>
            <a:r>
              <a:rPr lang="tr-TR" sz="1100" dirty="0"/>
              <a:t> 2009</a:t>
            </a:r>
            <a:r>
              <a:rPr lang="tr-TR" sz="1100" dirty="0" smtClean="0"/>
              <a:t>).</a:t>
            </a:r>
          </a:p>
          <a:p>
            <a:r>
              <a:rPr lang="tr-TR" sz="2400" dirty="0" smtClean="0"/>
              <a:t>Mutasyonların fonksiyon kaybına yol açtığı, proteinin </a:t>
            </a:r>
            <a:r>
              <a:rPr lang="tr-TR" sz="2400" dirty="0" err="1" smtClean="0"/>
              <a:t>ER’de</a:t>
            </a:r>
            <a:r>
              <a:rPr lang="tr-TR" sz="2400" dirty="0" smtClean="0"/>
              <a:t> biriktiği </a:t>
            </a:r>
            <a:r>
              <a:rPr lang="tr-TR" sz="1100" dirty="0" smtClean="0"/>
              <a:t>(</a:t>
            </a:r>
            <a:r>
              <a:rPr lang="tr-TR" sz="1100" dirty="0" err="1"/>
              <a:t>Zhang</a:t>
            </a:r>
            <a:r>
              <a:rPr lang="tr-TR" sz="1100" dirty="0"/>
              <a:t> </a:t>
            </a:r>
            <a:r>
              <a:rPr lang="tr-TR" sz="1100" dirty="0" smtClean="0"/>
              <a:t>2009) </a:t>
            </a:r>
            <a:r>
              <a:rPr lang="tr-TR" sz="2400" dirty="0" smtClean="0"/>
              <a:t>ve kültürde NLGN4 bağımlı </a:t>
            </a:r>
            <a:r>
              <a:rPr lang="tr-TR" sz="2400" dirty="0" err="1" smtClean="0"/>
              <a:t>sinaps</a:t>
            </a:r>
            <a:r>
              <a:rPr lang="tr-TR" sz="2400" dirty="0" smtClean="0"/>
              <a:t> formasyonun oluşmadığı düşünülmektedir </a:t>
            </a:r>
            <a:r>
              <a:rPr lang="tr-TR" sz="1100" dirty="0" smtClean="0"/>
              <a:t>(</a:t>
            </a:r>
            <a:r>
              <a:rPr lang="tr-TR" sz="1100" dirty="0" err="1" smtClean="0"/>
              <a:t>Chih</a:t>
            </a:r>
            <a:r>
              <a:rPr lang="tr-TR" sz="1100" dirty="0" smtClean="0"/>
              <a:t> 2004).</a:t>
            </a:r>
          </a:p>
          <a:p>
            <a:r>
              <a:rPr lang="tr-TR" sz="2400" dirty="0" smtClean="0"/>
              <a:t>Farede Nlgn4 </a:t>
            </a:r>
            <a:r>
              <a:rPr lang="tr-TR" sz="2400" dirty="0" err="1" smtClean="0"/>
              <a:t>delesyonu</a:t>
            </a:r>
            <a:r>
              <a:rPr lang="tr-TR" sz="2400" dirty="0" smtClean="0"/>
              <a:t> sosyal iletişimde bozulma</a:t>
            </a:r>
            <a:r>
              <a:rPr lang="tr-TR" sz="2400" dirty="0"/>
              <a:t>, </a:t>
            </a:r>
            <a:r>
              <a:rPr lang="tr-TR" sz="2400" dirty="0" err="1"/>
              <a:t>ultrasonik</a:t>
            </a:r>
            <a:r>
              <a:rPr lang="tr-TR" sz="2400" dirty="0"/>
              <a:t> </a:t>
            </a:r>
            <a:r>
              <a:rPr lang="tr-TR" sz="2400" dirty="0" err="1"/>
              <a:t>vokalizasyonda</a:t>
            </a:r>
            <a:r>
              <a:rPr lang="tr-TR" sz="2400" dirty="0"/>
              <a:t> azalma</a:t>
            </a:r>
            <a:r>
              <a:rPr lang="tr-TR" sz="2400" dirty="0" smtClean="0"/>
              <a:t>, stereotipide artışa yol açmaktadır</a:t>
            </a:r>
            <a:r>
              <a:rPr lang="da-DK" sz="2400" dirty="0"/>
              <a:t> </a:t>
            </a:r>
            <a:r>
              <a:rPr lang="da-DK" sz="1100" dirty="0"/>
              <a:t>(</a:t>
            </a:r>
            <a:r>
              <a:rPr lang="da-DK" sz="1100" dirty="0" smtClean="0"/>
              <a:t>Jamain</a:t>
            </a:r>
            <a:r>
              <a:rPr lang="tr-TR" sz="1100" dirty="0" smtClean="0"/>
              <a:t> </a:t>
            </a:r>
            <a:r>
              <a:rPr lang="da-DK" sz="1100" dirty="0" smtClean="0"/>
              <a:t>2008</a:t>
            </a:r>
            <a:r>
              <a:rPr lang="tr-TR" sz="1100" dirty="0" smtClean="0"/>
              <a:t>,</a:t>
            </a:r>
            <a:r>
              <a:rPr lang="da-DK" sz="1100" dirty="0" smtClean="0"/>
              <a:t> El-Kordi</a:t>
            </a:r>
            <a:r>
              <a:rPr lang="tr-TR" sz="1100" dirty="0" smtClean="0"/>
              <a:t> 2012).</a:t>
            </a:r>
            <a:endParaRPr lang="tr-TR" sz="11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2370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Otizm ve </a:t>
            </a:r>
            <a:r>
              <a:rPr lang="tr-TR" dirty="0" smtClean="0"/>
              <a:t>Neurexin1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10320766" cy="3416300"/>
          </a:xfrm>
        </p:spPr>
        <p:txBody>
          <a:bodyPr>
            <a:normAutofit/>
          </a:bodyPr>
          <a:lstStyle/>
          <a:p>
            <a:r>
              <a:rPr lang="tr-TR" sz="2400" dirty="0" smtClean="0"/>
              <a:t>NRXN1 </a:t>
            </a:r>
            <a:r>
              <a:rPr lang="tr-TR" sz="2400" dirty="0"/>
              <a:t>m</a:t>
            </a:r>
            <a:r>
              <a:rPr lang="tr-TR" sz="2400" dirty="0" smtClean="0"/>
              <a:t>utasyonu otizm ve şizofreni gibi </a:t>
            </a:r>
            <a:r>
              <a:rPr lang="tr-TR" sz="2400" dirty="0" err="1" smtClean="0"/>
              <a:t>nöropsikiyatrik</a:t>
            </a:r>
            <a:r>
              <a:rPr lang="tr-TR" sz="2400" dirty="0" smtClean="0"/>
              <a:t> hastalıklara eğilim oluşturmaktadır </a:t>
            </a:r>
            <a:r>
              <a:rPr lang="tr-TR" sz="1100" dirty="0" smtClean="0"/>
              <a:t>(</a:t>
            </a:r>
            <a:r>
              <a:rPr lang="tr-TR" sz="1100" dirty="0" err="1" smtClean="0"/>
              <a:t>Ching</a:t>
            </a:r>
            <a:r>
              <a:rPr lang="tr-TR" sz="1100" dirty="0" smtClean="0"/>
              <a:t> 2010, </a:t>
            </a:r>
            <a:r>
              <a:rPr lang="tr-TR" sz="1100" dirty="0" err="1" smtClean="0"/>
              <a:t>Reichelt</a:t>
            </a:r>
            <a:r>
              <a:rPr lang="tr-TR" sz="1100" dirty="0" smtClean="0"/>
              <a:t> 2012).</a:t>
            </a:r>
          </a:p>
          <a:p>
            <a:r>
              <a:rPr lang="tr-TR" sz="2400" dirty="0" smtClean="0"/>
              <a:t>Mutasyonların çoğu alfa NRXN1’in </a:t>
            </a:r>
            <a:r>
              <a:rPr lang="tr-TR" sz="2400" dirty="0" err="1" smtClean="0"/>
              <a:t>promoter</a:t>
            </a:r>
            <a:r>
              <a:rPr lang="tr-TR" sz="2400" dirty="0" smtClean="0"/>
              <a:t> ve başlangıç </a:t>
            </a:r>
            <a:r>
              <a:rPr lang="tr-TR" sz="2400" dirty="0" err="1" smtClean="0"/>
              <a:t>ekzonunu</a:t>
            </a:r>
            <a:r>
              <a:rPr lang="tr-TR" sz="2400" dirty="0" smtClean="0"/>
              <a:t> etkilemektedir </a:t>
            </a:r>
            <a:r>
              <a:rPr lang="tr-TR" sz="1100" dirty="0" smtClean="0"/>
              <a:t>(</a:t>
            </a:r>
            <a:r>
              <a:rPr lang="tr-TR" sz="1100" dirty="0" err="1" smtClean="0"/>
              <a:t>Reichelt</a:t>
            </a:r>
            <a:r>
              <a:rPr lang="tr-TR" sz="1100" dirty="0" smtClean="0"/>
              <a:t> 2012).</a:t>
            </a:r>
          </a:p>
          <a:p>
            <a:r>
              <a:rPr lang="tr-TR" sz="2400" dirty="0" smtClean="0"/>
              <a:t>Farede alfa NRXN1 </a:t>
            </a:r>
            <a:r>
              <a:rPr lang="tr-TR" sz="2400" dirty="0" err="1" smtClean="0"/>
              <a:t>delesyonu</a:t>
            </a:r>
            <a:r>
              <a:rPr lang="tr-TR" sz="2400" dirty="0"/>
              <a:t> </a:t>
            </a:r>
            <a:r>
              <a:rPr lang="tr-TR" sz="2400" dirty="0" smtClean="0"/>
              <a:t>ile tımar davranışında artma ve yuva yapma davranışında azalma görülmüştür </a:t>
            </a:r>
            <a:r>
              <a:rPr lang="tr-TR" sz="1100" dirty="0" smtClean="0"/>
              <a:t>(</a:t>
            </a:r>
            <a:r>
              <a:rPr lang="tr-TR" sz="1100" dirty="0" err="1" smtClean="0"/>
              <a:t>Etherton</a:t>
            </a:r>
            <a:r>
              <a:rPr lang="tr-TR" sz="1100" dirty="0" smtClean="0"/>
              <a:t> 2009).</a:t>
            </a:r>
            <a:endParaRPr lang="tr-TR" sz="11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65392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Otizm ve </a:t>
            </a:r>
            <a:r>
              <a:rPr lang="tr-TR" dirty="0" smtClean="0"/>
              <a:t>CNTNAP2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10385882" cy="3644900"/>
          </a:xfrm>
        </p:spPr>
        <p:txBody>
          <a:bodyPr>
            <a:normAutofit/>
          </a:bodyPr>
          <a:lstStyle/>
          <a:p>
            <a:r>
              <a:rPr lang="tr-TR" sz="2400" dirty="0" err="1"/>
              <a:t>Contactin-associated</a:t>
            </a:r>
            <a:r>
              <a:rPr lang="tr-TR" sz="2400" dirty="0"/>
              <a:t> protein-</a:t>
            </a:r>
            <a:r>
              <a:rPr lang="tr-TR" sz="2400" dirty="0" err="1"/>
              <a:t>like</a:t>
            </a:r>
            <a:r>
              <a:rPr lang="tr-TR" sz="2400" dirty="0"/>
              <a:t> </a:t>
            </a:r>
            <a:r>
              <a:rPr lang="tr-TR" sz="2400" dirty="0" smtClean="0"/>
              <a:t>2 </a:t>
            </a:r>
            <a:r>
              <a:rPr lang="tr-TR" sz="2400" dirty="0"/>
              <a:t>(</a:t>
            </a:r>
            <a:r>
              <a:rPr lang="tr-TR" sz="2400" dirty="0" smtClean="0"/>
              <a:t>CTNAP2) </a:t>
            </a:r>
            <a:r>
              <a:rPr lang="tr-TR" sz="2400" dirty="0" err="1" smtClean="0"/>
              <a:t>neurexinlere</a:t>
            </a:r>
            <a:r>
              <a:rPr lang="tr-TR" sz="2400" dirty="0" smtClean="0"/>
              <a:t> benzeyen </a:t>
            </a:r>
            <a:r>
              <a:rPr lang="tr-TR" sz="2400" dirty="0" err="1" smtClean="0"/>
              <a:t>transmembran</a:t>
            </a:r>
            <a:r>
              <a:rPr lang="tr-TR" sz="2400" dirty="0" smtClean="0"/>
              <a:t> proteinidir.</a:t>
            </a:r>
          </a:p>
          <a:p>
            <a:r>
              <a:rPr lang="tr-TR" sz="2400" dirty="0" err="1" smtClean="0"/>
              <a:t>Miyelinli</a:t>
            </a:r>
            <a:r>
              <a:rPr lang="tr-TR" sz="2400" dirty="0" smtClean="0"/>
              <a:t> sinirlerin </a:t>
            </a:r>
            <a:r>
              <a:rPr lang="tr-TR" sz="2400" dirty="0" err="1"/>
              <a:t>r</a:t>
            </a:r>
            <a:r>
              <a:rPr lang="tr-TR" sz="2400" dirty="0" err="1" smtClean="0"/>
              <a:t>anvier</a:t>
            </a:r>
            <a:r>
              <a:rPr lang="tr-TR" sz="2400" dirty="0" smtClean="0"/>
              <a:t> boğumunda nöron-</a:t>
            </a:r>
            <a:r>
              <a:rPr lang="tr-TR" sz="2400" dirty="0" err="1" smtClean="0"/>
              <a:t>gliya</a:t>
            </a:r>
            <a:r>
              <a:rPr lang="tr-TR" sz="2400" dirty="0" smtClean="0"/>
              <a:t> etkileşimini sağlayarak </a:t>
            </a:r>
            <a:r>
              <a:rPr lang="tr-TR" sz="2400" dirty="0" err="1" smtClean="0"/>
              <a:t>miyelin</a:t>
            </a:r>
            <a:r>
              <a:rPr lang="tr-TR" sz="2400" dirty="0" smtClean="0"/>
              <a:t> yapının organizasyonunda rol alır </a:t>
            </a:r>
            <a:r>
              <a:rPr lang="tr-TR" sz="1200" dirty="0" smtClean="0"/>
              <a:t>(</a:t>
            </a:r>
            <a:r>
              <a:rPr lang="tr-TR" sz="1200" dirty="0" err="1" smtClean="0"/>
              <a:t>Poliak</a:t>
            </a:r>
            <a:r>
              <a:rPr lang="tr-TR" sz="1200" dirty="0" smtClean="0"/>
              <a:t> ve </a:t>
            </a:r>
            <a:r>
              <a:rPr lang="tr-TR" sz="1200" dirty="0" err="1" smtClean="0"/>
              <a:t>Peles</a:t>
            </a:r>
            <a:r>
              <a:rPr lang="tr-TR" sz="1200" dirty="0" smtClean="0"/>
              <a:t> 2003).</a:t>
            </a:r>
          </a:p>
          <a:p>
            <a:r>
              <a:rPr lang="tr-TR" sz="2400" dirty="0" smtClean="0"/>
              <a:t>Cntnap2 </a:t>
            </a:r>
            <a:r>
              <a:rPr lang="tr-TR" sz="2400" dirty="0" err="1" smtClean="0"/>
              <a:t>null</a:t>
            </a:r>
            <a:r>
              <a:rPr lang="tr-TR" sz="2400" dirty="0" smtClean="0"/>
              <a:t> farelerde </a:t>
            </a:r>
            <a:r>
              <a:rPr lang="tr-TR" sz="2400" dirty="0" err="1" smtClean="0"/>
              <a:t>kortikal</a:t>
            </a:r>
            <a:r>
              <a:rPr lang="tr-TR" sz="2400" dirty="0" smtClean="0"/>
              <a:t> nöronlarda anormal dağılım, EEG anormallikleri, </a:t>
            </a:r>
            <a:r>
              <a:rPr lang="tr-TR" sz="2400" dirty="0" err="1" smtClean="0"/>
              <a:t>sterotipi</a:t>
            </a:r>
            <a:r>
              <a:rPr lang="tr-TR" sz="2400" dirty="0" smtClean="0"/>
              <a:t>, azalmış </a:t>
            </a:r>
            <a:r>
              <a:rPr lang="tr-TR" sz="2400" dirty="0" err="1"/>
              <a:t>ultrasonik</a:t>
            </a:r>
            <a:r>
              <a:rPr lang="tr-TR" sz="2400" dirty="0"/>
              <a:t> </a:t>
            </a:r>
            <a:r>
              <a:rPr lang="tr-TR" sz="2400" dirty="0" err="1" smtClean="0"/>
              <a:t>vokalizasyon</a:t>
            </a:r>
            <a:r>
              <a:rPr lang="tr-TR" sz="2400" dirty="0" smtClean="0"/>
              <a:t> ve sosyal davranış görülmüştür </a:t>
            </a:r>
            <a:r>
              <a:rPr lang="tr-TR" sz="1100" dirty="0" smtClean="0"/>
              <a:t>(</a:t>
            </a:r>
            <a:r>
              <a:rPr lang="tr-TR" sz="1100" dirty="0" err="1" smtClean="0"/>
              <a:t>Peñagarikano</a:t>
            </a:r>
            <a:r>
              <a:rPr lang="tr-TR" sz="1100" dirty="0" smtClean="0"/>
              <a:t> </a:t>
            </a:r>
            <a:r>
              <a:rPr lang="tr-TR" sz="1100" dirty="0"/>
              <a:t>2011</a:t>
            </a:r>
            <a:r>
              <a:rPr lang="tr-TR" sz="1100" dirty="0" smtClean="0"/>
              <a:t>).</a:t>
            </a:r>
          </a:p>
          <a:p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7207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Otizm ve </a:t>
            </a:r>
            <a:r>
              <a:rPr lang="tr-TR" dirty="0" smtClean="0"/>
              <a:t>SHANK ailesi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5" y="2603500"/>
            <a:ext cx="10305526" cy="3812540"/>
          </a:xfrm>
        </p:spPr>
        <p:txBody>
          <a:bodyPr>
            <a:normAutofit/>
          </a:bodyPr>
          <a:lstStyle/>
          <a:p>
            <a:r>
              <a:rPr lang="tr-TR" sz="2400" dirty="0" err="1" smtClean="0"/>
              <a:t>Postsinaptik</a:t>
            </a:r>
            <a:r>
              <a:rPr lang="tr-TR" sz="2400" dirty="0" smtClean="0"/>
              <a:t> iskele proteinlerinin </a:t>
            </a:r>
            <a:r>
              <a:rPr lang="en-US" sz="2400" dirty="0" err="1" smtClean="0"/>
              <a:t>proline</a:t>
            </a:r>
            <a:r>
              <a:rPr lang="en-US" sz="2400" dirty="0" smtClean="0"/>
              <a:t>-rich </a:t>
            </a:r>
            <a:r>
              <a:rPr lang="en-US" sz="2400" dirty="0"/>
              <a:t>synapse-associated/SH3 domain and </a:t>
            </a:r>
            <a:r>
              <a:rPr lang="en-US" sz="2400" dirty="0" err="1" smtClean="0"/>
              <a:t>ankyrin</a:t>
            </a:r>
            <a:r>
              <a:rPr lang="tr-TR" sz="2400" dirty="0"/>
              <a:t> </a:t>
            </a:r>
            <a:r>
              <a:rPr lang="tr-TR" sz="2400" dirty="0" err="1" smtClean="0"/>
              <a:t>repeats</a:t>
            </a:r>
            <a:r>
              <a:rPr lang="tr-TR" sz="2400" dirty="0"/>
              <a:t> </a:t>
            </a:r>
            <a:r>
              <a:rPr lang="tr-TR" sz="2400" dirty="0" smtClean="0"/>
              <a:t>ailesi SHANK1, SHANK2 ve SHANK3 isimli üç üyeye sahiptir.</a:t>
            </a:r>
          </a:p>
          <a:p>
            <a:r>
              <a:rPr lang="tr-TR" sz="2400" dirty="0"/>
              <a:t>Bu </a:t>
            </a:r>
            <a:r>
              <a:rPr lang="tr-TR" sz="2400" dirty="0" smtClean="0"/>
              <a:t>moleküller </a:t>
            </a:r>
            <a:r>
              <a:rPr lang="tr-TR" sz="2400" dirty="0" err="1"/>
              <a:t>eksitatör</a:t>
            </a:r>
            <a:r>
              <a:rPr lang="tr-TR" sz="2400" dirty="0"/>
              <a:t> </a:t>
            </a:r>
            <a:r>
              <a:rPr lang="tr-TR" sz="2400" dirty="0" err="1" smtClean="0"/>
              <a:t>sinapsların</a:t>
            </a:r>
            <a:r>
              <a:rPr lang="tr-TR" sz="2400" dirty="0" smtClean="0"/>
              <a:t> </a:t>
            </a:r>
            <a:r>
              <a:rPr lang="tr-TR" sz="2400" dirty="0" err="1" smtClean="0"/>
              <a:t>postsinaptik</a:t>
            </a:r>
            <a:r>
              <a:rPr lang="tr-TR" sz="2400" dirty="0" smtClean="0"/>
              <a:t> </a:t>
            </a:r>
            <a:r>
              <a:rPr lang="tr-TR" sz="2400" dirty="0" err="1" smtClean="0"/>
              <a:t>dansitesinde</a:t>
            </a:r>
            <a:r>
              <a:rPr lang="tr-TR" sz="2400" dirty="0" smtClean="0"/>
              <a:t> yoğundur ve birçok protein-protein etkileşimi içerirler.</a:t>
            </a:r>
          </a:p>
          <a:p>
            <a:r>
              <a:rPr lang="tr-TR" sz="2400" dirty="0" smtClean="0"/>
              <a:t>Genel olarak SHANK proteinleri </a:t>
            </a:r>
            <a:r>
              <a:rPr lang="tr-TR" sz="2400" dirty="0" err="1" smtClean="0"/>
              <a:t>eksitatör</a:t>
            </a:r>
            <a:r>
              <a:rPr lang="tr-TR" sz="2400" dirty="0" smtClean="0"/>
              <a:t> </a:t>
            </a:r>
            <a:r>
              <a:rPr lang="tr-TR" sz="2400" dirty="0" err="1" smtClean="0"/>
              <a:t>sinapsların</a:t>
            </a:r>
            <a:r>
              <a:rPr lang="tr-TR" sz="2400" dirty="0" smtClean="0"/>
              <a:t> ve dikensi çıkıntıların biçimini sağlamaktadır </a:t>
            </a:r>
            <a:r>
              <a:rPr lang="nb-NO" sz="1100" dirty="0"/>
              <a:t>(Sheng </a:t>
            </a:r>
            <a:r>
              <a:rPr lang="tr-TR" sz="1100" dirty="0" smtClean="0"/>
              <a:t>ve</a:t>
            </a:r>
            <a:r>
              <a:rPr lang="nb-NO" sz="1100" dirty="0" smtClean="0"/>
              <a:t> </a:t>
            </a:r>
            <a:r>
              <a:rPr lang="nb-NO" sz="1100" dirty="0"/>
              <a:t>Kim </a:t>
            </a:r>
            <a:r>
              <a:rPr lang="nb-NO" sz="1100" dirty="0" smtClean="0"/>
              <a:t>2000</a:t>
            </a:r>
            <a:r>
              <a:rPr lang="tr-TR" sz="1100" dirty="0" smtClean="0"/>
              <a:t>, </a:t>
            </a:r>
            <a:r>
              <a:rPr lang="nb-NO" sz="1100" dirty="0" smtClean="0"/>
              <a:t>Boeckers 2002</a:t>
            </a:r>
            <a:r>
              <a:rPr lang="tr-TR" sz="1100" dirty="0" smtClean="0"/>
              <a:t>, </a:t>
            </a:r>
            <a:r>
              <a:rPr lang="da-DK" sz="1100" dirty="0" smtClean="0"/>
              <a:t>Grabrucker 2011b</a:t>
            </a:r>
            <a:r>
              <a:rPr lang="tr-TR" sz="1100" dirty="0"/>
              <a:t>,</a:t>
            </a:r>
            <a:r>
              <a:rPr lang="da-DK" sz="1100" dirty="0" smtClean="0"/>
              <a:t> </a:t>
            </a:r>
            <a:r>
              <a:rPr lang="da-DK" sz="1100" dirty="0"/>
              <a:t>Verpelli </a:t>
            </a:r>
            <a:r>
              <a:rPr lang="da-DK" sz="1100" dirty="0" smtClean="0"/>
              <a:t>2012</a:t>
            </a:r>
            <a:r>
              <a:rPr lang="tr-TR" sz="1100" dirty="0" smtClean="0"/>
              <a:t>).</a:t>
            </a:r>
            <a:endParaRPr lang="tr-TR" sz="11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5284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C00000"/>
                </a:solidFill>
              </a:rPr>
              <a:t>Otizm Tanımı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5599" y="1774124"/>
            <a:ext cx="11064239" cy="3810000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</a:pPr>
            <a:r>
              <a:rPr lang="tr-TR" sz="2400" dirty="0" smtClean="0"/>
              <a:t>Genel </a:t>
            </a:r>
            <a:r>
              <a:rPr lang="tr-TR" sz="2400" dirty="0" err="1" smtClean="0"/>
              <a:t>populasyonun</a:t>
            </a:r>
            <a:r>
              <a:rPr lang="tr-TR" sz="2400" dirty="0" smtClean="0"/>
              <a:t> yaklaşık % 1 i</a:t>
            </a:r>
          </a:p>
          <a:p>
            <a:pPr algn="just">
              <a:lnSpc>
                <a:spcPct val="90000"/>
              </a:lnSpc>
            </a:pPr>
            <a:r>
              <a:rPr lang="tr-TR" sz="2400" dirty="0" smtClean="0"/>
              <a:t>Çok geniş davranış belirtileri, ciddi </a:t>
            </a:r>
            <a:r>
              <a:rPr lang="tr-TR" sz="2400" dirty="0" err="1" smtClean="0"/>
              <a:t>komorbid</a:t>
            </a:r>
            <a:r>
              <a:rPr lang="tr-TR" sz="2400" dirty="0" smtClean="0"/>
              <a:t> bozuklukları olduğu için «spektrum» deniyor</a:t>
            </a:r>
          </a:p>
          <a:p>
            <a:pPr algn="just">
              <a:lnSpc>
                <a:spcPct val="90000"/>
              </a:lnSpc>
            </a:pPr>
            <a:r>
              <a:rPr lang="tr-TR" sz="2400" dirty="0" smtClean="0"/>
              <a:t>%70 inde zihinsel yetersizlikler ve %25 inde bayılma nöbetleri</a:t>
            </a:r>
          </a:p>
          <a:p>
            <a:pPr lvl="0" algn="just">
              <a:lnSpc>
                <a:spcPct val="90000"/>
              </a:lnSpc>
            </a:pPr>
            <a:r>
              <a:rPr lang="tr-TR" sz="2400" dirty="0"/>
              <a:t>Geniş ölçekli popülasyon çalışmalarında </a:t>
            </a:r>
            <a:r>
              <a:rPr lang="tr-TR" sz="2400" b="1" dirty="0"/>
              <a:t>erkekler 2-3 kat </a:t>
            </a:r>
            <a:r>
              <a:rPr lang="tr-TR" sz="2400" dirty="0"/>
              <a:t>fazla etkilenmektedir </a:t>
            </a:r>
            <a:r>
              <a:rPr lang="tr-TR" sz="1200" dirty="0"/>
              <a:t>(</a:t>
            </a:r>
            <a:r>
              <a:rPr lang="tr-TR" sz="1200" dirty="0" err="1"/>
              <a:t>Begeer</a:t>
            </a:r>
            <a:r>
              <a:rPr lang="tr-TR" sz="1200" dirty="0"/>
              <a:t> BD ve ark. 2011</a:t>
            </a:r>
            <a:r>
              <a:rPr lang="tr-TR" sz="1200" dirty="0" smtClean="0"/>
              <a:t>).</a:t>
            </a:r>
            <a:endParaRPr lang="tr-TR" sz="2400" dirty="0"/>
          </a:p>
          <a:p>
            <a:r>
              <a:rPr lang="tr-TR" sz="2400" dirty="0"/>
              <a:t>DSM-</a:t>
            </a:r>
            <a:r>
              <a:rPr lang="tr-TR" sz="2400" dirty="0" err="1"/>
              <a:t>V’te</a:t>
            </a:r>
            <a:r>
              <a:rPr lang="tr-TR" sz="2400" dirty="0"/>
              <a:t> Otizm Spektrum Bozukluğu</a:t>
            </a:r>
          </a:p>
          <a:p>
            <a:pPr lvl="1"/>
            <a:r>
              <a:rPr lang="tr-TR" sz="2000" dirty="0"/>
              <a:t>Sosyal iletişim ve etkileşimde zorluklar</a:t>
            </a:r>
          </a:p>
          <a:p>
            <a:pPr lvl="1"/>
            <a:r>
              <a:rPr lang="tr-TR" sz="2000" dirty="0"/>
              <a:t>Sınırlı tekrarlayıcı davranış, ilgi ve </a:t>
            </a:r>
            <a:r>
              <a:rPr lang="tr-TR" sz="2000" dirty="0" smtClean="0"/>
              <a:t>aktiviteler</a:t>
            </a:r>
            <a:endParaRPr lang="tr-TR" sz="2000" dirty="0"/>
          </a:p>
          <a:p>
            <a:pPr algn="just">
              <a:lnSpc>
                <a:spcPct val="90000"/>
              </a:lnSpc>
            </a:pPr>
            <a:endParaRPr lang="tr-TR" sz="2400" dirty="0" smtClean="0"/>
          </a:p>
          <a:p>
            <a:pPr algn="just">
              <a:lnSpc>
                <a:spcPct val="90000"/>
              </a:lnSpc>
            </a:pPr>
            <a:endParaRPr lang="tr-TR" sz="240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2095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Otizm ve </a:t>
            </a:r>
            <a:r>
              <a:rPr lang="tr-TR" dirty="0" smtClean="0"/>
              <a:t>SHANK1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10305526" cy="3522980"/>
          </a:xfrm>
        </p:spPr>
        <p:txBody>
          <a:bodyPr>
            <a:normAutofit/>
          </a:bodyPr>
          <a:lstStyle/>
          <a:p>
            <a:r>
              <a:rPr lang="tr-TR" sz="2400" dirty="0" smtClean="0"/>
              <a:t>2012 yılında </a:t>
            </a:r>
            <a:r>
              <a:rPr lang="tr-TR" sz="2400" dirty="0" err="1" smtClean="0"/>
              <a:t>Sato</a:t>
            </a:r>
            <a:r>
              <a:rPr lang="tr-TR" sz="2400" dirty="0" smtClean="0"/>
              <a:t> otizmli iki </a:t>
            </a:r>
            <a:r>
              <a:rPr lang="tr-TR" sz="2400" dirty="0" err="1" smtClean="0"/>
              <a:t>multipleks</a:t>
            </a:r>
            <a:r>
              <a:rPr lang="tr-TR" sz="2400" dirty="0" smtClean="0"/>
              <a:t> ailede SHANK1 </a:t>
            </a:r>
            <a:r>
              <a:rPr lang="tr-TR" sz="2400" dirty="0" err="1" smtClean="0"/>
              <a:t>delesyonunu</a:t>
            </a:r>
            <a:r>
              <a:rPr lang="tr-TR" sz="2400" dirty="0" smtClean="0"/>
              <a:t> tanımlamıştır.</a:t>
            </a:r>
          </a:p>
          <a:p>
            <a:r>
              <a:rPr lang="tr-TR" sz="2400" dirty="0" err="1"/>
              <a:t>H</a:t>
            </a:r>
            <a:r>
              <a:rPr lang="tr-TR" sz="2400" dirty="0" err="1" smtClean="0"/>
              <a:t>eterozigot</a:t>
            </a:r>
            <a:r>
              <a:rPr lang="tr-TR" sz="2400" dirty="0" smtClean="0"/>
              <a:t> bir SHANK1 </a:t>
            </a:r>
            <a:r>
              <a:rPr lang="tr-TR" sz="2400" dirty="0" err="1" smtClean="0"/>
              <a:t>delesyonu</a:t>
            </a:r>
            <a:r>
              <a:rPr lang="tr-TR" sz="2400" dirty="0" smtClean="0"/>
              <a:t> dört jenerasyon erkeklerde taşınmış ve yüksek fonksiyonlu otizm görülmüştür.</a:t>
            </a:r>
          </a:p>
          <a:p>
            <a:r>
              <a:rPr lang="tr-TR" sz="2400" dirty="0" smtClean="0"/>
              <a:t>İkinci ailede de </a:t>
            </a:r>
            <a:r>
              <a:rPr lang="tr-TR" sz="2400" dirty="0" err="1" smtClean="0"/>
              <a:t>novo</a:t>
            </a:r>
            <a:r>
              <a:rPr lang="tr-TR" sz="2400" dirty="0" smtClean="0"/>
              <a:t> SHANK1 </a:t>
            </a:r>
            <a:r>
              <a:rPr lang="tr-TR" sz="2400" dirty="0" err="1" smtClean="0"/>
              <a:t>delesyonu</a:t>
            </a:r>
            <a:r>
              <a:rPr lang="tr-TR" sz="2400" dirty="0" smtClean="0"/>
              <a:t> yüksek fonksiyonlu otizmi olan erkek bireyde saptanmış ancak otizm olan kız kardeşinde bulunmamıştır.</a:t>
            </a:r>
          </a:p>
          <a:p>
            <a:r>
              <a:rPr lang="tr-TR" sz="2400" dirty="0" err="1" smtClean="0"/>
              <a:t>Otozomal</a:t>
            </a:r>
            <a:r>
              <a:rPr lang="tr-TR" sz="2400" dirty="0" smtClean="0"/>
              <a:t> SHANK1 </a:t>
            </a:r>
            <a:r>
              <a:rPr lang="tr-TR" sz="2400" dirty="0" err="1" smtClean="0"/>
              <a:t>delesyonunun</a:t>
            </a:r>
            <a:r>
              <a:rPr lang="tr-TR" sz="2400" dirty="0" smtClean="0"/>
              <a:t> </a:t>
            </a:r>
            <a:r>
              <a:rPr lang="tr-TR" sz="2400" dirty="0" err="1" smtClean="0"/>
              <a:t>penetrasyonu</a:t>
            </a:r>
            <a:r>
              <a:rPr lang="tr-TR" sz="2400" dirty="0" smtClean="0"/>
              <a:t> kadınlarda azalmıştır.</a:t>
            </a:r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3579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Otizm ve SHANK1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10538281" cy="3599180"/>
          </a:xfrm>
        </p:spPr>
        <p:txBody>
          <a:bodyPr>
            <a:normAutofit/>
          </a:bodyPr>
          <a:lstStyle/>
          <a:p>
            <a:r>
              <a:rPr lang="tr-TR" sz="2400" dirty="0" smtClean="0"/>
              <a:t>Shank1 </a:t>
            </a:r>
            <a:r>
              <a:rPr lang="tr-TR" sz="2400" dirty="0" err="1" smtClean="0"/>
              <a:t>knock</a:t>
            </a:r>
            <a:r>
              <a:rPr lang="tr-TR" sz="2400" dirty="0" smtClean="0"/>
              <a:t> </a:t>
            </a:r>
            <a:r>
              <a:rPr lang="tr-TR" sz="2400" dirty="0" err="1" smtClean="0"/>
              <a:t>out</a:t>
            </a:r>
            <a:r>
              <a:rPr lang="tr-TR" sz="2400" dirty="0" smtClean="0"/>
              <a:t> farede </a:t>
            </a:r>
            <a:r>
              <a:rPr lang="tr-TR" sz="2400" dirty="0" err="1" smtClean="0"/>
              <a:t>dendritik</a:t>
            </a:r>
            <a:r>
              <a:rPr lang="tr-TR" sz="2400" dirty="0" smtClean="0"/>
              <a:t> çıkıntıların yoğunluğu CA1 </a:t>
            </a:r>
            <a:r>
              <a:rPr lang="tr-TR" sz="2400" dirty="0" err="1" smtClean="0"/>
              <a:t>stratumda</a:t>
            </a:r>
            <a:r>
              <a:rPr lang="tr-TR" sz="2400" dirty="0" smtClean="0"/>
              <a:t> pek azalmazken çıkıntıların büyüklüğü </a:t>
            </a:r>
            <a:r>
              <a:rPr lang="tr-TR" sz="2400" dirty="0"/>
              <a:t>belirgin olarak </a:t>
            </a:r>
            <a:r>
              <a:rPr lang="tr-TR" sz="2400" dirty="0" smtClean="0"/>
              <a:t>azalmıştır.</a:t>
            </a:r>
          </a:p>
          <a:p>
            <a:r>
              <a:rPr lang="tr-TR" sz="2400" dirty="0" smtClean="0"/>
              <a:t>Shank1 in </a:t>
            </a:r>
            <a:r>
              <a:rPr lang="tr-TR" sz="2400" dirty="0" err="1" smtClean="0"/>
              <a:t>vivo</a:t>
            </a:r>
            <a:r>
              <a:rPr lang="tr-TR" sz="2400" dirty="0" smtClean="0"/>
              <a:t> </a:t>
            </a:r>
            <a:r>
              <a:rPr lang="tr-TR" sz="2400" dirty="0" err="1" smtClean="0"/>
              <a:t>dendritik</a:t>
            </a:r>
            <a:r>
              <a:rPr lang="tr-TR" sz="2400" dirty="0" smtClean="0"/>
              <a:t> çıkıntıların büyüme ve/ya sürdürülmesinde önemlidir.</a:t>
            </a:r>
          </a:p>
          <a:p>
            <a:r>
              <a:rPr lang="tr-TR" sz="2400" dirty="0" smtClean="0"/>
              <a:t>Shank1 eksikliği bazal </a:t>
            </a:r>
            <a:r>
              <a:rPr lang="tr-TR" sz="2400" dirty="0" err="1" smtClean="0"/>
              <a:t>sinaptik</a:t>
            </a:r>
            <a:r>
              <a:rPr lang="tr-TR" sz="2400" dirty="0" smtClean="0"/>
              <a:t> iletimi azaltmakta; </a:t>
            </a:r>
            <a:r>
              <a:rPr lang="tr-TR" sz="2400" dirty="0" err="1" smtClean="0"/>
              <a:t>sinaptik</a:t>
            </a:r>
            <a:r>
              <a:rPr lang="tr-TR" sz="2400" dirty="0" smtClean="0"/>
              <a:t> AMPA ve NMDA reseptör oranını etkilememektedir.</a:t>
            </a:r>
          </a:p>
          <a:p>
            <a:r>
              <a:rPr lang="tr-TR" sz="2400" dirty="0" smtClean="0"/>
              <a:t>Shank1 </a:t>
            </a:r>
            <a:r>
              <a:rPr lang="tr-TR" sz="2400" dirty="0" err="1" smtClean="0"/>
              <a:t>knock</a:t>
            </a:r>
            <a:r>
              <a:rPr lang="tr-TR" sz="2400" dirty="0" smtClean="0"/>
              <a:t> </a:t>
            </a:r>
            <a:r>
              <a:rPr lang="tr-TR" sz="2400" dirty="0" err="1" smtClean="0"/>
              <a:t>out</a:t>
            </a:r>
            <a:r>
              <a:rPr lang="tr-TR" sz="2400" dirty="0" smtClean="0"/>
              <a:t> farelerin </a:t>
            </a:r>
            <a:r>
              <a:rPr lang="tr-TR" sz="2400" dirty="0" err="1"/>
              <a:t>ultrasonik</a:t>
            </a:r>
            <a:r>
              <a:rPr lang="tr-TR" sz="2400" dirty="0"/>
              <a:t> </a:t>
            </a:r>
            <a:r>
              <a:rPr lang="tr-TR" sz="2400" dirty="0" err="1" smtClean="0"/>
              <a:t>vokalizasyonun</a:t>
            </a:r>
            <a:r>
              <a:rPr lang="tr-TR" sz="2400" dirty="0" smtClean="0"/>
              <a:t> ve koku işaretleme davranışı azalmış, izlemde </a:t>
            </a:r>
            <a:r>
              <a:rPr lang="tr-TR" sz="2400" dirty="0" err="1" smtClean="0"/>
              <a:t>anksiyete</a:t>
            </a:r>
            <a:r>
              <a:rPr lang="tr-TR" sz="2400" dirty="0" smtClean="0"/>
              <a:t> benzeri </a:t>
            </a:r>
            <a:r>
              <a:rPr lang="tr-TR" sz="2400" dirty="0" err="1" smtClean="0"/>
              <a:t>fenotip</a:t>
            </a:r>
            <a:r>
              <a:rPr lang="tr-TR" sz="2400" dirty="0" smtClean="0"/>
              <a:t> görülmüştür </a:t>
            </a:r>
            <a:r>
              <a:rPr lang="tr-TR" sz="1100" dirty="0" smtClean="0"/>
              <a:t>(</a:t>
            </a:r>
            <a:r>
              <a:rPr lang="tr-TR" sz="1100" dirty="0" err="1" smtClean="0"/>
              <a:t>Wöhr</a:t>
            </a:r>
            <a:r>
              <a:rPr lang="tr-TR" sz="1100" dirty="0" smtClean="0"/>
              <a:t> 2011, </a:t>
            </a:r>
            <a:r>
              <a:rPr lang="tr-TR" sz="1100" dirty="0" err="1" smtClean="0"/>
              <a:t>Silveran</a:t>
            </a:r>
            <a:r>
              <a:rPr lang="tr-TR" sz="1100" dirty="0" smtClean="0"/>
              <a:t> 2011).</a:t>
            </a:r>
            <a:endParaRPr lang="tr-TR" sz="11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7838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Otizm ve </a:t>
            </a:r>
            <a:r>
              <a:rPr lang="tr-TR" dirty="0" smtClean="0"/>
              <a:t>SHANK2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5" y="2603500"/>
            <a:ext cx="9997954" cy="3416300"/>
          </a:xfrm>
        </p:spPr>
        <p:txBody>
          <a:bodyPr>
            <a:normAutofit/>
          </a:bodyPr>
          <a:lstStyle/>
          <a:p>
            <a:r>
              <a:rPr lang="tr-TR" sz="2400" dirty="0" smtClean="0"/>
              <a:t>2010 yılından beri SHANK2 geni </a:t>
            </a:r>
            <a:r>
              <a:rPr lang="tr-TR" sz="2400" dirty="0" err="1" smtClean="0"/>
              <a:t>nörogelişmsel</a:t>
            </a:r>
            <a:r>
              <a:rPr lang="tr-TR" sz="2400" dirty="0" smtClean="0"/>
              <a:t> hastalıklar ile ilişkili bulunmuştur.</a:t>
            </a:r>
          </a:p>
          <a:p>
            <a:r>
              <a:rPr lang="tr-TR" sz="2400" dirty="0" smtClean="0"/>
              <a:t>SHANK2’deki mutasyonu tanımlayan ilk çalışma otizm ve/ya zihinsel yetersizliği olan bireylerde de </a:t>
            </a:r>
            <a:r>
              <a:rPr lang="tr-TR" sz="2400" dirty="0" err="1" smtClean="0"/>
              <a:t>novo</a:t>
            </a:r>
            <a:r>
              <a:rPr lang="tr-TR" sz="2400" dirty="0" smtClean="0"/>
              <a:t> varyasyonları kapsamaktadır </a:t>
            </a:r>
            <a:r>
              <a:rPr lang="tr-TR" sz="1100" dirty="0" smtClean="0"/>
              <a:t>(</a:t>
            </a:r>
            <a:r>
              <a:rPr lang="tr-TR" sz="1100" dirty="0" err="1" smtClean="0"/>
              <a:t>Berkel</a:t>
            </a:r>
            <a:r>
              <a:rPr lang="tr-TR" sz="1100" dirty="0" smtClean="0"/>
              <a:t> 2010).</a:t>
            </a:r>
          </a:p>
          <a:p>
            <a:r>
              <a:rPr lang="tr-TR" sz="2400" dirty="0" smtClean="0"/>
              <a:t>Sonraki çalışmalarda otizm tanılı daha çok hastanın olduğu SHANK2 mutasyonları bildirilmiştir </a:t>
            </a:r>
            <a:r>
              <a:rPr lang="tr-TR" sz="1100" dirty="0" smtClean="0"/>
              <a:t>(</a:t>
            </a:r>
            <a:r>
              <a:rPr lang="tr-TR" sz="1100" dirty="0" err="1" smtClean="0"/>
              <a:t>Pinto</a:t>
            </a:r>
            <a:r>
              <a:rPr lang="tr-TR" sz="1100" dirty="0" smtClean="0"/>
              <a:t> 2010, </a:t>
            </a:r>
            <a:r>
              <a:rPr lang="tr-TR" sz="1100" dirty="0" err="1" smtClean="0"/>
              <a:t>Leblond</a:t>
            </a:r>
            <a:r>
              <a:rPr lang="tr-TR" sz="1100" dirty="0" smtClean="0"/>
              <a:t> 2012, </a:t>
            </a:r>
            <a:r>
              <a:rPr lang="tr-TR" sz="1100" dirty="0" err="1"/>
              <a:t>S</a:t>
            </a:r>
            <a:r>
              <a:rPr lang="tr-TR" sz="1100" dirty="0" err="1" smtClean="0"/>
              <a:t>anders</a:t>
            </a:r>
            <a:r>
              <a:rPr lang="tr-TR" sz="1100" dirty="0" smtClean="0"/>
              <a:t> 2012, </a:t>
            </a:r>
            <a:r>
              <a:rPr lang="tr-TR" sz="1100" dirty="0" err="1" smtClean="0"/>
              <a:t>Chilian</a:t>
            </a:r>
            <a:r>
              <a:rPr lang="tr-TR" sz="1100" dirty="0" smtClean="0"/>
              <a:t> 2013).</a:t>
            </a:r>
          </a:p>
          <a:p>
            <a:endParaRPr lang="tr-TR" sz="11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1483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Otizm ve SHANK2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10473166" cy="3629660"/>
          </a:xfrm>
        </p:spPr>
        <p:txBody>
          <a:bodyPr>
            <a:noAutofit/>
          </a:bodyPr>
          <a:lstStyle/>
          <a:p>
            <a:r>
              <a:rPr lang="tr-TR" sz="2400" dirty="0" smtClean="0"/>
              <a:t>SHANK2 varyantları </a:t>
            </a:r>
            <a:r>
              <a:rPr lang="tr-TR" sz="2400" dirty="0" err="1" smtClean="0"/>
              <a:t>hippokampal</a:t>
            </a:r>
            <a:r>
              <a:rPr lang="tr-TR" sz="2400" dirty="0" smtClean="0"/>
              <a:t> kültürde </a:t>
            </a:r>
            <a:r>
              <a:rPr lang="tr-TR" sz="2400" dirty="0" err="1" smtClean="0"/>
              <a:t>sinaps</a:t>
            </a:r>
            <a:r>
              <a:rPr lang="tr-TR" sz="2400" dirty="0" smtClean="0"/>
              <a:t> </a:t>
            </a:r>
            <a:r>
              <a:rPr lang="tr-TR" sz="2400" dirty="0" err="1" smtClean="0"/>
              <a:t>dansitesini</a:t>
            </a:r>
            <a:r>
              <a:rPr lang="tr-TR" sz="2400" dirty="0" smtClean="0"/>
              <a:t> azaltmaktadır </a:t>
            </a:r>
            <a:r>
              <a:rPr lang="tr-TR" sz="1100" dirty="0" smtClean="0"/>
              <a:t>(</a:t>
            </a:r>
            <a:r>
              <a:rPr lang="tr-TR" sz="1100" dirty="0" err="1" smtClean="0"/>
              <a:t>Leblond</a:t>
            </a:r>
            <a:r>
              <a:rPr lang="tr-TR" sz="1100" dirty="0" smtClean="0"/>
              <a:t> 2012).</a:t>
            </a:r>
          </a:p>
          <a:p>
            <a:r>
              <a:rPr lang="tr-TR" sz="2400" dirty="0" smtClean="0"/>
              <a:t>Fare </a:t>
            </a:r>
            <a:r>
              <a:rPr lang="tr-TR" sz="2400" dirty="0" err="1" smtClean="0"/>
              <a:t>hipokampus</a:t>
            </a:r>
            <a:r>
              <a:rPr lang="tr-TR" sz="2400" dirty="0" smtClean="0"/>
              <a:t> ve korteksinde R462X stop mutasyonu </a:t>
            </a:r>
            <a:r>
              <a:rPr lang="tr-TR" sz="2400" dirty="0" err="1" smtClean="0"/>
              <a:t>eksitatör</a:t>
            </a:r>
            <a:r>
              <a:rPr lang="tr-TR" sz="2400" dirty="0" smtClean="0"/>
              <a:t> </a:t>
            </a:r>
            <a:r>
              <a:rPr lang="tr-TR" sz="2400" dirty="0" err="1" smtClean="0"/>
              <a:t>postsinaptik</a:t>
            </a:r>
            <a:r>
              <a:rPr lang="tr-TR" sz="2400" dirty="0" smtClean="0"/>
              <a:t> iletim </a:t>
            </a:r>
            <a:r>
              <a:rPr lang="tr-TR" sz="2400" dirty="0" err="1" smtClean="0"/>
              <a:t>amplitudunu</a:t>
            </a:r>
            <a:r>
              <a:rPr lang="tr-TR" sz="2400" dirty="0"/>
              <a:t> </a:t>
            </a:r>
            <a:r>
              <a:rPr lang="tr-TR" sz="2400" dirty="0" smtClean="0"/>
              <a:t>↓, </a:t>
            </a:r>
            <a:r>
              <a:rPr lang="tr-TR" sz="2400" dirty="0" err="1" smtClean="0"/>
              <a:t>matur</a:t>
            </a:r>
            <a:r>
              <a:rPr lang="tr-TR" sz="2400" dirty="0" smtClean="0"/>
              <a:t> çıkıntılar yerine </a:t>
            </a:r>
            <a:r>
              <a:rPr lang="tr-TR" sz="2400" dirty="0" err="1" smtClean="0"/>
              <a:t>filopodia</a:t>
            </a:r>
            <a:r>
              <a:rPr lang="tr-TR" sz="2400" dirty="0" smtClean="0"/>
              <a:t> oluşmuş ve bilişsel anormallikler görülmüştür </a:t>
            </a:r>
            <a:r>
              <a:rPr lang="tr-TR" sz="1100" dirty="0" smtClean="0"/>
              <a:t>(</a:t>
            </a:r>
            <a:r>
              <a:rPr lang="tr-TR" sz="1100" dirty="0" err="1" smtClean="0"/>
              <a:t>Berkel</a:t>
            </a:r>
            <a:r>
              <a:rPr lang="tr-TR" sz="1100" dirty="0" smtClean="0"/>
              <a:t> 2012).</a:t>
            </a:r>
          </a:p>
          <a:p>
            <a:r>
              <a:rPr lang="tr-TR" sz="2400" dirty="0" smtClean="0"/>
              <a:t>Farklı şekillerde Shank2 </a:t>
            </a:r>
            <a:r>
              <a:rPr lang="tr-TR" sz="2400" dirty="0" err="1" smtClean="0"/>
              <a:t>knock</a:t>
            </a:r>
            <a:r>
              <a:rPr lang="tr-TR" sz="2400" dirty="0" smtClean="0"/>
              <a:t> </a:t>
            </a:r>
            <a:r>
              <a:rPr lang="tr-TR" sz="2400" dirty="0" err="1" smtClean="0"/>
              <a:t>out</a:t>
            </a:r>
            <a:r>
              <a:rPr lang="tr-TR" sz="2400" dirty="0" smtClean="0"/>
              <a:t> edilen farelerde; sosyal etkileşimde azalma, iletişimde bozulma, aşırı hareketlilik, kendini tımarlamada artış ve artmış </a:t>
            </a:r>
            <a:r>
              <a:rPr lang="tr-TR" sz="2400" dirty="0" err="1" smtClean="0"/>
              <a:t>anksiyete</a:t>
            </a:r>
            <a:r>
              <a:rPr lang="tr-TR" sz="2400" dirty="0" smtClean="0"/>
              <a:t> oluşmuştur </a:t>
            </a:r>
            <a:r>
              <a:rPr lang="tr-TR" sz="1100" dirty="0" smtClean="0"/>
              <a:t>(</a:t>
            </a:r>
            <a:r>
              <a:rPr lang="tr-TR" sz="1100" dirty="0" err="1" smtClean="0"/>
              <a:t>Berkel</a:t>
            </a:r>
            <a:r>
              <a:rPr lang="tr-TR" sz="1100" dirty="0" smtClean="0"/>
              <a:t> 2010).</a:t>
            </a:r>
            <a:endParaRPr lang="tr-TR" sz="11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4550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Otizm ve </a:t>
            </a:r>
            <a:r>
              <a:rPr lang="tr-TR" dirty="0" smtClean="0"/>
              <a:t>SHANK3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10524428" cy="3416300"/>
          </a:xfrm>
        </p:spPr>
        <p:txBody>
          <a:bodyPr>
            <a:noAutofit/>
          </a:bodyPr>
          <a:lstStyle/>
          <a:p>
            <a:r>
              <a:rPr lang="tr-TR" sz="2400" dirty="0" smtClean="0"/>
              <a:t>SHANK3 </a:t>
            </a:r>
            <a:r>
              <a:rPr lang="tr-TR" sz="2400" dirty="0" err="1" smtClean="0"/>
              <a:t>delesyonu</a:t>
            </a:r>
            <a:r>
              <a:rPr lang="tr-TR" sz="2400" dirty="0"/>
              <a:t> </a:t>
            </a:r>
            <a:r>
              <a:rPr lang="tr-TR" sz="2400" dirty="0" smtClean="0"/>
              <a:t>olan 600’den fazla hastada bildirilmiştir.</a:t>
            </a:r>
          </a:p>
          <a:p>
            <a:r>
              <a:rPr lang="tr-TR" sz="2400" dirty="0" err="1" smtClean="0"/>
              <a:t>Neonatal</a:t>
            </a:r>
            <a:r>
              <a:rPr lang="tr-TR" sz="2400" dirty="0" smtClean="0"/>
              <a:t> </a:t>
            </a:r>
            <a:r>
              <a:rPr lang="tr-TR" sz="2400" dirty="0" err="1" smtClean="0"/>
              <a:t>hipotoni</a:t>
            </a:r>
            <a:r>
              <a:rPr lang="tr-TR" sz="2400" dirty="0" smtClean="0"/>
              <a:t>, ortadan ağıra zihinsel gerilik, konuşamama, normalden bozulmuş gelişim ve minör </a:t>
            </a:r>
            <a:r>
              <a:rPr lang="tr-TR" sz="2400" dirty="0" err="1" smtClean="0"/>
              <a:t>dismorfik</a:t>
            </a:r>
            <a:r>
              <a:rPr lang="tr-TR" sz="2400" dirty="0" smtClean="0"/>
              <a:t> bulgular ile karakterizedir.</a:t>
            </a:r>
          </a:p>
          <a:p>
            <a:r>
              <a:rPr lang="tr-TR" sz="2400" dirty="0" smtClean="0"/>
              <a:t>Hastaların %50’den fazlası otizm benzeri davranış gösterir </a:t>
            </a:r>
            <a:r>
              <a:rPr lang="tr-TR" sz="1100" dirty="0" smtClean="0"/>
              <a:t>(</a:t>
            </a:r>
            <a:r>
              <a:rPr lang="tr-TR" sz="1100" dirty="0" err="1" smtClean="0"/>
              <a:t>Phelan</a:t>
            </a:r>
            <a:r>
              <a:rPr lang="tr-TR" sz="1100" dirty="0" smtClean="0"/>
              <a:t> ve </a:t>
            </a:r>
            <a:r>
              <a:rPr lang="tr-TR" sz="1100" dirty="0" err="1" smtClean="0"/>
              <a:t>McDermid</a:t>
            </a:r>
            <a:r>
              <a:rPr lang="tr-TR" sz="1100" dirty="0" smtClean="0"/>
              <a:t> 2011)</a:t>
            </a:r>
          </a:p>
          <a:p>
            <a:r>
              <a:rPr lang="tr-TR" sz="2400" dirty="0" smtClean="0"/>
              <a:t>2007 yılında </a:t>
            </a:r>
            <a:r>
              <a:rPr lang="tr-TR" sz="2400" dirty="0" err="1" smtClean="0"/>
              <a:t>Durand</a:t>
            </a:r>
            <a:r>
              <a:rPr lang="tr-TR" sz="2400" dirty="0" smtClean="0"/>
              <a:t> otizmli bir hastada SHANK de </a:t>
            </a:r>
            <a:r>
              <a:rPr lang="tr-TR" sz="2400" dirty="0" err="1" smtClean="0"/>
              <a:t>novo</a:t>
            </a:r>
            <a:r>
              <a:rPr lang="tr-TR" sz="2400" dirty="0" smtClean="0"/>
              <a:t> mutasyonunu tanımlamıştır.</a:t>
            </a:r>
          </a:p>
          <a:p>
            <a:r>
              <a:rPr lang="tr-TR" sz="2400" dirty="0" smtClean="0"/>
              <a:t>Sonrasında otizm ve diğer </a:t>
            </a:r>
            <a:r>
              <a:rPr lang="tr-TR" sz="2400" dirty="0" err="1" smtClean="0"/>
              <a:t>nörogelişimsel</a:t>
            </a:r>
            <a:r>
              <a:rPr lang="tr-TR" sz="2400" dirty="0" smtClean="0"/>
              <a:t> bozukluklar, şizofreni ve </a:t>
            </a:r>
            <a:r>
              <a:rPr lang="tr-TR" sz="2400" dirty="0" err="1" smtClean="0"/>
              <a:t>bipolar</a:t>
            </a:r>
            <a:r>
              <a:rPr lang="tr-TR" sz="2400" dirty="0" smtClean="0"/>
              <a:t> bozuklukta gösterilmiştir.</a:t>
            </a:r>
          </a:p>
          <a:p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6099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Otizm ve </a:t>
            </a:r>
            <a:r>
              <a:rPr lang="tr-TR" dirty="0" smtClean="0"/>
              <a:t>SHANK3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3" y="2557779"/>
            <a:ext cx="10671287" cy="3478645"/>
          </a:xfrm>
        </p:spPr>
        <p:txBody>
          <a:bodyPr>
            <a:noAutofit/>
          </a:bodyPr>
          <a:lstStyle/>
          <a:p>
            <a:r>
              <a:rPr lang="tr-TR" sz="2400" dirty="0" smtClean="0"/>
              <a:t>SHANK3 mutasyonu SHANK1 ve SHANK2’ye göre daha </a:t>
            </a:r>
            <a:r>
              <a:rPr lang="tr-TR" sz="2400" dirty="0" err="1" smtClean="0"/>
              <a:t>penetranttır</a:t>
            </a:r>
            <a:r>
              <a:rPr lang="tr-TR" sz="2400" dirty="0" smtClean="0"/>
              <a:t> ve mutasyonunda ağır bilişsel bozukluk görülmektedir (daha merkezi fonksiyon).</a:t>
            </a:r>
          </a:p>
          <a:p>
            <a:r>
              <a:rPr lang="tr-TR" sz="2400" dirty="0" smtClean="0"/>
              <a:t>Farklı mutasyonlar farklı morfolojik, fizyolojik ve moleküler etkiler oluşturur.</a:t>
            </a:r>
          </a:p>
          <a:p>
            <a:r>
              <a:rPr lang="tr-TR" sz="2400" dirty="0" smtClean="0"/>
              <a:t>Kalıtsal mutasyonlar de </a:t>
            </a:r>
            <a:r>
              <a:rPr lang="tr-TR" sz="2400" dirty="0" err="1" smtClean="0"/>
              <a:t>novolara</a:t>
            </a:r>
            <a:r>
              <a:rPr lang="tr-TR" sz="2400" dirty="0" smtClean="0"/>
              <a:t> göre daha hafif </a:t>
            </a:r>
            <a:r>
              <a:rPr lang="tr-TR" sz="2400" dirty="0" err="1" smtClean="0"/>
              <a:t>fenotip</a:t>
            </a:r>
            <a:r>
              <a:rPr lang="tr-TR" sz="2400" dirty="0" smtClean="0"/>
              <a:t> göstermektedir.</a:t>
            </a:r>
          </a:p>
          <a:p>
            <a:r>
              <a:rPr lang="tr-TR" sz="2400" dirty="0" smtClean="0"/>
              <a:t>De </a:t>
            </a:r>
            <a:r>
              <a:rPr lang="tr-TR" sz="2400" dirty="0" err="1" smtClean="0"/>
              <a:t>novo</a:t>
            </a:r>
            <a:r>
              <a:rPr lang="tr-TR" sz="2400" dirty="0" smtClean="0"/>
              <a:t> stop mutasyonunda </a:t>
            </a:r>
            <a:r>
              <a:rPr lang="tr-TR" sz="2400" dirty="0" err="1" smtClean="0"/>
              <a:t>dendritik</a:t>
            </a:r>
            <a:r>
              <a:rPr lang="tr-TR" sz="2400" dirty="0" smtClean="0"/>
              <a:t> çıkıntı sayısında ve </a:t>
            </a:r>
            <a:r>
              <a:rPr lang="tr-TR" sz="2400" dirty="0" err="1" smtClean="0"/>
              <a:t>spontan</a:t>
            </a:r>
            <a:r>
              <a:rPr lang="tr-TR" sz="2400" dirty="0" smtClean="0"/>
              <a:t> </a:t>
            </a:r>
            <a:r>
              <a:rPr lang="tr-TR" sz="2400" dirty="0" err="1" smtClean="0"/>
              <a:t>nöronal</a:t>
            </a:r>
            <a:r>
              <a:rPr lang="tr-TR" sz="2400" dirty="0" smtClean="0"/>
              <a:t> </a:t>
            </a:r>
            <a:r>
              <a:rPr lang="tr-TR" sz="2400" dirty="0" err="1" smtClean="0"/>
              <a:t>akitivitede</a:t>
            </a:r>
            <a:r>
              <a:rPr lang="tr-TR" sz="2400" dirty="0" smtClean="0"/>
              <a:t> azalma, </a:t>
            </a:r>
            <a:endParaRPr lang="tr-TR" sz="2400" dirty="0"/>
          </a:p>
          <a:p>
            <a:r>
              <a:rPr lang="tr-TR" sz="2400" dirty="0" err="1" smtClean="0"/>
              <a:t>Dendritik</a:t>
            </a:r>
            <a:r>
              <a:rPr lang="tr-TR" sz="2400" dirty="0" smtClean="0"/>
              <a:t> hacim arttırma, </a:t>
            </a:r>
            <a:r>
              <a:rPr lang="tr-TR" sz="2400" dirty="0" err="1" smtClean="0"/>
              <a:t>aktin</a:t>
            </a:r>
            <a:r>
              <a:rPr lang="tr-TR" sz="2400" dirty="0" smtClean="0"/>
              <a:t> </a:t>
            </a:r>
            <a:r>
              <a:rPr lang="tr-TR" sz="2400" dirty="0" err="1" smtClean="0"/>
              <a:t>polimerizasyon</a:t>
            </a:r>
            <a:r>
              <a:rPr lang="tr-TR" sz="2400" dirty="0" smtClean="0"/>
              <a:t> ve </a:t>
            </a:r>
            <a:r>
              <a:rPr lang="tr-TR" sz="2400" dirty="0" err="1" smtClean="0"/>
              <a:t>aksonal</a:t>
            </a:r>
            <a:r>
              <a:rPr lang="tr-TR" sz="2400" dirty="0" smtClean="0"/>
              <a:t> büyüme becerilerinde kaybolma görülür.</a:t>
            </a:r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3897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Otizm ve SHANK3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10178063" cy="3416300"/>
          </a:xfrm>
        </p:spPr>
        <p:txBody>
          <a:bodyPr>
            <a:noAutofit/>
          </a:bodyPr>
          <a:lstStyle/>
          <a:p>
            <a:r>
              <a:rPr lang="tr-TR" sz="2400" dirty="0" err="1" smtClean="0"/>
              <a:t>Heterozigot</a:t>
            </a:r>
            <a:r>
              <a:rPr lang="tr-TR" sz="2400" dirty="0" smtClean="0"/>
              <a:t> </a:t>
            </a:r>
            <a:r>
              <a:rPr lang="tr-TR" sz="2400" dirty="0" err="1" smtClean="0"/>
              <a:t>mutant</a:t>
            </a:r>
            <a:r>
              <a:rPr lang="tr-TR" sz="2400" dirty="0" smtClean="0"/>
              <a:t> farelerde bazal </a:t>
            </a:r>
            <a:r>
              <a:rPr lang="tr-TR" sz="2400" dirty="0" err="1" smtClean="0"/>
              <a:t>sinaptik</a:t>
            </a:r>
            <a:r>
              <a:rPr lang="tr-TR" sz="2400" dirty="0" smtClean="0"/>
              <a:t> iletimde azalma ve </a:t>
            </a:r>
            <a:r>
              <a:rPr lang="tr-TR" sz="2400" dirty="0" err="1" smtClean="0"/>
              <a:t>sinaptik</a:t>
            </a:r>
            <a:r>
              <a:rPr lang="tr-TR" sz="2400" dirty="0" smtClean="0"/>
              <a:t> </a:t>
            </a:r>
            <a:r>
              <a:rPr lang="tr-TR" sz="2400" dirty="0" err="1" smtClean="0"/>
              <a:t>plastisitede</a:t>
            </a:r>
            <a:r>
              <a:rPr lang="tr-TR" sz="2400" dirty="0" smtClean="0"/>
              <a:t> bozulma görülmüştür </a:t>
            </a:r>
            <a:r>
              <a:rPr lang="tr-TR" sz="1100" dirty="0" smtClean="0"/>
              <a:t>(</a:t>
            </a:r>
            <a:r>
              <a:rPr lang="tr-TR" sz="1100" dirty="0" err="1" smtClean="0"/>
              <a:t>Bozdagi</a:t>
            </a:r>
            <a:r>
              <a:rPr lang="tr-TR" sz="1100" dirty="0" smtClean="0"/>
              <a:t> 2010).</a:t>
            </a:r>
          </a:p>
          <a:p>
            <a:r>
              <a:rPr lang="tr-TR" sz="2400" dirty="0"/>
              <a:t>M</a:t>
            </a:r>
            <a:r>
              <a:rPr lang="tr-TR" sz="2400" dirty="0" smtClean="0"/>
              <a:t>utant erkek farelerin kızışma dönemindeki dişi fareleri koklaması ve </a:t>
            </a:r>
            <a:r>
              <a:rPr lang="tr-TR" sz="2400" dirty="0" err="1"/>
              <a:t>ultrasonik</a:t>
            </a:r>
            <a:r>
              <a:rPr lang="tr-TR" sz="2400" dirty="0"/>
              <a:t> </a:t>
            </a:r>
            <a:r>
              <a:rPr lang="tr-TR" sz="2400" dirty="0" err="1" smtClean="0"/>
              <a:t>vokalizasyon</a:t>
            </a:r>
            <a:r>
              <a:rPr lang="tr-TR" sz="2400" dirty="0" smtClean="0"/>
              <a:t> yayması </a:t>
            </a:r>
            <a:r>
              <a:rPr lang="tr-TR" sz="2400" dirty="0"/>
              <a:t>daha az </a:t>
            </a:r>
            <a:r>
              <a:rPr lang="tr-TR" sz="2400" dirty="0" smtClean="0"/>
              <a:t>bulunmuştur </a:t>
            </a:r>
            <a:r>
              <a:rPr lang="tr-TR" sz="1100" dirty="0" smtClean="0"/>
              <a:t>(</a:t>
            </a:r>
            <a:r>
              <a:rPr lang="tr-TR" sz="1100" dirty="0" err="1" smtClean="0"/>
              <a:t>Bozdagi</a:t>
            </a:r>
            <a:r>
              <a:rPr lang="tr-TR" sz="1100" dirty="0" smtClean="0"/>
              <a:t> 2010).</a:t>
            </a:r>
          </a:p>
          <a:p>
            <a:r>
              <a:rPr lang="tr-TR" sz="2400" dirty="0" smtClean="0"/>
              <a:t>Shank2 </a:t>
            </a:r>
            <a:r>
              <a:rPr lang="tr-TR" sz="2400" dirty="0" err="1" smtClean="0"/>
              <a:t>mutant</a:t>
            </a:r>
            <a:r>
              <a:rPr lang="tr-TR" sz="2400" dirty="0" smtClean="0"/>
              <a:t> farelerde </a:t>
            </a:r>
            <a:r>
              <a:rPr lang="tr-TR" sz="2400" dirty="0" err="1" smtClean="0"/>
              <a:t>striatumda</a:t>
            </a:r>
            <a:r>
              <a:rPr lang="tr-TR" sz="2400" dirty="0" smtClean="0"/>
              <a:t> Shank3 proteininin, Shank3a-c mutasyonu olanlarda da Shank2 proteininin arttığı gösterilmiştir </a:t>
            </a:r>
            <a:r>
              <a:rPr lang="tr-TR" sz="1100" dirty="0" smtClean="0"/>
              <a:t>(</a:t>
            </a:r>
            <a:r>
              <a:rPr lang="tr-TR" sz="1100" dirty="0" err="1" smtClean="0"/>
              <a:t>Schmeisser</a:t>
            </a:r>
            <a:r>
              <a:rPr lang="tr-TR" sz="1100" dirty="0" smtClean="0"/>
              <a:t> 2012).</a:t>
            </a:r>
          </a:p>
          <a:p>
            <a:r>
              <a:rPr lang="tr-TR" sz="2400" dirty="0" smtClean="0"/>
              <a:t>Buna rağmen moleküler değişimler farklıdır (Shank2 KO NMDA </a:t>
            </a:r>
            <a:r>
              <a:rPr lang="tr-TR" sz="2400" dirty="0" err="1" smtClean="0"/>
              <a:t>rsp</a:t>
            </a:r>
            <a:r>
              <a:rPr lang="tr-TR" sz="2400" dirty="0" smtClean="0"/>
              <a:t>↑, Shank3 KO AMPA </a:t>
            </a:r>
            <a:r>
              <a:rPr lang="tr-TR" sz="2400" dirty="0" err="1" smtClean="0"/>
              <a:t>rsp</a:t>
            </a:r>
            <a:r>
              <a:rPr lang="tr-TR" sz="2400" dirty="0" smtClean="0"/>
              <a:t>↓)</a:t>
            </a:r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5865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Otizm ve </a:t>
            </a:r>
            <a:r>
              <a:rPr lang="tr-TR" dirty="0" smtClean="0"/>
              <a:t>PTEN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10025663" cy="3416300"/>
          </a:xfrm>
        </p:spPr>
        <p:txBody>
          <a:bodyPr>
            <a:normAutofit/>
          </a:bodyPr>
          <a:lstStyle/>
          <a:p>
            <a:r>
              <a:rPr lang="tr-TR" sz="2400" dirty="0" smtClean="0"/>
              <a:t>PTEN 10q23.3 yerleşmiş tümör </a:t>
            </a:r>
            <a:r>
              <a:rPr lang="tr-TR" sz="2400" dirty="0" err="1" smtClean="0"/>
              <a:t>supresor</a:t>
            </a:r>
            <a:r>
              <a:rPr lang="tr-TR" sz="2400" dirty="0" smtClean="0"/>
              <a:t> genidir </a:t>
            </a:r>
            <a:r>
              <a:rPr lang="tr-TR" sz="1600" dirty="0" smtClean="0"/>
              <a:t>(</a:t>
            </a:r>
            <a:r>
              <a:rPr lang="tr-TR" sz="1600" dirty="0" err="1" smtClean="0"/>
              <a:t>Steck</a:t>
            </a:r>
            <a:r>
              <a:rPr lang="tr-TR" sz="1600" dirty="0" smtClean="0"/>
              <a:t> 1997, </a:t>
            </a:r>
            <a:r>
              <a:rPr lang="tr-TR" sz="1600" dirty="0" err="1" smtClean="0"/>
              <a:t>Li</a:t>
            </a:r>
            <a:r>
              <a:rPr lang="tr-TR" sz="1600" dirty="0" smtClean="0"/>
              <a:t> 1997).</a:t>
            </a:r>
          </a:p>
          <a:p>
            <a:r>
              <a:rPr lang="tr-TR" sz="2400" dirty="0" smtClean="0"/>
              <a:t>PTEN proteini PI3K/</a:t>
            </a:r>
            <a:r>
              <a:rPr lang="tr-TR" sz="2400" dirty="0" err="1" smtClean="0"/>
              <a:t>Akt</a:t>
            </a:r>
            <a:r>
              <a:rPr lang="tr-TR" sz="2400" dirty="0" smtClean="0"/>
              <a:t> yolunu </a:t>
            </a:r>
            <a:r>
              <a:rPr lang="tr-TR" sz="2400" dirty="0" err="1" smtClean="0"/>
              <a:t>inhibe</a:t>
            </a:r>
            <a:r>
              <a:rPr lang="tr-TR" sz="2400" dirty="0" smtClean="0"/>
              <a:t> ederek etki gösterir.</a:t>
            </a:r>
          </a:p>
          <a:p>
            <a:r>
              <a:rPr lang="tr-TR" sz="2400" dirty="0" smtClean="0"/>
              <a:t>PI3K/</a:t>
            </a:r>
            <a:r>
              <a:rPr lang="tr-TR" sz="2400" dirty="0" err="1" smtClean="0"/>
              <a:t>Akt</a:t>
            </a:r>
            <a:r>
              <a:rPr lang="tr-TR" sz="2400" dirty="0" smtClean="0"/>
              <a:t> yolu protein sentezi, hücre büyümesi, hücre yaşamı ve hücre </a:t>
            </a:r>
            <a:r>
              <a:rPr lang="tr-TR" sz="2400" dirty="0" err="1" smtClean="0"/>
              <a:t>proliferasyonu</a:t>
            </a:r>
            <a:r>
              <a:rPr lang="tr-TR" sz="2400" dirty="0" smtClean="0"/>
              <a:t> yönünde etki göstermektedir.</a:t>
            </a:r>
          </a:p>
          <a:p>
            <a:r>
              <a:rPr lang="tr-TR" sz="2400" dirty="0" smtClean="0"/>
              <a:t>PTEN proteini PIP2’ın PIP3’a dönüşmesini önlemektedir.</a:t>
            </a:r>
          </a:p>
          <a:p>
            <a:r>
              <a:rPr lang="tr-TR" sz="2400" dirty="0" smtClean="0"/>
              <a:t>PTEN çalışmadığında </a:t>
            </a:r>
            <a:r>
              <a:rPr lang="tr-TR" sz="2400" dirty="0" err="1" smtClean="0"/>
              <a:t>hiperplazi</a:t>
            </a:r>
            <a:r>
              <a:rPr lang="tr-TR" sz="2400" dirty="0" smtClean="0"/>
              <a:t>, </a:t>
            </a:r>
            <a:r>
              <a:rPr lang="tr-TR" sz="2400" dirty="0" err="1" smtClean="0"/>
              <a:t>apoptozisin</a:t>
            </a:r>
            <a:r>
              <a:rPr lang="tr-TR" sz="2400" dirty="0" smtClean="0"/>
              <a:t> azalması, </a:t>
            </a:r>
            <a:r>
              <a:rPr lang="tr-TR" sz="2400" dirty="0" err="1" smtClean="0"/>
              <a:t>hipertrofi</a:t>
            </a:r>
            <a:r>
              <a:rPr lang="tr-TR" sz="2400" dirty="0" smtClean="0"/>
              <a:t>, aşırı protein sentezi ve hücre büyümesi görülmektedir.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7749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Otizm ve </a:t>
            </a:r>
            <a:r>
              <a:rPr lang="tr-TR" dirty="0" smtClean="0"/>
              <a:t>PTEN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10244566" cy="3797300"/>
          </a:xfrm>
        </p:spPr>
        <p:txBody>
          <a:bodyPr>
            <a:normAutofit/>
          </a:bodyPr>
          <a:lstStyle/>
          <a:p>
            <a:r>
              <a:rPr lang="tr-TR" sz="2400" dirty="0" smtClean="0"/>
              <a:t>PTEN yokluğunda her organ etkilenebilir; beyin etkilendiğinde makrosefali, nöbet, </a:t>
            </a:r>
            <a:r>
              <a:rPr lang="tr-TR" sz="2400" dirty="0" err="1" smtClean="0"/>
              <a:t>mental</a:t>
            </a:r>
            <a:r>
              <a:rPr lang="tr-TR" sz="2400" dirty="0" smtClean="0"/>
              <a:t> </a:t>
            </a:r>
            <a:r>
              <a:rPr lang="tr-TR" sz="2400" dirty="0" err="1" smtClean="0"/>
              <a:t>retardasyon</a:t>
            </a:r>
            <a:r>
              <a:rPr lang="tr-TR" sz="2400" dirty="0" smtClean="0"/>
              <a:t> ve otizm sıktır </a:t>
            </a:r>
            <a:r>
              <a:rPr lang="tr-TR" sz="1100" dirty="0" smtClean="0"/>
              <a:t>(</a:t>
            </a:r>
            <a:r>
              <a:rPr lang="tr-TR" sz="1100" dirty="0" err="1" smtClean="0"/>
              <a:t>Zhou</a:t>
            </a:r>
            <a:r>
              <a:rPr lang="tr-TR" sz="1100" dirty="0" smtClean="0"/>
              <a:t> ve Parada 2012).</a:t>
            </a:r>
          </a:p>
          <a:p>
            <a:r>
              <a:rPr lang="tr-TR" sz="2400" dirty="0" smtClean="0"/>
              <a:t>İlk kez otizm ile doğrudan ilişkisi 2005 yılında otizmi </a:t>
            </a:r>
            <a:r>
              <a:rPr lang="tr-TR" sz="2400" dirty="0"/>
              <a:t>ve </a:t>
            </a:r>
            <a:r>
              <a:rPr lang="tr-TR" sz="2400" dirty="0" err="1"/>
              <a:t>makrosefalisi</a:t>
            </a:r>
            <a:r>
              <a:rPr lang="tr-TR" sz="2400" dirty="0"/>
              <a:t> olan 18 hastadan 3’ünde PTEN mutasyonu </a:t>
            </a:r>
            <a:r>
              <a:rPr lang="tr-TR" sz="2400" dirty="0" smtClean="0"/>
              <a:t>saptanmasıyla bildirilmiştir </a:t>
            </a:r>
            <a:r>
              <a:rPr lang="tr-TR" sz="1100" dirty="0" smtClean="0"/>
              <a:t>(</a:t>
            </a:r>
            <a:r>
              <a:rPr lang="tr-TR" sz="1100" dirty="0" err="1" smtClean="0"/>
              <a:t>Butler</a:t>
            </a:r>
            <a:r>
              <a:rPr lang="tr-TR" sz="1100" dirty="0" smtClean="0"/>
              <a:t> 2005).</a:t>
            </a:r>
          </a:p>
          <a:p>
            <a:r>
              <a:rPr lang="tr-TR" sz="2400" dirty="0" smtClean="0"/>
              <a:t>Örneklem grubu düşük olsa da farklı çalışmalarda bu ilişki raporlanmıştır </a:t>
            </a:r>
            <a:r>
              <a:rPr lang="tr-TR" sz="1100" dirty="0" smtClean="0"/>
              <a:t>(</a:t>
            </a:r>
            <a:r>
              <a:rPr lang="tr-TR" sz="1100" dirty="0" err="1" smtClean="0"/>
              <a:t>Herman</a:t>
            </a:r>
            <a:r>
              <a:rPr lang="tr-TR" sz="1100" dirty="0" smtClean="0"/>
              <a:t> 2007, </a:t>
            </a:r>
            <a:r>
              <a:rPr lang="tr-TR" sz="1100" dirty="0" err="1" smtClean="0"/>
              <a:t>Buxbaum</a:t>
            </a:r>
            <a:r>
              <a:rPr lang="tr-TR" sz="1100" dirty="0" smtClean="0"/>
              <a:t> 2007, </a:t>
            </a:r>
            <a:r>
              <a:rPr lang="tr-TR" sz="1100" dirty="0" err="1" smtClean="0"/>
              <a:t>Varga</a:t>
            </a:r>
            <a:r>
              <a:rPr lang="tr-TR" sz="1100" dirty="0" smtClean="0"/>
              <a:t> 2009).</a:t>
            </a:r>
            <a:endParaRPr lang="tr-TR" sz="11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3367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Otizm ve PTEN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60120" y="2423161"/>
            <a:ext cx="10683240" cy="3922222"/>
          </a:xfrm>
        </p:spPr>
        <p:txBody>
          <a:bodyPr>
            <a:noAutofit/>
          </a:bodyPr>
          <a:lstStyle/>
          <a:p>
            <a:r>
              <a:rPr lang="tr-TR" sz="2400" smtClean="0"/>
              <a:t>PTEN’in</a:t>
            </a:r>
            <a:r>
              <a:rPr lang="tr-TR" sz="2400" dirty="0" smtClean="0"/>
              <a:t> </a:t>
            </a:r>
            <a:r>
              <a:rPr lang="tr-TR" sz="2400" dirty="0" err="1" smtClean="0"/>
              <a:t>delesyonu</a:t>
            </a:r>
            <a:r>
              <a:rPr lang="tr-TR" sz="2400" dirty="0" smtClean="0"/>
              <a:t> erken dönemlerde ölüm, beyin </a:t>
            </a:r>
            <a:r>
              <a:rPr lang="tr-TR" sz="2400" dirty="0" err="1" smtClean="0"/>
              <a:t>laminasyonunda</a:t>
            </a:r>
            <a:r>
              <a:rPr lang="tr-TR" sz="2400" dirty="0" smtClean="0"/>
              <a:t> bozulma, ağır nöbetler ve </a:t>
            </a:r>
            <a:r>
              <a:rPr lang="tr-TR" sz="2400" dirty="0" err="1" smtClean="0"/>
              <a:t>makosefali</a:t>
            </a:r>
            <a:r>
              <a:rPr lang="tr-TR" sz="2400" dirty="0" smtClean="0"/>
              <a:t> ile sonuçlanmaktadır </a:t>
            </a:r>
            <a:r>
              <a:rPr lang="tr-TR" sz="1100" dirty="0" smtClean="0"/>
              <a:t>(</a:t>
            </a:r>
            <a:r>
              <a:rPr lang="tr-TR" sz="1100" dirty="0" err="1" smtClean="0"/>
              <a:t>Backman</a:t>
            </a:r>
            <a:r>
              <a:rPr lang="tr-TR" sz="1100" dirty="0" smtClean="0"/>
              <a:t> 2001, </a:t>
            </a:r>
            <a:r>
              <a:rPr lang="da-DK" sz="1100" dirty="0" smtClean="0"/>
              <a:t>Kwon 2001</a:t>
            </a:r>
            <a:r>
              <a:rPr lang="tr-TR" sz="1100" dirty="0" smtClean="0"/>
              <a:t>,</a:t>
            </a:r>
            <a:r>
              <a:rPr lang="da-DK" sz="1100" dirty="0" smtClean="0"/>
              <a:t> Groszer</a:t>
            </a:r>
            <a:r>
              <a:rPr lang="tr-TR" sz="1100" dirty="0" smtClean="0"/>
              <a:t> </a:t>
            </a:r>
            <a:r>
              <a:rPr lang="da-DK" sz="1100" dirty="0" smtClean="0"/>
              <a:t>2001</a:t>
            </a:r>
            <a:r>
              <a:rPr lang="tr-TR" sz="1100" dirty="0" smtClean="0"/>
              <a:t>, </a:t>
            </a:r>
            <a:r>
              <a:rPr lang="da-DK" sz="1100" dirty="0" smtClean="0"/>
              <a:t>Fraser 2004,</a:t>
            </a:r>
            <a:r>
              <a:rPr lang="tr-TR" sz="1100" dirty="0" smtClean="0"/>
              <a:t> 2008).</a:t>
            </a:r>
          </a:p>
          <a:p>
            <a:r>
              <a:rPr lang="tr-TR" sz="2400" dirty="0" smtClean="0"/>
              <a:t>PTEN proteinin düzenleyici etkisi </a:t>
            </a:r>
            <a:r>
              <a:rPr lang="tr-TR" sz="2400" dirty="0" err="1" smtClean="0"/>
              <a:t>postmitotik</a:t>
            </a:r>
            <a:r>
              <a:rPr lang="tr-TR" sz="2400" dirty="0" smtClean="0"/>
              <a:t> evrede de  hücre morfolojisi için önemlidir.</a:t>
            </a:r>
          </a:p>
          <a:p>
            <a:r>
              <a:rPr lang="tr-TR" sz="2400" dirty="0" err="1" smtClean="0"/>
              <a:t>Postnatal</a:t>
            </a:r>
            <a:r>
              <a:rPr lang="tr-TR" sz="2400" dirty="0" smtClean="0"/>
              <a:t> dönemde </a:t>
            </a:r>
            <a:r>
              <a:rPr lang="tr-TR" sz="2400" dirty="0" err="1" smtClean="0"/>
              <a:t>Pten</a:t>
            </a:r>
            <a:r>
              <a:rPr lang="tr-TR" sz="2400" dirty="0" smtClean="0"/>
              <a:t> </a:t>
            </a:r>
            <a:r>
              <a:rPr lang="tr-TR" sz="2400" dirty="0" err="1" smtClean="0"/>
              <a:t>knock</a:t>
            </a:r>
            <a:r>
              <a:rPr lang="tr-TR" sz="2400" dirty="0" smtClean="0"/>
              <a:t> </a:t>
            </a:r>
            <a:r>
              <a:rPr lang="tr-TR" sz="2400" dirty="0" err="1" smtClean="0"/>
              <a:t>out</a:t>
            </a:r>
            <a:r>
              <a:rPr lang="tr-TR" sz="2400" dirty="0" smtClean="0"/>
              <a:t> farelerde </a:t>
            </a:r>
            <a:r>
              <a:rPr lang="tr-TR" sz="2400" dirty="0" err="1" smtClean="0"/>
              <a:t>aksonal</a:t>
            </a:r>
            <a:r>
              <a:rPr lang="tr-TR" sz="2400" dirty="0" smtClean="0"/>
              <a:t> dallanma, akson uzunluğu, </a:t>
            </a:r>
            <a:r>
              <a:rPr lang="tr-TR" sz="2400" dirty="0" err="1" smtClean="0"/>
              <a:t>dendritik</a:t>
            </a:r>
            <a:r>
              <a:rPr lang="tr-TR" sz="2400" dirty="0" smtClean="0"/>
              <a:t> çıkıntı kalınlığı ve </a:t>
            </a:r>
            <a:r>
              <a:rPr lang="tr-TR" sz="2400" dirty="0" err="1" smtClean="0"/>
              <a:t>dansititede</a:t>
            </a:r>
            <a:r>
              <a:rPr lang="tr-TR" sz="2400" dirty="0" smtClean="0"/>
              <a:t> artış saptanmıştır </a:t>
            </a:r>
            <a:r>
              <a:rPr lang="tr-TR" sz="1100" dirty="0" smtClean="0"/>
              <a:t>(</a:t>
            </a:r>
            <a:r>
              <a:rPr lang="tr-TR" sz="1100" dirty="0" err="1" smtClean="0"/>
              <a:t>Kwon</a:t>
            </a:r>
            <a:r>
              <a:rPr lang="tr-TR" sz="1100" dirty="0" smtClean="0"/>
              <a:t> 2006, </a:t>
            </a:r>
            <a:r>
              <a:rPr lang="tr-TR" sz="1100" dirty="0" err="1" smtClean="0"/>
              <a:t>Domanskyi</a:t>
            </a:r>
            <a:r>
              <a:rPr lang="tr-TR" sz="1100" dirty="0" smtClean="0"/>
              <a:t> 2011).</a:t>
            </a:r>
            <a:endParaRPr lang="tr-TR" sz="1100" dirty="0"/>
          </a:p>
          <a:p>
            <a:r>
              <a:rPr lang="tr-TR" sz="2400" dirty="0" smtClean="0"/>
              <a:t>Sosyal davranışlarında bozulma, yeni farelere ilginin azalması, seksüel davranış, </a:t>
            </a:r>
            <a:r>
              <a:rPr lang="tr-TR" sz="2400" dirty="0" err="1" smtClean="0"/>
              <a:t>maternal</a:t>
            </a:r>
            <a:r>
              <a:rPr lang="tr-TR" sz="2400" dirty="0" smtClean="0"/>
              <a:t> bakım, duyusal uyarana yanıtta bozulma, </a:t>
            </a:r>
            <a:r>
              <a:rPr lang="tr-TR" sz="2400" dirty="0" err="1" smtClean="0"/>
              <a:t>anksiyete</a:t>
            </a:r>
            <a:r>
              <a:rPr lang="tr-TR" sz="2400" dirty="0" smtClean="0"/>
              <a:t> ve nöbete yatkınlık </a:t>
            </a:r>
            <a:r>
              <a:rPr lang="tr-TR" sz="1100" dirty="0" smtClean="0"/>
              <a:t>(</a:t>
            </a:r>
            <a:r>
              <a:rPr lang="tr-TR" sz="1100" dirty="0" err="1" smtClean="0"/>
              <a:t>Kwon</a:t>
            </a:r>
            <a:r>
              <a:rPr lang="tr-TR" sz="1100" dirty="0" smtClean="0"/>
              <a:t> 2006).</a:t>
            </a:r>
            <a:endParaRPr lang="tr-TR" sz="11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0100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C00000"/>
                </a:solidFill>
              </a:rPr>
              <a:t>Otizm </a:t>
            </a:r>
            <a:r>
              <a:rPr lang="tr-TR" dirty="0" smtClean="0">
                <a:solidFill>
                  <a:srgbClr val="C00000"/>
                </a:solidFill>
              </a:rPr>
              <a:t>Tanımı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3" y="1602557"/>
            <a:ext cx="9097409" cy="4209425"/>
          </a:xfrm>
        </p:spPr>
        <p:txBody>
          <a:bodyPr>
            <a:noAutofit/>
          </a:bodyPr>
          <a:lstStyle/>
          <a:p>
            <a:pPr lvl="1"/>
            <a:endParaRPr lang="tr-TR" sz="2000" dirty="0"/>
          </a:p>
          <a:p>
            <a:pPr algn="just">
              <a:lnSpc>
                <a:spcPct val="90000"/>
              </a:lnSpc>
            </a:pPr>
            <a:r>
              <a:rPr lang="tr-TR" sz="2400" dirty="0"/>
              <a:t>Belirtilerin etkileri bireyin yaşamında 3 temel  alana yayılmıştır:  </a:t>
            </a:r>
          </a:p>
          <a:p>
            <a:pPr lvl="1" indent="-342900">
              <a:buFont typeface="+mj-lt"/>
              <a:buAutoNum type="arabicPeriod"/>
            </a:pPr>
            <a:r>
              <a:rPr lang="tr-TR" sz="2400" dirty="0"/>
              <a:t>Sosyal etkileşimde bozulma</a:t>
            </a:r>
          </a:p>
          <a:p>
            <a:pPr lvl="1" indent="-342900">
              <a:buFont typeface="+mj-lt"/>
              <a:buAutoNum type="arabicPeriod"/>
            </a:pPr>
            <a:r>
              <a:rPr lang="tr-TR" sz="2400" dirty="0"/>
              <a:t>Dil gelişimi ve iletişimde bozulma</a:t>
            </a:r>
          </a:p>
          <a:p>
            <a:pPr lvl="1" indent="-342900">
              <a:buFont typeface="+mj-lt"/>
              <a:buAutoNum type="arabicPeriod"/>
            </a:pPr>
            <a:r>
              <a:rPr lang="tr-TR" sz="2400" dirty="0"/>
              <a:t>Sınırlı ilgi alanı ve davranışların olması</a:t>
            </a:r>
          </a:p>
          <a:p>
            <a:pPr lvl="1"/>
            <a:endParaRPr lang="tr-TR" sz="2000" dirty="0"/>
          </a:p>
          <a:p>
            <a:pPr marL="64008" indent="0">
              <a:buNone/>
            </a:pPr>
            <a:endParaRPr lang="tr-TR" sz="2400" dirty="0"/>
          </a:p>
          <a:p>
            <a:endParaRPr lang="tr-TR" sz="240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3332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10518885" cy="306578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tr-TR" sz="2400" dirty="0" err="1" smtClean="0"/>
              <a:t>Etyolojisinde</a:t>
            </a:r>
            <a:r>
              <a:rPr lang="tr-TR" sz="2400" dirty="0" smtClean="0"/>
              <a:t> genetik </a:t>
            </a:r>
            <a:r>
              <a:rPr lang="tr-TR" sz="2400" dirty="0"/>
              <a:t>faktörler </a:t>
            </a:r>
            <a:r>
              <a:rPr lang="tr-TR" sz="2400" dirty="0" smtClean="0"/>
              <a:t>en </a:t>
            </a:r>
            <a:r>
              <a:rPr lang="tr-TR" sz="2400" dirty="0"/>
              <a:t>önemli risk </a:t>
            </a:r>
            <a:r>
              <a:rPr lang="tr-TR" sz="2400" dirty="0" smtClean="0"/>
              <a:t>etkeni olarak görülmektedir. </a:t>
            </a:r>
          </a:p>
          <a:p>
            <a:pPr>
              <a:lnSpc>
                <a:spcPct val="90000"/>
              </a:lnSpc>
            </a:pPr>
            <a:r>
              <a:rPr lang="tr-TR" sz="2400" dirty="0" err="1" smtClean="0"/>
              <a:t>Nöropatofizyolosinde</a:t>
            </a:r>
            <a:r>
              <a:rPr lang="tr-TR" sz="2400" dirty="0" smtClean="0"/>
              <a:t> </a:t>
            </a:r>
            <a:r>
              <a:rPr lang="tr-TR" sz="2400" dirty="0" err="1" smtClean="0"/>
              <a:t>sinaptik</a:t>
            </a:r>
            <a:r>
              <a:rPr lang="tr-TR" sz="2400" dirty="0" smtClean="0"/>
              <a:t> </a:t>
            </a:r>
            <a:r>
              <a:rPr lang="tr-TR" sz="2400" dirty="0"/>
              <a:t>yapı, </a:t>
            </a:r>
            <a:r>
              <a:rPr lang="tr-TR" sz="2400" dirty="0" err="1"/>
              <a:t>sinaptik</a:t>
            </a:r>
            <a:r>
              <a:rPr lang="tr-TR" sz="2400" dirty="0"/>
              <a:t> sinyal, akson </a:t>
            </a:r>
            <a:r>
              <a:rPr lang="tr-TR" sz="2400" dirty="0" smtClean="0"/>
              <a:t>büyüme-göçü</a:t>
            </a:r>
            <a:r>
              <a:rPr lang="tr-TR" sz="2400" dirty="0"/>
              <a:t>, gen ekspresyonu, </a:t>
            </a:r>
            <a:r>
              <a:rPr lang="tr-TR" sz="2400" dirty="0" err="1"/>
              <a:t>siliyer</a:t>
            </a:r>
            <a:r>
              <a:rPr lang="tr-TR" sz="2400" dirty="0"/>
              <a:t> yapı ve </a:t>
            </a:r>
            <a:r>
              <a:rPr lang="tr-TR" sz="2400" dirty="0" smtClean="0"/>
              <a:t>fonksiyonunda aksamaların rol aldığı düşünülmektedir.</a:t>
            </a:r>
          </a:p>
          <a:p>
            <a:pPr>
              <a:lnSpc>
                <a:spcPct val="90000"/>
              </a:lnSpc>
            </a:pPr>
            <a:r>
              <a:rPr lang="tr-TR" sz="2400" dirty="0" smtClean="0"/>
              <a:t>Aday genlerle ilgili çalışmalar sürmektedir.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tr-TR" sz="2400" dirty="0" smtClean="0"/>
              <a:t>Genetik çalışmalar </a:t>
            </a:r>
            <a:r>
              <a:rPr lang="tr-TR" sz="2400" dirty="0" err="1" smtClean="0"/>
              <a:t>patofizyolojinin</a:t>
            </a:r>
            <a:r>
              <a:rPr lang="tr-TR" sz="2400" dirty="0" smtClean="0"/>
              <a:t> anlaşılmasına ve tedavi arayışlarına katkı sağlamaktadır.</a:t>
            </a:r>
            <a:endParaRPr lang="en-US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7081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DSM-5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5" name="İçerik Yer Tutucusu 4"/>
          <p:cNvSpPr txBox="1">
            <a:spLocks noGrp="1"/>
          </p:cNvSpPr>
          <p:nvPr>
            <p:ph idx="1"/>
          </p:nvPr>
        </p:nvSpPr>
        <p:spPr>
          <a:xfrm>
            <a:off x="944880" y="2255520"/>
            <a:ext cx="1106424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r-TR" sz="2000" dirty="0"/>
              <a:t>Sosyal, duygusal karşılık vermede bozulma</a:t>
            </a:r>
          </a:p>
          <a:p>
            <a:pPr lvl="0"/>
            <a:r>
              <a:rPr lang="tr-TR" sz="2000" dirty="0"/>
              <a:t>Sosyal etkileşim için kullanılan iletişim davranışlarında bozulma</a:t>
            </a:r>
          </a:p>
          <a:p>
            <a:pPr lvl="0"/>
            <a:r>
              <a:rPr lang="tr-TR" sz="2000" dirty="0"/>
              <a:t>İlişki geliştirme , sürdürme ve anlamada zorluk</a:t>
            </a:r>
          </a:p>
          <a:p>
            <a:r>
              <a:rPr lang="tr-TR" sz="2000" dirty="0" err="1"/>
              <a:t>Sterotipik</a:t>
            </a:r>
            <a:r>
              <a:rPr lang="tr-TR" sz="2000" dirty="0"/>
              <a:t>/tekrarlayıcı konuşma, motor hareket veya eşya </a:t>
            </a:r>
            <a:r>
              <a:rPr lang="tr-TR" sz="2000" dirty="0" smtClean="0"/>
              <a:t>kullanımı</a:t>
            </a:r>
          </a:p>
          <a:p>
            <a:r>
              <a:rPr lang="tr-TR" sz="2000" dirty="0"/>
              <a:t>Rutinlere, sözel veya sözel olmayan ritüellere aşırı bağlılık veya değişime aşırı direnç</a:t>
            </a:r>
          </a:p>
          <a:p>
            <a:r>
              <a:rPr lang="tr-TR" sz="2000" dirty="0"/>
              <a:t>Anormal yoğunlukta/odaklanmada  kısıtlı, sabit </a:t>
            </a:r>
            <a:r>
              <a:rPr lang="tr-TR" sz="2000" dirty="0" smtClean="0"/>
              <a:t>ilgiler</a:t>
            </a:r>
          </a:p>
          <a:p>
            <a:r>
              <a:rPr lang="tr-TR" sz="2000" dirty="0"/>
              <a:t>Duyusal uyaranlara aşırı veya az tepki verme veya ortamın duyusal uyaranlarına anormal </a:t>
            </a:r>
            <a:r>
              <a:rPr lang="tr-TR" sz="2000" dirty="0" smtClean="0"/>
              <a:t>ilgi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8620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45127" y="2620651"/>
            <a:ext cx="10515600" cy="716437"/>
          </a:xfrm>
        </p:spPr>
        <p:txBody>
          <a:bodyPr>
            <a:normAutofit/>
          </a:bodyPr>
          <a:lstStyle/>
          <a:p>
            <a:r>
              <a:rPr lang="tr-TR" sz="2400" dirty="0" smtClean="0"/>
              <a:t>Zihinsel </a:t>
            </a:r>
            <a:r>
              <a:rPr lang="tr-TR" sz="2400" dirty="0" smtClean="0"/>
              <a:t>yetersizlik ve OSB ilişkili tek gen mutasyonlarından en yaygın olanları:</a:t>
            </a:r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5" name="Unvan 1"/>
          <p:cNvSpPr txBox="1">
            <a:spLocks/>
          </p:cNvSpPr>
          <p:nvPr/>
        </p:nvSpPr>
        <p:spPr bwMode="gray">
          <a:xfrm>
            <a:off x="1307353" y="11260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dirty="0" smtClean="0">
                <a:solidFill>
                  <a:srgbClr val="C00000"/>
                </a:solidFill>
              </a:rPr>
              <a:t>Otizm ve </a:t>
            </a:r>
            <a:r>
              <a:rPr lang="tr-TR" dirty="0" err="1" smtClean="0">
                <a:solidFill>
                  <a:srgbClr val="C00000"/>
                </a:solidFill>
              </a:rPr>
              <a:t>Sinaptik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err="1" smtClean="0">
                <a:solidFill>
                  <a:srgbClr val="C00000"/>
                </a:solidFill>
              </a:rPr>
              <a:t>Disfonksiyon</a:t>
            </a:r>
            <a:endParaRPr lang="tr-T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446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5529" y="852497"/>
            <a:ext cx="8761412" cy="3611880"/>
          </a:xfrm>
        </p:spPr>
        <p:txBody>
          <a:bodyPr>
            <a:normAutofit lnSpcReduction="10000"/>
          </a:bodyPr>
          <a:lstStyle/>
          <a:p>
            <a:r>
              <a:rPr lang="tr-TR" sz="2400" dirty="0" err="1" smtClean="0"/>
              <a:t>Fragile</a:t>
            </a:r>
            <a:r>
              <a:rPr lang="tr-TR" sz="2400" dirty="0" smtClean="0"/>
              <a:t> X Sendromu- FMR1</a:t>
            </a:r>
            <a:endParaRPr lang="tr-TR" sz="2400" dirty="0"/>
          </a:p>
          <a:p>
            <a:r>
              <a:rPr lang="tr-TR" sz="2400" dirty="0" err="1"/>
              <a:t>Tuberoz</a:t>
            </a:r>
            <a:r>
              <a:rPr lang="tr-TR" sz="2400" dirty="0"/>
              <a:t> </a:t>
            </a:r>
            <a:r>
              <a:rPr lang="tr-TR" sz="2400" dirty="0" err="1" smtClean="0"/>
              <a:t>Sklerosis</a:t>
            </a:r>
            <a:r>
              <a:rPr lang="tr-TR" sz="2400" dirty="0" smtClean="0"/>
              <a:t>- TSC1, TSC2</a:t>
            </a:r>
          </a:p>
          <a:p>
            <a:r>
              <a:rPr lang="tr-TR" sz="2400" dirty="0" err="1" smtClean="0"/>
              <a:t>Nörofibromatosis</a:t>
            </a:r>
            <a:r>
              <a:rPr lang="tr-TR" sz="2400" dirty="0" smtClean="0"/>
              <a:t>- NF1</a:t>
            </a:r>
          </a:p>
          <a:p>
            <a:r>
              <a:rPr lang="tr-TR" sz="2400" dirty="0" err="1"/>
              <a:t>Angelman</a:t>
            </a:r>
            <a:r>
              <a:rPr lang="tr-TR" sz="2400" dirty="0"/>
              <a:t> </a:t>
            </a:r>
            <a:r>
              <a:rPr lang="tr-TR" sz="2400" dirty="0" smtClean="0"/>
              <a:t>Sendromu- 15q11-13, UBE3A</a:t>
            </a:r>
            <a:endParaRPr lang="tr-TR" sz="2400" dirty="0"/>
          </a:p>
          <a:p>
            <a:r>
              <a:rPr lang="tr-TR" sz="2400" dirty="0" err="1"/>
              <a:t>Rett</a:t>
            </a:r>
            <a:r>
              <a:rPr lang="tr-TR" sz="2400" dirty="0"/>
              <a:t> </a:t>
            </a:r>
            <a:r>
              <a:rPr lang="tr-TR" sz="2400" dirty="0" smtClean="0"/>
              <a:t>Sendromu- MECP2 </a:t>
            </a:r>
          </a:p>
          <a:p>
            <a:r>
              <a:rPr lang="tr-TR" sz="2400" dirty="0" smtClean="0"/>
              <a:t>PTEN </a:t>
            </a:r>
            <a:r>
              <a:rPr lang="tr-TR" sz="2400" dirty="0" err="1" smtClean="0"/>
              <a:t>hamartoma</a:t>
            </a:r>
            <a:r>
              <a:rPr lang="tr-TR" sz="2400" dirty="0" smtClean="0"/>
              <a:t> </a:t>
            </a:r>
            <a:r>
              <a:rPr lang="tr-TR" sz="2400" dirty="0" err="1" smtClean="0"/>
              <a:t>tumor</a:t>
            </a:r>
            <a:r>
              <a:rPr lang="tr-TR" sz="2400" dirty="0" smtClean="0"/>
              <a:t> Sendromu</a:t>
            </a:r>
            <a:endParaRPr lang="tr-TR" sz="2400" dirty="0"/>
          </a:p>
          <a:p>
            <a:r>
              <a:rPr lang="tr-TR" sz="2400" dirty="0" err="1" smtClean="0"/>
              <a:t>Phelan</a:t>
            </a:r>
            <a:r>
              <a:rPr lang="tr-TR" sz="2400" dirty="0" smtClean="0"/>
              <a:t> </a:t>
            </a:r>
            <a:r>
              <a:rPr lang="tr-TR" sz="2400" dirty="0" err="1"/>
              <a:t>McDermid</a:t>
            </a:r>
            <a:r>
              <a:rPr lang="tr-TR" sz="2400" dirty="0"/>
              <a:t> Sendromu: 22q13, </a:t>
            </a:r>
            <a:r>
              <a:rPr lang="tr-TR" sz="2400" dirty="0" smtClean="0"/>
              <a:t>SHANK3</a:t>
            </a:r>
            <a:endParaRPr lang="tr-TR" sz="2400" dirty="0"/>
          </a:p>
          <a:p>
            <a:r>
              <a:rPr lang="tr-TR" sz="2400" dirty="0" smtClean="0"/>
              <a:t>NLGN3-4 </a:t>
            </a:r>
            <a:r>
              <a:rPr lang="tr-TR" sz="2400" dirty="0"/>
              <a:t>ve </a:t>
            </a:r>
            <a:r>
              <a:rPr lang="tr-TR" sz="2400" dirty="0" smtClean="0"/>
              <a:t>NRXN1 mutasyonları (</a:t>
            </a:r>
            <a:r>
              <a:rPr lang="tr-TR" sz="2400" dirty="0" err="1" smtClean="0"/>
              <a:t>nonsendromik</a:t>
            </a:r>
            <a:r>
              <a:rPr lang="tr-TR" sz="2400" dirty="0" smtClean="0"/>
              <a:t>)</a:t>
            </a:r>
            <a:endParaRPr lang="tr-TR" sz="2400" dirty="0"/>
          </a:p>
          <a:p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1797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60121" y="2613197"/>
            <a:ext cx="10500359" cy="3330403"/>
          </a:xfrm>
        </p:spPr>
        <p:txBody>
          <a:bodyPr>
            <a:normAutofit/>
          </a:bodyPr>
          <a:lstStyle/>
          <a:p>
            <a:r>
              <a:rPr lang="tr-TR" sz="2400" dirty="0"/>
              <a:t>H</a:t>
            </a:r>
            <a:r>
              <a:rPr lang="tr-TR" sz="2400" dirty="0" smtClean="0"/>
              <a:t>ücre adezyonu ve hücre-hücre etkileşiminde rol alan bir çok </a:t>
            </a:r>
            <a:r>
              <a:rPr lang="tr-TR" sz="2400" dirty="0" err="1" smtClean="0"/>
              <a:t>transmembran</a:t>
            </a:r>
            <a:r>
              <a:rPr lang="tr-TR" sz="2400" dirty="0" smtClean="0"/>
              <a:t> protein tanımlanmıştır </a:t>
            </a:r>
            <a:r>
              <a:rPr lang="tr-TR" sz="1100" dirty="0" smtClean="0"/>
              <a:t>(</a:t>
            </a:r>
            <a:r>
              <a:rPr lang="tr-TR" sz="1100" dirty="0" err="1" smtClean="0"/>
              <a:t>Betancur</a:t>
            </a:r>
            <a:r>
              <a:rPr lang="tr-TR" sz="1100" dirty="0" smtClean="0"/>
              <a:t> 2009).</a:t>
            </a:r>
          </a:p>
          <a:p>
            <a:r>
              <a:rPr lang="tr-TR" sz="2400" dirty="0" smtClean="0"/>
              <a:t>Bu proteinler nöron </a:t>
            </a:r>
            <a:r>
              <a:rPr lang="tr-TR" sz="2400" dirty="0" err="1" smtClean="0"/>
              <a:t>migrasyonu</a:t>
            </a:r>
            <a:r>
              <a:rPr lang="tr-TR" sz="2400" dirty="0" smtClean="0"/>
              <a:t>, aksonun büyümesi-yolunu bulması, </a:t>
            </a:r>
            <a:r>
              <a:rPr lang="tr-TR" sz="2400" dirty="0" err="1" smtClean="0"/>
              <a:t>sinaptogenez</a:t>
            </a:r>
            <a:r>
              <a:rPr lang="tr-TR" sz="2400" dirty="0" smtClean="0"/>
              <a:t>, </a:t>
            </a:r>
            <a:r>
              <a:rPr lang="tr-TR" sz="2400" dirty="0" err="1" smtClean="0"/>
              <a:t>sinaptik</a:t>
            </a:r>
            <a:r>
              <a:rPr lang="tr-TR" sz="2400" dirty="0" smtClean="0"/>
              <a:t> </a:t>
            </a:r>
            <a:r>
              <a:rPr lang="tr-TR" sz="2400" dirty="0" err="1" smtClean="0"/>
              <a:t>stabilite</a:t>
            </a:r>
            <a:r>
              <a:rPr lang="tr-TR" sz="2400" dirty="0" smtClean="0"/>
              <a:t>, </a:t>
            </a:r>
            <a:r>
              <a:rPr lang="tr-TR" sz="2400" dirty="0" err="1" smtClean="0"/>
              <a:t>dendritik</a:t>
            </a:r>
            <a:r>
              <a:rPr lang="tr-TR" sz="2400" dirty="0" smtClean="0"/>
              <a:t> budanma için gerekmektedir.</a:t>
            </a:r>
          </a:p>
          <a:p>
            <a:r>
              <a:rPr lang="tr-TR" sz="2400" dirty="0" smtClean="0"/>
              <a:t>Bu sınıfta otizm genlerinden </a:t>
            </a:r>
            <a:r>
              <a:rPr lang="tr-TR" sz="2400" dirty="0" err="1" smtClean="0"/>
              <a:t>neurexin</a:t>
            </a:r>
            <a:r>
              <a:rPr lang="tr-TR" sz="2400" dirty="0" err="1"/>
              <a:t>-</a:t>
            </a:r>
            <a:r>
              <a:rPr lang="tr-TR" sz="2400" dirty="0" err="1" smtClean="0"/>
              <a:t>neuroligin</a:t>
            </a:r>
            <a:r>
              <a:rPr lang="tr-TR" sz="2400" dirty="0" smtClean="0"/>
              <a:t> ailesi, </a:t>
            </a:r>
            <a:r>
              <a:rPr lang="tr-TR" sz="2400" dirty="0" err="1"/>
              <a:t>contactin-associated</a:t>
            </a:r>
            <a:r>
              <a:rPr lang="tr-TR" sz="2400" dirty="0"/>
              <a:t> protein-</a:t>
            </a:r>
            <a:r>
              <a:rPr lang="tr-TR" sz="2400" dirty="0" err="1"/>
              <a:t>like</a:t>
            </a:r>
            <a:r>
              <a:rPr lang="tr-TR" sz="2400" dirty="0"/>
              <a:t> </a:t>
            </a:r>
            <a:r>
              <a:rPr lang="tr-TR" sz="2400" dirty="0" smtClean="0"/>
              <a:t>2, </a:t>
            </a:r>
            <a:r>
              <a:rPr lang="tr-TR" sz="2400" dirty="0" err="1" smtClean="0"/>
              <a:t>cadherin</a:t>
            </a:r>
            <a:r>
              <a:rPr lang="tr-TR" sz="2400" dirty="0" smtClean="0"/>
              <a:t>, </a:t>
            </a:r>
            <a:r>
              <a:rPr lang="en-US" sz="2400" dirty="0" err="1" smtClean="0"/>
              <a:t>protocadherin</a:t>
            </a:r>
            <a:r>
              <a:rPr lang="tr-TR" sz="2400" dirty="0"/>
              <a:t> </a:t>
            </a:r>
            <a:r>
              <a:rPr lang="tr-TR" sz="2400" dirty="0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contactin</a:t>
            </a:r>
            <a:r>
              <a:rPr lang="tr-TR" sz="2400" dirty="0"/>
              <a:t> </a:t>
            </a:r>
            <a:r>
              <a:rPr lang="tr-TR" sz="2400" dirty="0" smtClean="0"/>
              <a:t>ailesi yer alır.</a:t>
            </a:r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2051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11515" y="1585405"/>
            <a:ext cx="10496719" cy="3686464"/>
          </a:xfrm>
        </p:spPr>
        <p:txBody>
          <a:bodyPr>
            <a:normAutofit/>
          </a:bodyPr>
          <a:lstStyle/>
          <a:p>
            <a:r>
              <a:rPr lang="tr-TR" sz="2400" dirty="0" smtClean="0"/>
              <a:t>Beyindeki </a:t>
            </a:r>
            <a:r>
              <a:rPr lang="tr-TR" sz="2400" dirty="0" err="1" smtClean="0"/>
              <a:t>primer</a:t>
            </a:r>
            <a:r>
              <a:rPr lang="tr-TR" sz="2400" dirty="0" smtClean="0"/>
              <a:t> </a:t>
            </a:r>
            <a:r>
              <a:rPr lang="tr-TR" sz="2400" dirty="0" err="1" smtClean="0"/>
              <a:t>silyanın</a:t>
            </a:r>
            <a:r>
              <a:rPr lang="tr-TR" sz="2400" dirty="0" smtClean="0"/>
              <a:t> beyin gelişiminde rol aldığı; hücre döngüsü ve </a:t>
            </a:r>
            <a:r>
              <a:rPr lang="tr-TR" sz="2400" dirty="0" err="1" smtClean="0"/>
              <a:t>migrasyonda</a:t>
            </a:r>
            <a:r>
              <a:rPr lang="tr-TR" sz="2400" dirty="0" smtClean="0"/>
              <a:t> merkez olduğu gösterilmiştir </a:t>
            </a:r>
            <a:r>
              <a:rPr lang="tr-TR" sz="1100" dirty="0" smtClean="0"/>
              <a:t>(Lee ve </a:t>
            </a:r>
            <a:r>
              <a:rPr lang="tr-TR" sz="1100" dirty="0" err="1" smtClean="0"/>
              <a:t>Gleeson</a:t>
            </a:r>
            <a:r>
              <a:rPr lang="tr-TR" sz="1100" dirty="0" smtClean="0"/>
              <a:t> 2011).</a:t>
            </a:r>
          </a:p>
          <a:p>
            <a:r>
              <a:rPr lang="tr-TR" sz="2400" dirty="0" err="1"/>
              <a:t>Joubert</a:t>
            </a:r>
            <a:r>
              <a:rPr lang="tr-TR" sz="2400" dirty="0"/>
              <a:t> </a:t>
            </a:r>
            <a:r>
              <a:rPr lang="tr-TR" sz="2400" dirty="0" smtClean="0"/>
              <a:t>sendromu gibi </a:t>
            </a:r>
            <a:r>
              <a:rPr lang="tr-TR" sz="2400" dirty="0" err="1" smtClean="0"/>
              <a:t>siliopatilerde</a:t>
            </a:r>
            <a:r>
              <a:rPr lang="tr-TR" sz="2400" dirty="0" smtClean="0"/>
              <a:t> otizm eş hastalığı olabilmektedir.</a:t>
            </a:r>
          </a:p>
          <a:p>
            <a:r>
              <a:rPr lang="tr-TR" sz="2400" dirty="0" smtClean="0"/>
              <a:t>AHI1 mutasyonu </a:t>
            </a:r>
            <a:r>
              <a:rPr lang="tr-TR" sz="2400" dirty="0" err="1"/>
              <a:t>Joubert</a:t>
            </a:r>
            <a:r>
              <a:rPr lang="tr-TR" sz="2400" dirty="0"/>
              <a:t> sendromuna yol </a:t>
            </a:r>
            <a:r>
              <a:rPr lang="tr-TR" sz="2400" dirty="0" smtClean="0"/>
              <a:t>açmakta ve </a:t>
            </a:r>
            <a:r>
              <a:rPr lang="tr-TR" sz="2400" dirty="0" err="1" smtClean="0"/>
              <a:t>sporadik</a:t>
            </a:r>
            <a:r>
              <a:rPr lang="tr-TR" sz="2400" dirty="0" smtClean="0"/>
              <a:t> otizm ile ilişkilendirilmektedir </a:t>
            </a:r>
            <a:r>
              <a:rPr lang="tr-TR" sz="1100" dirty="0" smtClean="0"/>
              <a:t>(</a:t>
            </a:r>
            <a:r>
              <a:rPr lang="tr-TR" sz="1100" dirty="0" err="1" smtClean="0"/>
              <a:t>Alvarez</a:t>
            </a:r>
            <a:r>
              <a:rPr lang="tr-TR" sz="1100" dirty="0" smtClean="0"/>
              <a:t> </a:t>
            </a:r>
            <a:r>
              <a:rPr lang="tr-TR" sz="1100" dirty="0" err="1" smtClean="0"/>
              <a:t>Retuerto</a:t>
            </a:r>
            <a:r>
              <a:rPr lang="tr-TR" sz="1100" dirty="0" smtClean="0"/>
              <a:t> 2008). </a:t>
            </a:r>
          </a:p>
          <a:p>
            <a:r>
              <a:rPr lang="tr-TR" sz="2400" dirty="0" err="1" smtClean="0"/>
              <a:t>Glutaminerjik</a:t>
            </a:r>
            <a:r>
              <a:rPr lang="tr-TR" sz="2400" dirty="0" smtClean="0"/>
              <a:t> nöronlardaki </a:t>
            </a:r>
            <a:r>
              <a:rPr lang="tr-TR" sz="2400" dirty="0" err="1" smtClean="0"/>
              <a:t>silya</a:t>
            </a:r>
            <a:r>
              <a:rPr lang="tr-TR" sz="2400" dirty="0" smtClean="0"/>
              <a:t> </a:t>
            </a:r>
            <a:r>
              <a:rPr lang="tr-TR" sz="2400" dirty="0" err="1" smtClean="0"/>
              <a:t>delesyonu</a:t>
            </a:r>
            <a:r>
              <a:rPr lang="tr-TR" sz="2400" dirty="0" smtClean="0"/>
              <a:t> </a:t>
            </a:r>
            <a:r>
              <a:rPr lang="tr-TR" sz="2400" dirty="0" err="1" smtClean="0"/>
              <a:t>dendritik</a:t>
            </a:r>
            <a:r>
              <a:rPr lang="tr-TR" sz="2400" dirty="0" smtClean="0"/>
              <a:t> arınma ve </a:t>
            </a:r>
            <a:r>
              <a:rPr lang="tr-TR" sz="2400" dirty="0" err="1" smtClean="0"/>
              <a:t>sinaps</a:t>
            </a:r>
            <a:r>
              <a:rPr lang="tr-TR" sz="2400" dirty="0" smtClean="0"/>
              <a:t> formasyonunda ağır </a:t>
            </a:r>
            <a:r>
              <a:rPr lang="tr-TR" sz="2400" dirty="0" err="1" smtClean="0"/>
              <a:t>defektlere</a:t>
            </a:r>
            <a:r>
              <a:rPr lang="tr-TR" sz="2400" dirty="0" smtClean="0"/>
              <a:t> yol açmaktadır</a:t>
            </a:r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0887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64379" y="1609829"/>
            <a:ext cx="10455155" cy="3894283"/>
          </a:xfrm>
        </p:spPr>
        <p:txBody>
          <a:bodyPr>
            <a:normAutofit/>
          </a:bodyPr>
          <a:lstStyle/>
          <a:p>
            <a:r>
              <a:rPr lang="tr-TR" sz="2400" dirty="0" smtClean="0"/>
              <a:t>Otizm gen ürünleri arasında hücre iskele proteinleri bolca bulunmaktadır </a:t>
            </a:r>
            <a:r>
              <a:rPr lang="tr-TR" sz="1100" dirty="0" smtClean="0"/>
              <a:t>(</a:t>
            </a:r>
            <a:r>
              <a:rPr lang="tr-TR" sz="1100" dirty="0" err="1" smtClean="0"/>
              <a:t>Ting</a:t>
            </a:r>
            <a:r>
              <a:rPr lang="tr-TR" sz="1100" dirty="0" smtClean="0"/>
              <a:t> 2012).</a:t>
            </a:r>
          </a:p>
          <a:p>
            <a:r>
              <a:rPr lang="tr-TR" sz="2400" dirty="0" smtClean="0"/>
              <a:t>Bu proteinler hücre adezyon molekülleri, </a:t>
            </a:r>
            <a:r>
              <a:rPr lang="tr-TR" sz="2400" dirty="0" err="1" smtClean="0"/>
              <a:t>membran</a:t>
            </a:r>
            <a:r>
              <a:rPr lang="tr-TR" sz="2400" dirty="0" smtClean="0"/>
              <a:t> reseptörleri ve </a:t>
            </a:r>
            <a:r>
              <a:rPr lang="tr-TR" sz="2400" dirty="0" err="1" smtClean="0"/>
              <a:t>aktin</a:t>
            </a:r>
            <a:r>
              <a:rPr lang="tr-TR" sz="2400" dirty="0" smtClean="0"/>
              <a:t> ile ilişkidedir.</a:t>
            </a:r>
          </a:p>
          <a:p>
            <a:r>
              <a:rPr lang="tr-TR" sz="2400" dirty="0" smtClean="0"/>
              <a:t>Bu sayede hücre zarındaki protein komplekslerini stabilize etmekte ve </a:t>
            </a:r>
            <a:r>
              <a:rPr lang="tr-TR" sz="2400" dirty="0" err="1" smtClean="0"/>
              <a:t>aktine</a:t>
            </a:r>
            <a:r>
              <a:rPr lang="tr-TR" sz="2400" dirty="0" smtClean="0"/>
              <a:t> </a:t>
            </a:r>
            <a:r>
              <a:rPr lang="tr-TR" sz="2400" dirty="0" err="1" smtClean="0"/>
              <a:t>remodeling</a:t>
            </a:r>
            <a:r>
              <a:rPr lang="tr-TR" sz="2400" dirty="0" smtClean="0"/>
              <a:t> için bağlantı sağlamaktadır.</a:t>
            </a:r>
          </a:p>
          <a:p>
            <a:r>
              <a:rPr lang="tr-TR" sz="2400" dirty="0" err="1" smtClean="0"/>
              <a:t>Sinapslar</a:t>
            </a:r>
            <a:r>
              <a:rPr lang="tr-TR" sz="2400" dirty="0" smtClean="0"/>
              <a:t> için bu proteinlerin fonksiyonları çok önemlidir.</a:t>
            </a:r>
          </a:p>
          <a:p>
            <a:r>
              <a:rPr lang="tr-TR" sz="2400" dirty="0" err="1"/>
              <a:t>Dendritik</a:t>
            </a:r>
            <a:r>
              <a:rPr lang="tr-TR" sz="2400" dirty="0"/>
              <a:t> çıkıntıların morfolojik adaptasyonunda mekanizmalar gerekmektedir</a:t>
            </a:r>
            <a:r>
              <a:rPr lang="tr-TR" sz="2400" dirty="0" smtClean="0"/>
              <a:t>.</a:t>
            </a:r>
          </a:p>
          <a:p>
            <a:endParaRPr lang="tr-TR" sz="240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1D6C-3CF8-4203-A907-E994CDFF3649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0764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1699</TotalTime>
  <Words>1817</Words>
  <Application>Microsoft Office PowerPoint</Application>
  <PresentationFormat>Özel</PresentationFormat>
  <Paragraphs>185</Paragraphs>
  <Slides>30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1" baseType="lpstr">
      <vt:lpstr>HDOfficeLightV0</vt:lpstr>
      <vt:lpstr>Otizm Spektrum Bozukluklarında                   Sinaptik Disfonksiyon</vt:lpstr>
      <vt:lpstr>Otizm Tanımı </vt:lpstr>
      <vt:lpstr>Otizm Tanımı</vt:lpstr>
      <vt:lpstr>DSM-5</vt:lpstr>
      <vt:lpstr>Slayt 5</vt:lpstr>
      <vt:lpstr>Slayt 6</vt:lpstr>
      <vt:lpstr>Slayt 7</vt:lpstr>
      <vt:lpstr>Slayt 8</vt:lpstr>
      <vt:lpstr>Slayt 9</vt:lpstr>
      <vt:lpstr>Slayt 10</vt:lpstr>
      <vt:lpstr>Slayt 11</vt:lpstr>
      <vt:lpstr>Otizm ve Neuroligin-Neurexin</vt:lpstr>
      <vt:lpstr>Otizm ve Neuroligin-Neurexin</vt:lpstr>
      <vt:lpstr>Otizm ve Neuroligin3</vt:lpstr>
      <vt:lpstr>Otizm ve Neuroligin3</vt:lpstr>
      <vt:lpstr>Otizm ve Neuroligin4X</vt:lpstr>
      <vt:lpstr>Otizm ve Neurexin1</vt:lpstr>
      <vt:lpstr>Otizm ve CNTNAP2</vt:lpstr>
      <vt:lpstr>Otizm ve SHANK ailesi</vt:lpstr>
      <vt:lpstr>Otizm ve SHANK1</vt:lpstr>
      <vt:lpstr>Otizm ve SHANK1</vt:lpstr>
      <vt:lpstr>Otizm ve SHANK2</vt:lpstr>
      <vt:lpstr>Otizm ve SHANK2</vt:lpstr>
      <vt:lpstr>Otizm ve SHANK3</vt:lpstr>
      <vt:lpstr>Otizm ve SHANK3</vt:lpstr>
      <vt:lpstr>Otizm ve SHANK3</vt:lpstr>
      <vt:lpstr>Otizm ve PTEN</vt:lpstr>
      <vt:lpstr>Otizm ve PTEN</vt:lpstr>
      <vt:lpstr>Otizm ve PTEN</vt:lpstr>
      <vt:lpstr>Sonuç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Otizm Etiyolojisine Nörobiyolojik Bir Bakış</dc:title>
  <dc:creator>leyla</dc:creator>
  <cp:lastModifiedBy>GGA</cp:lastModifiedBy>
  <cp:revision>148</cp:revision>
  <dcterms:created xsi:type="dcterms:W3CDTF">2016-04-24T06:27:39Z</dcterms:created>
  <dcterms:modified xsi:type="dcterms:W3CDTF">2017-08-24T14:23:24Z</dcterms:modified>
</cp:coreProperties>
</file>