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8" r:id="rId3"/>
    <p:sldId id="259" r:id="rId4"/>
    <p:sldId id="260" r:id="rId5"/>
    <p:sldId id="261" r:id="rId6"/>
    <p:sldId id="262" r:id="rId7"/>
    <p:sldId id="265" r:id="rId8"/>
    <p:sldId id="266" r:id="rId9"/>
    <p:sldId id="267" r:id="rId10"/>
    <p:sldId id="268" r:id="rId11"/>
    <p:sldId id="270" r:id="rId12"/>
    <p:sldId id="271" r:id="rId13"/>
    <p:sldId id="272" r:id="rId14"/>
    <p:sldId id="273" r:id="rId15"/>
    <p:sldId id="274" r:id="rId16"/>
    <p:sldId id="275" r:id="rId17"/>
    <p:sldId id="276" r:id="rId18"/>
    <p:sldId id="277" r:id="rId19"/>
    <p:sldId id="278" r:id="rId20"/>
    <p:sldId id="279" r:id="rId21"/>
    <p:sldId id="280" r:id="rId22"/>
    <p:sldId id="282" r:id="rId23"/>
    <p:sldId id="285" r:id="rId24"/>
    <p:sldId id="286" r:id="rId25"/>
    <p:sldId id="287" r:id="rId26"/>
    <p:sldId id="288" r:id="rId27"/>
    <p:sldId id="289" r:id="rId28"/>
    <p:sldId id="292" r:id="rId2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914"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703D4D-F3F4-4C16-85A6-F787E1DFC7FD}" type="datetimeFigureOut">
              <a:rPr lang="tr-TR" smtClean="0"/>
              <a:t>9.07.2019</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1A82B5-3F3C-48F2-97BF-243DA99E60F1}" type="slidenum">
              <a:rPr lang="tr-TR" smtClean="0"/>
              <a:t>‹#›</a:t>
            </a:fld>
            <a:endParaRPr lang="tr-TR"/>
          </a:p>
        </p:txBody>
      </p:sp>
    </p:spTree>
    <p:extLst>
      <p:ext uri="{BB962C8B-B14F-4D97-AF65-F5344CB8AC3E}">
        <p14:creationId xmlns:p14="http://schemas.microsoft.com/office/powerpoint/2010/main" val="3249207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973EC7-7C9C-4644-9BD5-E0C1F34831E9}" type="slidenum">
              <a:rPr lang="en-US" altLang="tr-TR"/>
              <a:pPr/>
              <a:t>14</a:t>
            </a:fld>
            <a:endParaRPr lang="en-US" altLang="tr-TR"/>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tr-TR" altLang="tr-TR"/>
          </a:p>
        </p:txBody>
      </p:sp>
    </p:spTree>
    <p:extLst>
      <p:ext uri="{BB962C8B-B14F-4D97-AF65-F5344CB8AC3E}">
        <p14:creationId xmlns:p14="http://schemas.microsoft.com/office/powerpoint/2010/main" val="667838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3B8FC5-6203-4106-B408-57CC42A4190F}" type="slidenum">
              <a:rPr lang="en-US" altLang="tr-TR"/>
              <a:pPr/>
              <a:t>18</a:t>
            </a:fld>
            <a:endParaRPr lang="en-US" altLang="tr-T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en-US" altLang="tr-TR"/>
              <a:t>. </a:t>
            </a:r>
          </a:p>
          <a:p>
            <a:endParaRPr lang="en-US" altLang="tr-TR"/>
          </a:p>
        </p:txBody>
      </p:sp>
    </p:spTree>
    <p:extLst>
      <p:ext uri="{BB962C8B-B14F-4D97-AF65-F5344CB8AC3E}">
        <p14:creationId xmlns:p14="http://schemas.microsoft.com/office/powerpoint/2010/main" val="1551350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4D0BF6-1146-46DE-9E87-AC71CDD8D40C}" type="slidenum">
              <a:rPr lang="en-US" altLang="tr-TR"/>
              <a:pPr/>
              <a:t>19</a:t>
            </a:fld>
            <a:endParaRPr lang="en-US" altLang="tr-T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altLang="tr-TR"/>
              <a:t>. </a:t>
            </a:r>
          </a:p>
          <a:p>
            <a:endParaRPr lang="en-US" altLang="tr-TR"/>
          </a:p>
        </p:txBody>
      </p:sp>
    </p:spTree>
    <p:extLst>
      <p:ext uri="{BB962C8B-B14F-4D97-AF65-F5344CB8AC3E}">
        <p14:creationId xmlns:p14="http://schemas.microsoft.com/office/powerpoint/2010/main" val="3675535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94E97B9F-7881-45CD-AF06-00BAD8DF9E56}" type="datetimeFigureOut">
              <a:rPr lang="tr-TR" smtClean="0"/>
              <a:t>9.07.2019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A446406-014B-48AB-A801-658F8E38DC58}" type="slidenum">
              <a:rPr lang="tr-TR" smtClean="0"/>
              <a:t>‹#›</a:t>
            </a:fld>
            <a:endParaRPr lang="tr-TR"/>
          </a:p>
        </p:txBody>
      </p:sp>
    </p:spTree>
    <p:extLst>
      <p:ext uri="{BB962C8B-B14F-4D97-AF65-F5344CB8AC3E}">
        <p14:creationId xmlns:p14="http://schemas.microsoft.com/office/powerpoint/2010/main" val="1842104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4E97B9F-7881-45CD-AF06-00BAD8DF9E56}" type="datetimeFigureOut">
              <a:rPr lang="tr-TR" smtClean="0"/>
              <a:t>9.07.2019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A446406-014B-48AB-A801-658F8E38DC58}" type="slidenum">
              <a:rPr lang="tr-TR" smtClean="0"/>
              <a:t>‹#›</a:t>
            </a:fld>
            <a:endParaRPr lang="tr-TR"/>
          </a:p>
        </p:txBody>
      </p:sp>
    </p:spTree>
    <p:extLst>
      <p:ext uri="{BB962C8B-B14F-4D97-AF65-F5344CB8AC3E}">
        <p14:creationId xmlns:p14="http://schemas.microsoft.com/office/powerpoint/2010/main" val="471844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4E97B9F-7881-45CD-AF06-00BAD8DF9E56}" type="datetimeFigureOut">
              <a:rPr lang="tr-TR" smtClean="0"/>
              <a:t>9.07.2019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A446406-014B-48AB-A801-658F8E38DC58}" type="slidenum">
              <a:rPr lang="tr-TR" smtClean="0"/>
              <a:t>‹#›</a:t>
            </a:fld>
            <a:endParaRPr lang="tr-TR"/>
          </a:p>
        </p:txBody>
      </p:sp>
    </p:spTree>
    <p:extLst>
      <p:ext uri="{BB962C8B-B14F-4D97-AF65-F5344CB8AC3E}">
        <p14:creationId xmlns:p14="http://schemas.microsoft.com/office/powerpoint/2010/main" val="183382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4E97B9F-7881-45CD-AF06-00BAD8DF9E56}" type="datetimeFigureOut">
              <a:rPr lang="tr-TR" smtClean="0"/>
              <a:t>9.07.2019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A446406-014B-48AB-A801-658F8E38DC58}" type="slidenum">
              <a:rPr lang="tr-TR" smtClean="0"/>
              <a:t>‹#›</a:t>
            </a:fld>
            <a:endParaRPr lang="tr-TR"/>
          </a:p>
        </p:txBody>
      </p:sp>
    </p:spTree>
    <p:extLst>
      <p:ext uri="{BB962C8B-B14F-4D97-AF65-F5344CB8AC3E}">
        <p14:creationId xmlns:p14="http://schemas.microsoft.com/office/powerpoint/2010/main" val="3084973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94E97B9F-7881-45CD-AF06-00BAD8DF9E56}" type="datetimeFigureOut">
              <a:rPr lang="tr-TR" smtClean="0"/>
              <a:t>9.07.2019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A446406-014B-48AB-A801-658F8E38DC58}" type="slidenum">
              <a:rPr lang="tr-TR" smtClean="0"/>
              <a:t>‹#›</a:t>
            </a:fld>
            <a:endParaRPr lang="tr-TR"/>
          </a:p>
        </p:txBody>
      </p:sp>
    </p:spTree>
    <p:extLst>
      <p:ext uri="{BB962C8B-B14F-4D97-AF65-F5344CB8AC3E}">
        <p14:creationId xmlns:p14="http://schemas.microsoft.com/office/powerpoint/2010/main" val="1277037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94E97B9F-7881-45CD-AF06-00BAD8DF9E56}" type="datetimeFigureOut">
              <a:rPr lang="tr-TR" smtClean="0"/>
              <a:t>9.07.2019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A446406-014B-48AB-A801-658F8E38DC58}" type="slidenum">
              <a:rPr lang="tr-TR" smtClean="0"/>
              <a:t>‹#›</a:t>
            </a:fld>
            <a:endParaRPr lang="tr-TR"/>
          </a:p>
        </p:txBody>
      </p:sp>
    </p:spTree>
    <p:extLst>
      <p:ext uri="{BB962C8B-B14F-4D97-AF65-F5344CB8AC3E}">
        <p14:creationId xmlns:p14="http://schemas.microsoft.com/office/powerpoint/2010/main" val="1253307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4E97B9F-7881-45CD-AF06-00BAD8DF9E56}" type="datetimeFigureOut">
              <a:rPr lang="tr-TR" smtClean="0"/>
              <a:t>9.07.2019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A446406-014B-48AB-A801-658F8E38DC58}" type="slidenum">
              <a:rPr lang="tr-TR" smtClean="0"/>
              <a:t>‹#›</a:t>
            </a:fld>
            <a:endParaRPr lang="tr-TR"/>
          </a:p>
        </p:txBody>
      </p:sp>
    </p:spTree>
    <p:extLst>
      <p:ext uri="{BB962C8B-B14F-4D97-AF65-F5344CB8AC3E}">
        <p14:creationId xmlns:p14="http://schemas.microsoft.com/office/powerpoint/2010/main" val="4267290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94E97B9F-7881-45CD-AF06-00BAD8DF9E56}" type="datetimeFigureOut">
              <a:rPr lang="tr-TR" smtClean="0"/>
              <a:t>9.07.2019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A446406-014B-48AB-A801-658F8E38DC58}" type="slidenum">
              <a:rPr lang="tr-TR" smtClean="0"/>
              <a:t>‹#›</a:t>
            </a:fld>
            <a:endParaRPr lang="tr-TR"/>
          </a:p>
        </p:txBody>
      </p:sp>
    </p:spTree>
    <p:extLst>
      <p:ext uri="{BB962C8B-B14F-4D97-AF65-F5344CB8AC3E}">
        <p14:creationId xmlns:p14="http://schemas.microsoft.com/office/powerpoint/2010/main" val="2553455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E97B9F-7881-45CD-AF06-00BAD8DF9E56}" type="datetimeFigureOut">
              <a:rPr lang="tr-TR" smtClean="0"/>
              <a:t>9.07.2019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A446406-014B-48AB-A801-658F8E38DC58}" type="slidenum">
              <a:rPr lang="tr-TR" smtClean="0"/>
              <a:t>‹#›</a:t>
            </a:fld>
            <a:endParaRPr lang="tr-TR"/>
          </a:p>
        </p:txBody>
      </p:sp>
    </p:spTree>
    <p:extLst>
      <p:ext uri="{BB962C8B-B14F-4D97-AF65-F5344CB8AC3E}">
        <p14:creationId xmlns:p14="http://schemas.microsoft.com/office/powerpoint/2010/main" val="2508895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4E97B9F-7881-45CD-AF06-00BAD8DF9E56}" type="datetimeFigureOut">
              <a:rPr lang="tr-TR" smtClean="0"/>
              <a:t>9.07.2019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A446406-014B-48AB-A801-658F8E38DC58}" type="slidenum">
              <a:rPr lang="tr-TR" smtClean="0"/>
              <a:t>‹#›</a:t>
            </a:fld>
            <a:endParaRPr lang="tr-TR"/>
          </a:p>
        </p:txBody>
      </p:sp>
    </p:spTree>
    <p:extLst>
      <p:ext uri="{BB962C8B-B14F-4D97-AF65-F5344CB8AC3E}">
        <p14:creationId xmlns:p14="http://schemas.microsoft.com/office/powerpoint/2010/main" val="2397657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4E97B9F-7881-45CD-AF06-00BAD8DF9E56}" type="datetimeFigureOut">
              <a:rPr lang="tr-TR" smtClean="0"/>
              <a:t>9.07.2019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A446406-014B-48AB-A801-658F8E38DC58}" type="slidenum">
              <a:rPr lang="tr-TR" smtClean="0"/>
              <a:t>‹#›</a:t>
            </a:fld>
            <a:endParaRPr lang="tr-TR"/>
          </a:p>
        </p:txBody>
      </p:sp>
    </p:spTree>
    <p:extLst>
      <p:ext uri="{BB962C8B-B14F-4D97-AF65-F5344CB8AC3E}">
        <p14:creationId xmlns:p14="http://schemas.microsoft.com/office/powerpoint/2010/main" val="272366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E97B9F-7881-45CD-AF06-00BAD8DF9E56}" type="datetimeFigureOut">
              <a:rPr lang="tr-TR" smtClean="0"/>
              <a:t>9.07.2019</a:t>
            </a:fld>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446406-014B-48AB-A801-658F8E38DC58}" type="slidenum">
              <a:rPr lang="tr-TR" smtClean="0"/>
              <a:t>‹#›</a:t>
            </a:fld>
            <a:endParaRPr lang="tr-TR"/>
          </a:p>
        </p:txBody>
      </p:sp>
    </p:spTree>
    <p:extLst>
      <p:ext uri="{BB962C8B-B14F-4D97-AF65-F5344CB8AC3E}">
        <p14:creationId xmlns:p14="http://schemas.microsoft.com/office/powerpoint/2010/main" val="37910691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Başlık"/>
          <p:cNvSpPr>
            <a:spLocks noGrp="1"/>
          </p:cNvSpPr>
          <p:nvPr>
            <p:ph type="ctrTitle"/>
          </p:nvPr>
        </p:nvSpPr>
        <p:spPr>
          <a:xfrm>
            <a:off x="1787037" y="2679272"/>
            <a:ext cx="5829300" cy="1102519"/>
          </a:xfrm>
        </p:spPr>
        <p:txBody>
          <a:bodyPr>
            <a:normAutofit/>
          </a:bodyPr>
          <a:lstStyle/>
          <a:p>
            <a:pPr eaLnBrk="1" hangingPunct="1"/>
            <a:r>
              <a:rPr lang="en-US" altLang="tr-TR" dirty="0" err="1" smtClean="0"/>
              <a:t>Yıldızlar</a:t>
            </a:r>
            <a:r>
              <a:rPr lang="en-US" altLang="tr-TR" dirty="0" smtClean="0"/>
              <a:t> </a:t>
            </a:r>
            <a:endParaRPr lang="tr-TR" altLang="tr-TR" dirty="0" smtClean="0"/>
          </a:p>
        </p:txBody>
      </p:sp>
    </p:spTree>
    <p:extLst>
      <p:ext uri="{BB962C8B-B14F-4D97-AF65-F5344CB8AC3E}">
        <p14:creationId xmlns:p14="http://schemas.microsoft.com/office/powerpoint/2010/main" val="2960838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solidFill>
                  <a:srgbClr val="FF0000"/>
                </a:solidFill>
              </a:rPr>
              <a:t>Yıldızların Parlaklığı</a:t>
            </a:r>
            <a:endParaRPr lang="tr-TR" dirty="0"/>
          </a:p>
        </p:txBody>
      </p:sp>
      <p:sp>
        <p:nvSpPr>
          <p:cNvPr id="3" name="Content Placeholder 2"/>
          <p:cNvSpPr>
            <a:spLocks noGrp="1"/>
          </p:cNvSpPr>
          <p:nvPr>
            <p:ph idx="1"/>
          </p:nvPr>
        </p:nvSpPr>
        <p:spPr>
          <a:xfrm>
            <a:off x="628650" y="1932027"/>
            <a:ext cx="7886700" cy="3878223"/>
          </a:xfrm>
        </p:spPr>
        <p:txBody>
          <a:bodyPr>
            <a:normAutofit fontScale="47500" lnSpcReduction="20000"/>
          </a:bodyPr>
          <a:lstStyle/>
          <a:p>
            <a:r>
              <a:rPr lang="tr-TR" i="1" dirty="0"/>
              <a:t>Kadir sınıfına göre yıldız </a:t>
            </a:r>
            <a:r>
              <a:rPr lang="tr-TR" i="1" dirty="0" smtClean="0"/>
              <a:t>sayıları</a:t>
            </a:r>
            <a:endParaRPr lang="tr-TR" i="1" dirty="0"/>
          </a:p>
          <a:p>
            <a:endParaRPr lang="tr-TR" i="1" dirty="0" smtClean="0"/>
          </a:p>
          <a:p>
            <a:endParaRPr lang="tr-TR" i="1" dirty="0"/>
          </a:p>
          <a:p>
            <a:endParaRPr lang="tr-TR" i="1" dirty="0" smtClean="0"/>
          </a:p>
          <a:p>
            <a:endParaRPr lang="tr-TR" i="1" dirty="0" smtClean="0"/>
          </a:p>
          <a:p>
            <a:endParaRPr lang="tr-TR" i="1" dirty="0" smtClean="0"/>
          </a:p>
          <a:p>
            <a:endParaRPr lang="tr-TR" i="1" dirty="0"/>
          </a:p>
          <a:p>
            <a:endParaRPr lang="tr-TR" i="1" dirty="0" smtClean="0"/>
          </a:p>
          <a:p>
            <a:endParaRPr lang="tr-TR" i="1" dirty="0"/>
          </a:p>
          <a:p>
            <a:endParaRPr lang="tr-TR" i="1" dirty="0" smtClean="0"/>
          </a:p>
          <a:p>
            <a:endParaRPr lang="tr-TR" i="1" dirty="0"/>
          </a:p>
          <a:p>
            <a:endParaRPr lang="tr-TR" i="1" dirty="0"/>
          </a:p>
          <a:p>
            <a:r>
              <a:rPr lang="tr-TR" dirty="0"/>
              <a:t>Hem parlaklığa hem de Dünya’dan uzaklığa bağlı olarak bir yıldızın saltık kadir sınıfı (M) ile görünür kadir sınıfı (m) tam olarak birbirlerine eş değildir</a:t>
            </a:r>
            <a:r>
              <a:rPr lang="tr-TR" dirty="0" smtClean="0"/>
              <a:t>.; </a:t>
            </a:r>
            <a:r>
              <a:rPr lang="tr-TR" dirty="0"/>
              <a:t>örneğin parlak bir yıldız olan </a:t>
            </a:r>
            <a:r>
              <a:rPr lang="tr-TR" dirty="0" err="1"/>
              <a:t>Sirius’un</a:t>
            </a:r>
            <a:r>
              <a:rPr lang="tr-TR" dirty="0"/>
              <a:t> görünür kadir sınıfı −1,44’tür ancak </a:t>
            </a:r>
            <a:r>
              <a:rPr lang="tr-TR" dirty="0" smtClean="0"/>
              <a:t>mutlak </a:t>
            </a:r>
            <a:r>
              <a:rPr lang="tr-TR" dirty="0"/>
              <a:t>kadir sınıfı yalnızca +1,41’dir.</a:t>
            </a:r>
            <a:endParaRPr lang="tr-TR" i="1" dirty="0" smtClean="0"/>
          </a:p>
          <a:p>
            <a:endParaRPr lang="tr-TR" dirty="0"/>
          </a:p>
        </p:txBody>
      </p:sp>
      <p:graphicFrame>
        <p:nvGraphicFramePr>
          <p:cNvPr id="4" name="Table 3"/>
          <p:cNvGraphicFramePr>
            <a:graphicFrameLocks noGrp="1"/>
          </p:cNvGraphicFramePr>
          <p:nvPr>
            <p:extLst/>
          </p:nvPr>
        </p:nvGraphicFramePr>
        <p:xfrm>
          <a:off x="857250" y="2273261"/>
          <a:ext cx="1733550" cy="2750820"/>
        </p:xfrm>
        <a:graphic>
          <a:graphicData uri="http://schemas.openxmlformats.org/drawingml/2006/table">
            <a:tbl>
              <a:tblPr/>
              <a:tblGrid>
                <a:gridCol w="866775"/>
                <a:gridCol w="866775"/>
              </a:tblGrid>
              <a:tr h="480060">
                <a:tc>
                  <a:txBody>
                    <a:bodyPr/>
                    <a:lstStyle/>
                    <a:p>
                      <a:r>
                        <a:rPr lang="tr-TR" sz="1400" dirty="0" smtClean="0"/>
                        <a:t>  Kadir</a:t>
                      </a:r>
                      <a:r>
                        <a:rPr lang="tr-TR" sz="1400" dirty="0"/>
                        <a:t/>
                      </a:r>
                      <a:br>
                        <a:rPr lang="tr-TR" sz="1400" dirty="0"/>
                      </a:br>
                      <a:r>
                        <a:rPr lang="tr-TR" sz="1400" dirty="0"/>
                        <a:t>sınıfı (m)</a:t>
                      </a:r>
                    </a:p>
                  </a:txBody>
                  <a:tcPr marL="68580" marR="68580" marT="34290" marB="34290" anchor="ctr">
                    <a:lnL>
                      <a:noFill/>
                    </a:lnL>
                    <a:lnR>
                      <a:noFill/>
                    </a:lnR>
                    <a:lnT>
                      <a:noFill/>
                    </a:lnT>
                    <a:lnB>
                      <a:noFill/>
                    </a:lnB>
                  </a:tcPr>
                </a:tc>
                <a:tc>
                  <a:txBody>
                    <a:bodyPr/>
                    <a:lstStyle/>
                    <a:p>
                      <a:r>
                        <a:rPr lang="tr-TR" sz="1400" dirty="0"/>
                        <a:t>Yıldız </a:t>
                      </a:r>
                      <a:br>
                        <a:rPr lang="tr-TR" sz="1400" dirty="0"/>
                      </a:br>
                      <a:r>
                        <a:rPr lang="tr-TR" sz="1400" dirty="0" smtClean="0"/>
                        <a:t>Sayısı</a:t>
                      </a:r>
                      <a:endParaRPr lang="tr-TR" sz="1400" dirty="0"/>
                    </a:p>
                  </a:txBody>
                  <a:tcPr marL="68580" marR="68580" marT="34290" marB="34290" anchor="ctr">
                    <a:lnL>
                      <a:noFill/>
                    </a:lnL>
                    <a:lnR>
                      <a:noFill/>
                    </a:lnR>
                    <a:lnT>
                      <a:noFill/>
                    </a:lnT>
                    <a:lnB>
                      <a:noFill/>
                    </a:lnB>
                  </a:tcPr>
                </a:tc>
              </a:tr>
              <a:tr h="274320">
                <a:tc>
                  <a:txBody>
                    <a:bodyPr/>
                    <a:lstStyle/>
                    <a:p>
                      <a:pPr algn="ctr"/>
                      <a:r>
                        <a:rPr lang="tr-TR" sz="1400">
                          <a:effectLst/>
                        </a:rPr>
                        <a:t>0</a:t>
                      </a:r>
                    </a:p>
                  </a:txBody>
                  <a:tcPr marL="68580" marR="68580" marT="34290" marB="34290" anchor="ctr">
                    <a:lnL>
                      <a:noFill/>
                    </a:lnL>
                    <a:lnR>
                      <a:noFill/>
                    </a:lnR>
                    <a:lnT>
                      <a:noFill/>
                    </a:lnT>
                    <a:lnB>
                      <a:noFill/>
                    </a:lnB>
                  </a:tcPr>
                </a:tc>
                <a:tc>
                  <a:txBody>
                    <a:bodyPr/>
                    <a:lstStyle/>
                    <a:p>
                      <a:pPr algn="ctr"/>
                      <a:r>
                        <a:rPr lang="tr-TR" sz="1400">
                          <a:effectLst/>
                        </a:rPr>
                        <a:t>4</a:t>
                      </a:r>
                    </a:p>
                  </a:txBody>
                  <a:tcPr marL="68580" marR="68580" marT="34290" marB="34290" anchor="ctr">
                    <a:lnL>
                      <a:noFill/>
                    </a:lnL>
                    <a:lnR>
                      <a:noFill/>
                    </a:lnR>
                    <a:lnT>
                      <a:noFill/>
                    </a:lnT>
                    <a:lnB>
                      <a:noFill/>
                    </a:lnB>
                  </a:tcPr>
                </a:tc>
              </a:tr>
              <a:tr h="274320">
                <a:tc>
                  <a:txBody>
                    <a:bodyPr/>
                    <a:lstStyle/>
                    <a:p>
                      <a:pPr algn="ctr"/>
                      <a:r>
                        <a:rPr lang="tr-TR" sz="1400">
                          <a:effectLst/>
                        </a:rPr>
                        <a:t>1</a:t>
                      </a:r>
                    </a:p>
                  </a:txBody>
                  <a:tcPr marL="68580" marR="68580" marT="34290" marB="34290" anchor="ctr">
                    <a:lnL>
                      <a:noFill/>
                    </a:lnL>
                    <a:lnR>
                      <a:noFill/>
                    </a:lnR>
                    <a:lnT>
                      <a:noFill/>
                    </a:lnT>
                    <a:lnB>
                      <a:noFill/>
                    </a:lnB>
                  </a:tcPr>
                </a:tc>
                <a:tc>
                  <a:txBody>
                    <a:bodyPr/>
                    <a:lstStyle/>
                    <a:p>
                      <a:pPr algn="ctr"/>
                      <a:r>
                        <a:rPr lang="tr-TR" sz="1400" dirty="0">
                          <a:effectLst/>
                        </a:rPr>
                        <a:t>15</a:t>
                      </a:r>
                    </a:p>
                  </a:txBody>
                  <a:tcPr marL="68580" marR="68580" marT="34290" marB="34290" anchor="ctr">
                    <a:lnL>
                      <a:noFill/>
                    </a:lnL>
                    <a:lnR>
                      <a:noFill/>
                    </a:lnR>
                    <a:lnT>
                      <a:noFill/>
                    </a:lnT>
                    <a:lnB>
                      <a:noFill/>
                    </a:lnB>
                  </a:tcPr>
                </a:tc>
              </a:tr>
              <a:tr h="274320">
                <a:tc>
                  <a:txBody>
                    <a:bodyPr/>
                    <a:lstStyle/>
                    <a:p>
                      <a:pPr algn="ctr"/>
                      <a:r>
                        <a:rPr lang="tr-TR" sz="1400">
                          <a:effectLst/>
                        </a:rPr>
                        <a:t>2</a:t>
                      </a:r>
                    </a:p>
                  </a:txBody>
                  <a:tcPr marL="68580" marR="68580" marT="34290" marB="34290" anchor="ctr">
                    <a:lnL>
                      <a:noFill/>
                    </a:lnL>
                    <a:lnR>
                      <a:noFill/>
                    </a:lnR>
                    <a:lnT>
                      <a:noFill/>
                    </a:lnT>
                    <a:lnB>
                      <a:noFill/>
                    </a:lnB>
                  </a:tcPr>
                </a:tc>
                <a:tc>
                  <a:txBody>
                    <a:bodyPr/>
                    <a:lstStyle/>
                    <a:p>
                      <a:pPr algn="ctr"/>
                      <a:r>
                        <a:rPr lang="tr-TR" sz="1400" dirty="0">
                          <a:effectLst/>
                        </a:rPr>
                        <a:t>48</a:t>
                      </a:r>
                    </a:p>
                  </a:txBody>
                  <a:tcPr marL="68580" marR="68580" marT="34290" marB="34290" anchor="ctr">
                    <a:lnL>
                      <a:noFill/>
                    </a:lnL>
                    <a:lnR>
                      <a:noFill/>
                    </a:lnR>
                    <a:lnT>
                      <a:noFill/>
                    </a:lnT>
                    <a:lnB>
                      <a:noFill/>
                    </a:lnB>
                  </a:tcPr>
                </a:tc>
              </a:tr>
              <a:tr h="274320">
                <a:tc>
                  <a:txBody>
                    <a:bodyPr/>
                    <a:lstStyle/>
                    <a:p>
                      <a:pPr algn="ctr"/>
                      <a:r>
                        <a:rPr lang="tr-TR" sz="1400">
                          <a:effectLst/>
                        </a:rPr>
                        <a:t>3</a:t>
                      </a:r>
                    </a:p>
                  </a:txBody>
                  <a:tcPr marL="68580" marR="68580" marT="34290" marB="34290" anchor="ctr">
                    <a:lnL>
                      <a:noFill/>
                    </a:lnL>
                    <a:lnR>
                      <a:noFill/>
                    </a:lnR>
                    <a:lnT>
                      <a:noFill/>
                    </a:lnT>
                    <a:lnB>
                      <a:noFill/>
                    </a:lnB>
                  </a:tcPr>
                </a:tc>
                <a:tc>
                  <a:txBody>
                    <a:bodyPr/>
                    <a:lstStyle/>
                    <a:p>
                      <a:pPr algn="ctr"/>
                      <a:r>
                        <a:rPr lang="tr-TR" sz="1400">
                          <a:effectLst/>
                        </a:rPr>
                        <a:t>171</a:t>
                      </a:r>
                    </a:p>
                  </a:txBody>
                  <a:tcPr marL="68580" marR="68580" marT="34290" marB="34290" anchor="ctr">
                    <a:lnL>
                      <a:noFill/>
                    </a:lnL>
                    <a:lnR>
                      <a:noFill/>
                    </a:lnR>
                    <a:lnT>
                      <a:noFill/>
                    </a:lnT>
                    <a:lnB>
                      <a:noFill/>
                    </a:lnB>
                  </a:tcPr>
                </a:tc>
              </a:tr>
              <a:tr h="274320">
                <a:tc>
                  <a:txBody>
                    <a:bodyPr/>
                    <a:lstStyle/>
                    <a:p>
                      <a:pPr algn="ctr"/>
                      <a:r>
                        <a:rPr lang="tr-TR" sz="1400">
                          <a:effectLst/>
                        </a:rPr>
                        <a:t>4</a:t>
                      </a:r>
                    </a:p>
                  </a:txBody>
                  <a:tcPr marL="68580" marR="68580" marT="34290" marB="34290" anchor="ctr">
                    <a:lnL>
                      <a:noFill/>
                    </a:lnL>
                    <a:lnR>
                      <a:noFill/>
                    </a:lnR>
                    <a:lnT>
                      <a:noFill/>
                    </a:lnT>
                    <a:lnB>
                      <a:noFill/>
                    </a:lnB>
                  </a:tcPr>
                </a:tc>
                <a:tc>
                  <a:txBody>
                    <a:bodyPr/>
                    <a:lstStyle/>
                    <a:p>
                      <a:pPr algn="ctr"/>
                      <a:r>
                        <a:rPr lang="tr-TR" sz="1400">
                          <a:effectLst/>
                        </a:rPr>
                        <a:t>513</a:t>
                      </a:r>
                    </a:p>
                  </a:txBody>
                  <a:tcPr marL="68580" marR="68580" marT="34290" marB="34290" anchor="ctr">
                    <a:lnL>
                      <a:noFill/>
                    </a:lnL>
                    <a:lnR>
                      <a:noFill/>
                    </a:lnR>
                    <a:lnT>
                      <a:noFill/>
                    </a:lnT>
                    <a:lnB>
                      <a:noFill/>
                    </a:lnB>
                  </a:tcPr>
                </a:tc>
              </a:tr>
              <a:tr h="274320">
                <a:tc>
                  <a:txBody>
                    <a:bodyPr/>
                    <a:lstStyle/>
                    <a:p>
                      <a:pPr algn="ctr"/>
                      <a:r>
                        <a:rPr lang="tr-TR" sz="1400">
                          <a:effectLst/>
                        </a:rPr>
                        <a:t>5</a:t>
                      </a:r>
                    </a:p>
                  </a:txBody>
                  <a:tcPr marL="68580" marR="68580" marT="34290" marB="34290" anchor="ctr">
                    <a:lnL>
                      <a:noFill/>
                    </a:lnL>
                    <a:lnR>
                      <a:noFill/>
                    </a:lnR>
                    <a:lnT>
                      <a:noFill/>
                    </a:lnT>
                    <a:lnB>
                      <a:noFill/>
                    </a:lnB>
                  </a:tcPr>
                </a:tc>
                <a:tc>
                  <a:txBody>
                    <a:bodyPr/>
                    <a:lstStyle/>
                    <a:p>
                      <a:pPr algn="ctr"/>
                      <a:r>
                        <a:rPr lang="tr-TR" sz="1400">
                          <a:effectLst/>
                        </a:rPr>
                        <a:t>1,602</a:t>
                      </a:r>
                    </a:p>
                  </a:txBody>
                  <a:tcPr marL="68580" marR="68580" marT="34290" marB="34290" anchor="ctr">
                    <a:lnL>
                      <a:noFill/>
                    </a:lnL>
                    <a:lnR>
                      <a:noFill/>
                    </a:lnR>
                    <a:lnT>
                      <a:noFill/>
                    </a:lnT>
                    <a:lnB>
                      <a:noFill/>
                    </a:lnB>
                  </a:tcPr>
                </a:tc>
              </a:tr>
              <a:tr h="274320">
                <a:tc>
                  <a:txBody>
                    <a:bodyPr/>
                    <a:lstStyle/>
                    <a:p>
                      <a:pPr algn="ctr"/>
                      <a:r>
                        <a:rPr lang="tr-TR" sz="1400">
                          <a:effectLst/>
                        </a:rPr>
                        <a:t>6</a:t>
                      </a:r>
                    </a:p>
                  </a:txBody>
                  <a:tcPr marL="68580" marR="68580" marT="34290" marB="34290" anchor="ctr">
                    <a:lnL>
                      <a:noFill/>
                    </a:lnL>
                    <a:lnR>
                      <a:noFill/>
                    </a:lnR>
                    <a:lnT>
                      <a:noFill/>
                    </a:lnT>
                    <a:lnB>
                      <a:noFill/>
                    </a:lnB>
                  </a:tcPr>
                </a:tc>
                <a:tc>
                  <a:txBody>
                    <a:bodyPr/>
                    <a:lstStyle/>
                    <a:p>
                      <a:pPr algn="ctr"/>
                      <a:r>
                        <a:rPr lang="tr-TR" sz="1400">
                          <a:effectLst/>
                        </a:rPr>
                        <a:t>4,800</a:t>
                      </a:r>
                    </a:p>
                  </a:txBody>
                  <a:tcPr marL="68580" marR="68580" marT="34290" marB="34290" anchor="ctr">
                    <a:lnL>
                      <a:noFill/>
                    </a:lnL>
                    <a:lnR>
                      <a:noFill/>
                    </a:lnR>
                    <a:lnT>
                      <a:noFill/>
                    </a:lnT>
                    <a:lnB>
                      <a:noFill/>
                    </a:lnB>
                  </a:tcPr>
                </a:tc>
              </a:tr>
              <a:tr h="274320">
                <a:tc>
                  <a:txBody>
                    <a:bodyPr/>
                    <a:lstStyle/>
                    <a:p>
                      <a:pPr algn="ctr"/>
                      <a:r>
                        <a:rPr lang="tr-TR" sz="1400" dirty="0">
                          <a:effectLst/>
                        </a:rPr>
                        <a:t>7</a:t>
                      </a:r>
                    </a:p>
                  </a:txBody>
                  <a:tcPr marL="68580" marR="68580" marT="34290" marB="34290" anchor="ctr">
                    <a:lnL>
                      <a:noFill/>
                    </a:lnL>
                    <a:lnR>
                      <a:noFill/>
                    </a:lnR>
                    <a:lnT>
                      <a:noFill/>
                    </a:lnT>
                    <a:lnB>
                      <a:noFill/>
                    </a:lnB>
                  </a:tcPr>
                </a:tc>
                <a:tc>
                  <a:txBody>
                    <a:bodyPr/>
                    <a:lstStyle/>
                    <a:p>
                      <a:pPr algn="ctr"/>
                      <a:r>
                        <a:rPr lang="tr-TR" sz="1400" dirty="0">
                          <a:effectLst/>
                        </a:rPr>
                        <a:t>14,000</a:t>
                      </a:r>
                    </a:p>
                  </a:txBody>
                  <a:tcPr marL="68580" marR="68580" marT="34290" marB="34290" anchor="ctr">
                    <a:lnL>
                      <a:noFill/>
                    </a:lnL>
                    <a:lnR>
                      <a:noFill/>
                    </a:lnR>
                    <a:lnT>
                      <a:noFill/>
                    </a:lnT>
                    <a:lnB>
                      <a:noFill/>
                    </a:lnB>
                  </a:tcPr>
                </a:tc>
              </a:tr>
            </a:tbl>
          </a:graphicData>
        </a:graphic>
      </p:graphicFrame>
      <p:pic>
        <p:nvPicPr>
          <p:cNvPr id="18434" name="Picture 2" descr="absolute magnitude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4731" y="2691646"/>
            <a:ext cx="4741866" cy="1747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168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868" name="Picture 4" descr="black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781175"/>
            <a:ext cx="3714750" cy="2077641"/>
          </a:xfrm>
          <a:prstGeom prst="rect">
            <a:avLst/>
          </a:prstGeom>
          <a:noFill/>
          <a:extLst>
            <a:ext uri="{909E8E84-426E-40DD-AFC4-6F175D3DCCD1}">
              <a14:hiddenFill xmlns:a14="http://schemas.microsoft.com/office/drawing/2010/main">
                <a:solidFill>
                  <a:srgbClr val="FFFFFF"/>
                </a:solidFill>
              </a14:hiddenFill>
            </a:ext>
          </a:extLst>
        </p:spPr>
      </p:pic>
      <p:sp>
        <p:nvSpPr>
          <p:cNvPr id="420867" name="Text Box 3"/>
          <p:cNvSpPr txBox="1">
            <a:spLocks noChangeArrowheads="1"/>
          </p:cNvSpPr>
          <p:nvPr/>
        </p:nvSpPr>
        <p:spPr bwMode="auto">
          <a:xfrm>
            <a:off x="1600200" y="3915966"/>
            <a:ext cx="6057900" cy="1754326"/>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12700" cap="sq">
                <a:solidFill>
                  <a:srgbClr val="FFFFFF"/>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spAutoFit/>
          </a:bodyPr>
          <a:lstStyle/>
          <a:p>
            <a:pPr>
              <a:spcBef>
                <a:spcPct val="50000"/>
              </a:spcBef>
            </a:pPr>
            <a:r>
              <a:rPr lang="tr-TR" altLang="tr-TR" dirty="0">
                <a:latin typeface="Times New Roman" panose="02020603050405020304" pitchFamily="18" charset="0"/>
                <a:cs typeface="Times New Roman" panose="02020603050405020304" pitchFamily="18" charset="0"/>
              </a:rPr>
              <a:t>Kara cismin saldığı enerji, dalga boyunun bir fonksiyonudur (Planck yasası). Dalga boyu arttıkca salınan enerji önce çok çabuk artar, maksimuma ulaşır, sonra yavaş yavaş sıfıra düşer. Bu tüm sıcaklıklar için böyledir, ancak daha sıcak karacisim eğrisinde maksimum enerji daha kısa dalga boylarında karşımıza çıkar. </a:t>
            </a:r>
            <a:endParaRPr lang="tr-TR" altLang="tr-TR" sz="1350" dirty="0"/>
          </a:p>
        </p:txBody>
      </p:sp>
      <p:sp>
        <p:nvSpPr>
          <p:cNvPr id="420866" name="Text Box 2"/>
          <p:cNvSpPr txBox="1">
            <a:spLocks noChangeArrowheads="1"/>
          </p:cNvSpPr>
          <p:nvPr/>
        </p:nvSpPr>
        <p:spPr bwMode="auto">
          <a:xfrm>
            <a:off x="1485900" y="1229916"/>
            <a:ext cx="3829050" cy="369332"/>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12700" cap="sq">
                <a:solidFill>
                  <a:srgbClr val="FFFFFF"/>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spAutoFit/>
          </a:bodyPr>
          <a:lstStyle/>
          <a:p>
            <a:pPr>
              <a:spcBef>
                <a:spcPct val="50000"/>
              </a:spcBef>
            </a:pPr>
            <a:r>
              <a:rPr lang="tr-TR" altLang="tr-TR" b="1" dirty="0">
                <a:solidFill>
                  <a:srgbClr val="FF0000"/>
                </a:solidFill>
                <a:latin typeface="Times New Roman" panose="02020603050405020304" pitchFamily="18" charset="0"/>
                <a:cs typeface="Times New Roman" panose="02020603050405020304" pitchFamily="18" charset="0"/>
              </a:rPr>
              <a:t>Karacisim ışınımı </a:t>
            </a:r>
            <a:endParaRPr lang="tr-TR" altLang="tr-TR" sz="1350" dirty="0">
              <a:solidFill>
                <a:srgbClr val="FF0000"/>
              </a:solidFill>
            </a:endParaRPr>
          </a:p>
        </p:txBody>
      </p:sp>
      <p:sp>
        <p:nvSpPr>
          <p:cNvPr id="5" name="Title 1"/>
          <p:cNvSpPr txBox="1">
            <a:spLocks/>
          </p:cNvSpPr>
          <p:nvPr/>
        </p:nvSpPr>
        <p:spPr>
          <a:xfrm>
            <a:off x="628650" y="365126"/>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mtClean="0">
                <a:solidFill>
                  <a:srgbClr val="FF0000"/>
                </a:solidFill>
              </a:rPr>
              <a:t>Yıldızların Sıcaklıkları</a:t>
            </a:r>
            <a:endParaRPr lang="tr-TR" dirty="0">
              <a:solidFill>
                <a:srgbClr val="FF0000"/>
              </a:solidFill>
            </a:endParaRPr>
          </a:p>
        </p:txBody>
      </p:sp>
    </p:spTree>
    <p:extLst>
      <p:ext uri="{BB962C8B-B14F-4D97-AF65-F5344CB8AC3E}">
        <p14:creationId xmlns:p14="http://schemas.microsoft.com/office/powerpoint/2010/main" val="36906669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42" name="Picture 2" descr="blackbo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050" y="1310879"/>
            <a:ext cx="6057900" cy="4237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503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6770" name="Picture 2" descr="0306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650" y="1328738"/>
            <a:ext cx="5600700" cy="420171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30241" y="5530454"/>
            <a:ext cx="1441420" cy="246221"/>
          </a:xfrm>
          <a:prstGeom prst="rect">
            <a:avLst/>
          </a:prstGeom>
        </p:spPr>
        <p:txBody>
          <a:bodyPr wrap="none">
            <a:spAutoFit/>
          </a:bodyPr>
          <a:lstStyle/>
          <a:p>
            <a:r>
              <a:rPr lang="tr-TR" sz="1000" dirty="0">
                <a:latin typeface="arial" panose="020B0604020202020204" pitchFamily="34" charset="0"/>
              </a:rPr>
              <a:t>www.astro.umass.edu</a:t>
            </a:r>
            <a:endParaRPr lang="tr-TR" sz="1000" dirty="0"/>
          </a:p>
        </p:txBody>
      </p:sp>
    </p:spTree>
    <p:extLst>
      <p:ext uri="{BB962C8B-B14F-4D97-AF65-F5344CB8AC3E}">
        <p14:creationId xmlns:p14="http://schemas.microsoft.com/office/powerpoint/2010/main" val="15833772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9" name="Rectangle 3"/>
          <p:cNvSpPr>
            <a:spLocks noGrp="1" noChangeArrowheads="1"/>
          </p:cNvSpPr>
          <p:nvPr>
            <p:ph type="title"/>
          </p:nvPr>
        </p:nvSpPr>
        <p:spPr/>
        <p:txBody>
          <a:bodyPr/>
          <a:lstStyle/>
          <a:p>
            <a:r>
              <a:rPr lang="tr-TR" altLang="tr-TR" dirty="0"/>
              <a:t>Farklı </a:t>
            </a:r>
            <a:r>
              <a:rPr lang="en-US" altLang="tr-TR" dirty="0" err="1" smtClean="0"/>
              <a:t>renkli</a:t>
            </a:r>
            <a:r>
              <a:rPr lang="en-US" altLang="tr-TR" dirty="0" smtClean="0"/>
              <a:t> </a:t>
            </a:r>
            <a:r>
              <a:rPr lang="tr-TR" altLang="tr-TR" dirty="0" smtClean="0"/>
              <a:t>yıldızlar</a:t>
            </a:r>
            <a:endParaRPr lang="en-US" altLang="tr-TR" dirty="0"/>
          </a:p>
        </p:txBody>
      </p:sp>
      <p:pic>
        <p:nvPicPr>
          <p:cNvPr id="124930" name="Picture 2" descr="stars with different colors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862649"/>
            <a:ext cx="3833362" cy="4604826"/>
          </a:xfrm>
          <a:prstGeom prst="rect">
            <a:avLst/>
          </a:prstGeom>
          <a:noFill/>
          <a:extLst>
            <a:ext uri="{909E8E84-426E-40DD-AFC4-6F175D3DCCD1}">
              <a14:hiddenFill xmlns:a14="http://schemas.microsoft.com/office/drawing/2010/main">
                <a:solidFill>
                  <a:srgbClr val="FFFFFF"/>
                </a:solidFill>
              </a14:hiddenFill>
            </a:ext>
          </a:extLst>
        </p:spPr>
      </p:pic>
      <p:pic>
        <p:nvPicPr>
          <p:cNvPr id="124934" name="Picture 6" descr="https://qph.fs.quoracdn.net/main-qimg-a4e35d98ee40dc91cf922ea173fad1c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1792" y="2619375"/>
            <a:ext cx="4327342" cy="23526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711792" y="5073134"/>
            <a:ext cx="1459054" cy="246221"/>
          </a:xfrm>
          <a:prstGeom prst="rect">
            <a:avLst/>
          </a:prstGeom>
        </p:spPr>
        <p:txBody>
          <a:bodyPr wrap="none">
            <a:spAutoFit/>
          </a:bodyPr>
          <a:lstStyle/>
          <a:p>
            <a:r>
              <a:rPr lang="tr-TR" sz="1000" dirty="0"/>
              <a:t>https://www.quora.com</a:t>
            </a:r>
          </a:p>
        </p:txBody>
      </p:sp>
      <p:sp>
        <p:nvSpPr>
          <p:cNvPr id="4" name="Rectangle 3"/>
          <p:cNvSpPr/>
          <p:nvPr/>
        </p:nvSpPr>
        <p:spPr>
          <a:xfrm>
            <a:off x="542304" y="6454769"/>
            <a:ext cx="1343638" cy="246221"/>
          </a:xfrm>
          <a:prstGeom prst="rect">
            <a:avLst/>
          </a:prstGeom>
        </p:spPr>
        <p:txBody>
          <a:bodyPr wrap="none">
            <a:spAutoFit/>
          </a:bodyPr>
          <a:lstStyle/>
          <a:p>
            <a:r>
              <a:rPr lang="tr-TR" sz="1000" dirty="0"/>
              <a:t>https://www.ck12.org</a:t>
            </a:r>
          </a:p>
        </p:txBody>
      </p:sp>
    </p:spTree>
    <p:extLst>
      <p:ext uri="{BB962C8B-B14F-4D97-AF65-F5344CB8AC3E}">
        <p14:creationId xmlns:p14="http://schemas.microsoft.com/office/powerpoint/2010/main" val="36728151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solidFill>
                  <a:srgbClr val="FF0000"/>
                </a:solidFill>
              </a:rPr>
              <a:t>Yıldızların </a:t>
            </a:r>
            <a:r>
              <a:rPr lang="tr-TR" dirty="0" smtClean="0">
                <a:solidFill>
                  <a:srgbClr val="FF0000"/>
                </a:solidFill>
              </a:rPr>
              <a:t>Tayfları</a:t>
            </a:r>
            <a:endParaRPr lang="tr-TR" dirty="0"/>
          </a:p>
        </p:txBody>
      </p:sp>
      <p:sp>
        <p:nvSpPr>
          <p:cNvPr id="3" name="Content Placeholder 2"/>
          <p:cNvSpPr>
            <a:spLocks noGrp="1"/>
          </p:cNvSpPr>
          <p:nvPr>
            <p:ph idx="1"/>
          </p:nvPr>
        </p:nvSpPr>
        <p:spPr>
          <a:xfrm>
            <a:off x="628650" y="1690689"/>
            <a:ext cx="7886700" cy="3263504"/>
          </a:xfrm>
        </p:spPr>
        <p:txBody>
          <a:bodyPr>
            <a:normAutofit fontScale="92500" lnSpcReduction="10000"/>
          </a:bodyPr>
          <a:lstStyle/>
          <a:p>
            <a:r>
              <a:rPr lang="tr-TR" dirty="0"/>
              <a:t>Yıldızlar pek çok özellikleriyle birbirlerinden ayrılırlar. Kütle, ışıltı, renk, kimyasal yapı, yaş, yıldızdan yıldıza değişir. </a:t>
            </a:r>
            <a:endParaRPr lang="tr-TR" dirty="0" smtClean="0"/>
          </a:p>
          <a:p>
            <a:r>
              <a:rPr lang="tr-TR" dirty="0"/>
              <a:t>1814 yılında Alman bilim adamı Joseph </a:t>
            </a:r>
            <a:r>
              <a:rPr lang="tr-TR" dirty="0" err="1"/>
              <a:t>von</a:t>
            </a:r>
            <a:r>
              <a:rPr lang="tr-TR" dirty="0"/>
              <a:t> </a:t>
            </a:r>
            <a:r>
              <a:rPr lang="tr-TR" dirty="0" err="1"/>
              <a:t>Fraunhofer</a:t>
            </a:r>
            <a:r>
              <a:rPr lang="tr-TR" dirty="0"/>
              <a:t> (1787-1826) Güneş ışığını bir prizmadan geçirerek, incelerken tayf üzerinde bazı çizgiler gördü. Sistematik çalışma sonunda tayfın bir uçtan diğer uca kesintisiz gitmediğini ve tayf üzerinde en az 570 çizginin olduğunu saptadı.</a:t>
            </a:r>
          </a:p>
        </p:txBody>
      </p:sp>
      <p:pic>
        <p:nvPicPr>
          <p:cNvPr id="20482" name="Picture 2" descr="Fraunhofer li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781" y="4851796"/>
            <a:ext cx="5486400" cy="12644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8650" y="6078141"/>
            <a:ext cx="1819729" cy="246221"/>
          </a:xfrm>
          <a:prstGeom prst="rect">
            <a:avLst/>
          </a:prstGeom>
        </p:spPr>
        <p:txBody>
          <a:bodyPr wrap="none">
            <a:spAutoFit/>
          </a:bodyPr>
          <a:lstStyle/>
          <a:p>
            <a:r>
              <a:rPr lang="tr-TR" sz="1000" dirty="0"/>
              <a:t>https://www.extremetech.com</a:t>
            </a:r>
          </a:p>
        </p:txBody>
      </p:sp>
    </p:spTree>
    <p:extLst>
      <p:ext uri="{BB962C8B-B14F-4D97-AF65-F5344CB8AC3E}">
        <p14:creationId xmlns:p14="http://schemas.microsoft.com/office/powerpoint/2010/main" val="3866850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solidFill>
                  <a:srgbClr val="FF0000"/>
                </a:solidFill>
              </a:rPr>
              <a:t>Yıldızların Tayfları</a:t>
            </a:r>
            <a:endParaRPr lang="tr-TR" dirty="0"/>
          </a:p>
        </p:txBody>
      </p:sp>
      <p:sp>
        <p:nvSpPr>
          <p:cNvPr id="3" name="Content Placeholder 2"/>
          <p:cNvSpPr>
            <a:spLocks noGrp="1"/>
          </p:cNvSpPr>
          <p:nvPr>
            <p:ph idx="1"/>
          </p:nvPr>
        </p:nvSpPr>
        <p:spPr>
          <a:xfrm>
            <a:off x="628650" y="2125266"/>
            <a:ext cx="4076700" cy="3494484"/>
          </a:xfrm>
        </p:spPr>
        <p:txBody>
          <a:bodyPr/>
          <a:lstStyle/>
          <a:p>
            <a:r>
              <a:rPr lang="tr-TR" dirty="0" smtClean="0"/>
              <a:t>Peki ama tayf nedir?</a:t>
            </a:r>
          </a:p>
          <a:p>
            <a:r>
              <a:rPr lang="tr-TR" dirty="0"/>
              <a:t>Bir kırınım ağı ya da prizma kullanarak </a:t>
            </a:r>
            <a:r>
              <a:rPr lang="tr-TR" dirty="0" smtClean="0"/>
              <a:t>ışığın frekansa veya </a:t>
            </a:r>
            <a:r>
              <a:rPr lang="tr-TR" dirty="0" err="1" smtClean="0"/>
              <a:t>dalgaboyuna</a:t>
            </a:r>
            <a:r>
              <a:rPr lang="tr-TR" dirty="0" smtClean="0"/>
              <a:t> göre enerji dağılımıdır. </a:t>
            </a:r>
            <a:endParaRPr lang="tr-TR" dirty="0"/>
          </a:p>
        </p:txBody>
      </p:sp>
      <p:pic>
        <p:nvPicPr>
          <p:cNvPr id="4"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8998" y="203835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F04-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4630552"/>
            <a:ext cx="2847975" cy="2141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573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700" name="Text Box 4"/>
          <p:cNvSpPr txBox="1">
            <a:spLocks noChangeArrowheads="1"/>
          </p:cNvSpPr>
          <p:nvPr/>
        </p:nvSpPr>
        <p:spPr bwMode="auto">
          <a:xfrm>
            <a:off x="1743075" y="1143000"/>
            <a:ext cx="5600700" cy="600164"/>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12700" cap="sq">
                <a:solidFill>
                  <a:srgbClr val="FFFFFF"/>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spAutoFit/>
          </a:bodyPr>
          <a:lstStyle/>
          <a:p>
            <a:pPr>
              <a:spcBef>
                <a:spcPct val="50000"/>
              </a:spcBef>
            </a:pPr>
            <a:r>
              <a:rPr lang="tr-TR" altLang="tr-TR" sz="3300" b="1" dirty="0">
                <a:solidFill>
                  <a:srgbClr val="FF0000"/>
                </a:solidFill>
                <a:latin typeface="Times New Roman" panose="02020603050405020304" pitchFamily="18" charset="0"/>
                <a:cs typeface="Times New Roman" panose="02020603050405020304" pitchFamily="18" charset="0"/>
              </a:rPr>
              <a:t>TAYF (Spektrum) </a:t>
            </a:r>
            <a:endParaRPr lang="tr-TR" altLang="tr-TR" sz="1350" dirty="0">
              <a:solidFill>
                <a:srgbClr val="FF0000"/>
              </a:solidFill>
            </a:endParaRPr>
          </a:p>
        </p:txBody>
      </p:sp>
      <p:pic>
        <p:nvPicPr>
          <p:cNvPr id="413699" name="Picture 3" descr="lec07_04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1675" y="1771650"/>
            <a:ext cx="5143500" cy="3429000"/>
          </a:xfrm>
          <a:prstGeom prst="rect">
            <a:avLst/>
          </a:prstGeom>
          <a:noFill/>
          <a:extLst>
            <a:ext uri="{909E8E84-426E-40DD-AFC4-6F175D3DCCD1}">
              <a14:hiddenFill xmlns:a14="http://schemas.microsoft.com/office/drawing/2010/main">
                <a:solidFill>
                  <a:srgbClr val="FFFFFF"/>
                </a:solidFill>
              </a14:hiddenFill>
            </a:ext>
          </a:extLst>
        </p:spPr>
      </p:pic>
      <p:sp>
        <p:nvSpPr>
          <p:cNvPr id="413698" name="Text Box 2"/>
          <p:cNvSpPr txBox="1">
            <a:spLocks noChangeArrowheads="1"/>
          </p:cNvSpPr>
          <p:nvPr/>
        </p:nvSpPr>
        <p:spPr bwMode="auto">
          <a:xfrm>
            <a:off x="1400175" y="5372100"/>
            <a:ext cx="6343650" cy="646331"/>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12700" cap="sq">
                <a:solidFill>
                  <a:srgbClr val="FFFFFF"/>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spAutoFit/>
          </a:bodyPr>
          <a:lstStyle/>
          <a:p>
            <a:pPr>
              <a:spcBef>
                <a:spcPct val="50000"/>
              </a:spcBef>
            </a:pPr>
            <a:r>
              <a:rPr lang="tr-TR" altLang="tr-TR" dirty="0">
                <a:latin typeface="Times New Roman" panose="02020603050405020304" pitchFamily="18" charset="0"/>
                <a:cs typeface="Times New Roman" panose="02020603050405020304" pitchFamily="18" charset="0"/>
              </a:rPr>
              <a:t>Karacisim, tüm dalgaboylarında ışık yaydığından, sürekli tayf verir. </a:t>
            </a:r>
            <a:endParaRPr lang="tr-TR" altLang="tr-TR" sz="1350" dirty="0"/>
          </a:p>
        </p:txBody>
      </p:sp>
    </p:spTree>
    <p:extLst>
      <p:ext uri="{BB962C8B-B14F-4D97-AF65-F5344CB8AC3E}">
        <p14:creationId xmlns:p14="http://schemas.microsoft.com/office/powerpoint/2010/main" val="31377446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4800601" y="1085850"/>
            <a:ext cx="3061097" cy="742950"/>
          </a:xfrm>
          <a:prstGeom prst="rect">
            <a:avLst/>
          </a:prstGeom>
          <a:solidFill>
            <a:srgbClr val="000000"/>
          </a:solidFill>
          <a:ln w="9525">
            <a:solidFill>
              <a:srgbClr val="000000"/>
            </a:solidFill>
            <a:miter lim="800000"/>
            <a:headEnd/>
            <a:tailEnd/>
          </a:ln>
        </p:spPr>
        <p:txBody>
          <a:bodyPr/>
          <a:lstStyle/>
          <a:p>
            <a:endParaRPr lang="tr-TR" sz="1350"/>
          </a:p>
        </p:txBody>
      </p:sp>
      <p:sp>
        <p:nvSpPr>
          <p:cNvPr id="41988" name="Rectangle 4"/>
          <p:cNvSpPr>
            <a:spLocks noChangeArrowheads="1"/>
          </p:cNvSpPr>
          <p:nvPr/>
        </p:nvSpPr>
        <p:spPr bwMode="auto">
          <a:xfrm>
            <a:off x="5166122" y="1085851"/>
            <a:ext cx="41672" cy="741760"/>
          </a:xfrm>
          <a:prstGeom prst="rect">
            <a:avLst/>
          </a:prstGeom>
          <a:solidFill>
            <a:schemeClr val="tx2">
              <a:lumMod val="20000"/>
              <a:lumOff val="80000"/>
            </a:schemeClr>
          </a:solidFill>
          <a:ln>
            <a:noFill/>
          </a:ln>
          <a:extLst/>
        </p:spPr>
        <p:txBody>
          <a:bodyPr/>
          <a:lstStyle/>
          <a:p>
            <a:endParaRPr lang="tr-TR" sz="1350"/>
          </a:p>
        </p:txBody>
      </p:sp>
      <p:sp>
        <p:nvSpPr>
          <p:cNvPr id="41989" name="Rectangle 5"/>
          <p:cNvSpPr>
            <a:spLocks noChangeArrowheads="1"/>
          </p:cNvSpPr>
          <p:nvPr/>
        </p:nvSpPr>
        <p:spPr bwMode="auto">
          <a:xfrm>
            <a:off x="5274470" y="1085851"/>
            <a:ext cx="40481" cy="741760"/>
          </a:xfrm>
          <a:prstGeom prst="rect">
            <a:avLst/>
          </a:prstGeom>
          <a:solidFill>
            <a:schemeClr val="bg2"/>
          </a:solidFill>
          <a:ln>
            <a:noFill/>
          </a:ln>
          <a:extLst/>
        </p:spPr>
        <p:txBody>
          <a:bodyPr/>
          <a:lstStyle/>
          <a:p>
            <a:endParaRPr lang="tr-TR" sz="1350"/>
          </a:p>
        </p:txBody>
      </p:sp>
      <p:sp>
        <p:nvSpPr>
          <p:cNvPr id="41990" name="Rectangle 6"/>
          <p:cNvSpPr>
            <a:spLocks noChangeArrowheads="1"/>
          </p:cNvSpPr>
          <p:nvPr/>
        </p:nvSpPr>
        <p:spPr bwMode="auto">
          <a:xfrm>
            <a:off x="5472114" y="1085851"/>
            <a:ext cx="40481" cy="74176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350"/>
          </a:p>
        </p:txBody>
      </p:sp>
      <p:sp>
        <p:nvSpPr>
          <p:cNvPr id="41991" name="Rectangle 7"/>
          <p:cNvSpPr>
            <a:spLocks noChangeArrowheads="1"/>
          </p:cNvSpPr>
          <p:nvPr/>
        </p:nvSpPr>
        <p:spPr bwMode="auto">
          <a:xfrm>
            <a:off x="5865019" y="1085851"/>
            <a:ext cx="42863" cy="741760"/>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350"/>
          </a:p>
        </p:txBody>
      </p:sp>
      <p:sp>
        <p:nvSpPr>
          <p:cNvPr id="41992" name="Rectangle 8"/>
          <p:cNvSpPr>
            <a:spLocks noChangeArrowheads="1"/>
          </p:cNvSpPr>
          <p:nvPr/>
        </p:nvSpPr>
        <p:spPr bwMode="auto">
          <a:xfrm>
            <a:off x="7444980" y="1085851"/>
            <a:ext cx="40481" cy="74176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350"/>
          </a:p>
        </p:txBody>
      </p:sp>
      <p:sp>
        <p:nvSpPr>
          <p:cNvPr id="42002" name="Rectangle 18"/>
          <p:cNvSpPr>
            <a:spLocks noChangeArrowheads="1"/>
          </p:cNvSpPr>
          <p:nvPr/>
        </p:nvSpPr>
        <p:spPr bwMode="auto">
          <a:xfrm>
            <a:off x="1314451" y="914401"/>
            <a:ext cx="306109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tr-TR" sz="2700" dirty="0">
                <a:solidFill>
                  <a:srgbClr val="FF0000"/>
                </a:solidFill>
                <a:latin typeface="Arial Rounded MT Bold" panose="020F0704030504030204" pitchFamily="34" charset="0"/>
              </a:rPr>
              <a:t>H</a:t>
            </a:r>
            <a:r>
              <a:rPr lang="tr-TR" altLang="tr-TR" sz="2700" dirty="0">
                <a:solidFill>
                  <a:srgbClr val="FF0000"/>
                </a:solidFill>
                <a:latin typeface="Arial Rounded MT Bold" panose="020F0704030504030204" pitchFamily="34" charset="0"/>
              </a:rPr>
              <a:t>i</a:t>
            </a:r>
            <a:r>
              <a:rPr lang="en-US" altLang="tr-TR" sz="2700" dirty="0" err="1">
                <a:solidFill>
                  <a:srgbClr val="FF0000"/>
                </a:solidFill>
                <a:latin typeface="Arial Rounded MT Bold" panose="020F0704030504030204" pitchFamily="34" charset="0"/>
              </a:rPr>
              <a:t>dro</a:t>
            </a:r>
            <a:r>
              <a:rPr lang="tr-TR" altLang="tr-TR" sz="2700" dirty="0">
                <a:solidFill>
                  <a:srgbClr val="FF0000"/>
                </a:solidFill>
                <a:latin typeface="Arial Rounded MT Bold" panose="020F0704030504030204" pitchFamily="34" charset="0"/>
              </a:rPr>
              <a:t>j</a:t>
            </a:r>
            <a:r>
              <a:rPr lang="en-US" altLang="tr-TR" sz="2700" dirty="0" err="1">
                <a:solidFill>
                  <a:srgbClr val="FF0000"/>
                </a:solidFill>
                <a:latin typeface="Arial Rounded MT Bold" panose="020F0704030504030204" pitchFamily="34" charset="0"/>
              </a:rPr>
              <a:t>en</a:t>
            </a:r>
            <a:endParaRPr lang="en-US" altLang="tr-TR" sz="2700" dirty="0">
              <a:solidFill>
                <a:srgbClr val="FF0000"/>
              </a:solidFill>
              <a:latin typeface="Arial Rounded MT Bold" panose="020F0704030504030204" pitchFamily="34" charset="0"/>
            </a:endParaRPr>
          </a:p>
        </p:txBody>
      </p:sp>
      <p:grpSp>
        <p:nvGrpSpPr>
          <p:cNvPr id="42023" name="Group 39"/>
          <p:cNvGrpSpPr>
            <a:grpSpLocks/>
          </p:cNvGrpSpPr>
          <p:nvPr/>
        </p:nvGrpSpPr>
        <p:grpSpPr bwMode="auto">
          <a:xfrm>
            <a:off x="2108017" y="2465469"/>
            <a:ext cx="2912269" cy="2913460"/>
            <a:chOff x="864" y="1328"/>
            <a:chExt cx="2446" cy="2447"/>
          </a:xfrm>
        </p:grpSpPr>
        <p:sp>
          <p:nvSpPr>
            <p:cNvPr id="42006" name="Oval 22"/>
            <p:cNvSpPr>
              <a:spLocks noChangeArrowheads="1"/>
            </p:cNvSpPr>
            <p:nvPr/>
          </p:nvSpPr>
          <p:spPr bwMode="auto">
            <a:xfrm>
              <a:off x="1949" y="2412"/>
              <a:ext cx="240" cy="240"/>
            </a:xfrm>
            <a:prstGeom prst="ellipse">
              <a:avLst/>
            </a:prstGeom>
            <a:gradFill rotWithShape="0">
              <a:gsLst>
                <a:gs pos="0">
                  <a:schemeClr val="bg1"/>
                </a:gs>
                <a:gs pos="100000">
                  <a:srgbClr val="FF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sz="1350"/>
            </a:p>
          </p:txBody>
        </p:sp>
        <p:sp>
          <p:nvSpPr>
            <p:cNvPr id="42007" name="Oval 23"/>
            <p:cNvSpPr>
              <a:spLocks noChangeArrowheads="1"/>
            </p:cNvSpPr>
            <p:nvPr/>
          </p:nvSpPr>
          <p:spPr bwMode="auto">
            <a:xfrm>
              <a:off x="1490" y="1980"/>
              <a:ext cx="1152" cy="1152"/>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sz="1350"/>
            </a:p>
          </p:txBody>
        </p:sp>
        <p:sp>
          <p:nvSpPr>
            <p:cNvPr id="42008" name="Oval 24"/>
            <p:cNvSpPr>
              <a:spLocks noChangeArrowheads="1"/>
            </p:cNvSpPr>
            <p:nvPr/>
          </p:nvSpPr>
          <p:spPr bwMode="auto">
            <a:xfrm>
              <a:off x="1202" y="1692"/>
              <a:ext cx="1728" cy="172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sz="1350"/>
            </a:p>
          </p:txBody>
        </p:sp>
        <p:sp>
          <p:nvSpPr>
            <p:cNvPr id="42009" name="Oval 25"/>
            <p:cNvSpPr>
              <a:spLocks noChangeArrowheads="1"/>
            </p:cNvSpPr>
            <p:nvPr/>
          </p:nvSpPr>
          <p:spPr bwMode="auto">
            <a:xfrm>
              <a:off x="1106" y="1596"/>
              <a:ext cx="1920" cy="192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sz="1350"/>
            </a:p>
          </p:txBody>
        </p:sp>
        <p:sp>
          <p:nvSpPr>
            <p:cNvPr id="42011" name="Oval 27"/>
            <p:cNvSpPr>
              <a:spLocks noChangeArrowheads="1"/>
            </p:cNvSpPr>
            <p:nvPr/>
          </p:nvSpPr>
          <p:spPr bwMode="auto">
            <a:xfrm>
              <a:off x="864" y="1328"/>
              <a:ext cx="2446" cy="244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sz="1350"/>
            </a:p>
          </p:txBody>
        </p:sp>
      </p:grpSp>
      <p:sp>
        <p:nvSpPr>
          <p:cNvPr id="42010" name="Oval 26"/>
          <p:cNvSpPr>
            <a:spLocks noChangeArrowheads="1"/>
          </p:cNvSpPr>
          <p:nvPr/>
        </p:nvSpPr>
        <p:spPr bwMode="auto">
          <a:xfrm>
            <a:off x="2402681" y="2871789"/>
            <a:ext cx="171450" cy="173831"/>
          </a:xfrm>
          <a:prstGeom prst="ellipse">
            <a:avLst/>
          </a:prstGeom>
          <a:gradFill rotWithShape="0">
            <a:gsLst>
              <a:gs pos="0">
                <a:schemeClr val="bg1"/>
              </a:gs>
              <a:gs pos="100000">
                <a:srgbClr val="66FF33"/>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sz="1350"/>
          </a:p>
        </p:txBody>
      </p:sp>
      <p:sp>
        <p:nvSpPr>
          <p:cNvPr id="42024" name="Oval 40"/>
          <p:cNvSpPr>
            <a:spLocks noChangeArrowheads="1"/>
          </p:cNvSpPr>
          <p:nvPr/>
        </p:nvSpPr>
        <p:spPr bwMode="auto">
          <a:xfrm>
            <a:off x="4202906" y="2899174"/>
            <a:ext cx="171450" cy="173831"/>
          </a:xfrm>
          <a:prstGeom prst="ellipse">
            <a:avLst/>
          </a:prstGeom>
          <a:gradFill rotWithShape="0">
            <a:gsLst>
              <a:gs pos="0">
                <a:schemeClr val="bg1"/>
              </a:gs>
              <a:gs pos="100000">
                <a:srgbClr val="66FF33"/>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sz="1350"/>
          </a:p>
        </p:txBody>
      </p:sp>
      <p:sp>
        <p:nvSpPr>
          <p:cNvPr id="42025" name="Oval 41"/>
          <p:cNvSpPr>
            <a:spLocks noChangeArrowheads="1"/>
          </p:cNvSpPr>
          <p:nvPr/>
        </p:nvSpPr>
        <p:spPr bwMode="auto">
          <a:xfrm>
            <a:off x="3292079" y="4800601"/>
            <a:ext cx="171450" cy="173831"/>
          </a:xfrm>
          <a:prstGeom prst="ellipse">
            <a:avLst/>
          </a:prstGeom>
          <a:gradFill rotWithShape="0">
            <a:gsLst>
              <a:gs pos="0">
                <a:schemeClr val="bg1"/>
              </a:gs>
              <a:gs pos="100000">
                <a:srgbClr val="66FF33"/>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sz="1350"/>
          </a:p>
        </p:txBody>
      </p:sp>
      <p:sp>
        <p:nvSpPr>
          <p:cNvPr id="42026" name="Oval 42"/>
          <p:cNvSpPr>
            <a:spLocks noChangeArrowheads="1"/>
          </p:cNvSpPr>
          <p:nvPr/>
        </p:nvSpPr>
        <p:spPr bwMode="auto">
          <a:xfrm>
            <a:off x="4289822" y="5043489"/>
            <a:ext cx="171450" cy="173831"/>
          </a:xfrm>
          <a:prstGeom prst="ellipse">
            <a:avLst/>
          </a:prstGeom>
          <a:gradFill rotWithShape="0">
            <a:gsLst>
              <a:gs pos="0">
                <a:schemeClr val="bg1"/>
              </a:gs>
              <a:gs pos="100000">
                <a:srgbClr val="66FF33"/>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sz="1350"/>
          </a:p>
        </p:txBody>
      </p:sp>
      <p:sp>
        <p:nvSpPr>
          <p:cNvPr id="42027" name="Oval 43"/>
          <p:cNvSpPr>
            <a:spLocks noChangeArrowheads="1"/>
          </p:cNvSpPr>
          <p:nvPr/>
        </p:nvSpPr>
        <p:spPr bwMode="auto">
          <a:xfrm>
            <a:off x="4660106" y="3927874"/>
            <a:ext cx="171450" cy="173831"/>
          </a:xfrm>
          <a:prstGeom prst="ellipse">
            <a:avLst/>
          </a:prstGeom>
          <a:gradFill rotWithShape="0">
            <a:gsLst>
              <a:gs pos="0">
                <a:schemeClr val="bg1"/>
              </a:gs>
              <a:gs pos="100000">
                <a:srgbClr val="66FF33"/>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sz="1350"/>
          </a:p>
        </p:txBody>
      </p:sp>
      <p:sp>
        <p:nvSpPr>
          <p:cNvPr id="42028" name="Freeform 44"/>
          <p:cNvSpPr>
            <a:spLocks/>
          </p:cNvSpPr>
          <p:nvPr/>
        </p:nvSpPr>
        <p:spPr bwMode="auto">
          <a:xfrm rot="15960613">
            <a:off x="2765435" y="2424580"/>
            <a:ext cx="632222" cy="614363"/>
          </a:xfrm>
          <a:custGeom>
            <a:avLst/>
            <a:gdLst>
              <a:gd name="T0" fmla="*/ 0 w 2831"/>
              <a:gd name="T1" fmla="*/ 137 h 1772"/>
              <a:gd name="T2" fmla="*/ 220 w 2831"/>
              <a:gd name="T3" fmla="*/ 24 h 1772"/>
              <a:gd name="T4" fmla="*/ 454 w 2831"/>
              <a:gd name="T5" fmla="*/ 53 h 1772"/>
              <a:gd name="T6" fmla="*/ 500 w 2831"/>
              <a:gd name="T7" fmla="*/ 345 h 1772"/>
              <a:gd name="T8" fmla="*/ 690 w 2831"/>
              <a:gd name="T9" fmla="*/ 535 h 1772"/>
              <a:gd name="T10" fmla="*/ 970 w 2831"/>
              <a:gd name="T11" fmla="*/ 485 h 1772"/>
              <a:gd name="T12" fmla="*/ 1213 w 2831"/>
              <a:gd name="T13" fmla="*/ 519 h 1772"/>
              <a:gd name="T14" fmla="*/ 1303 w 2831"/>
              <a:gd name="T15" fmla="*/ 757 h 1772"/>
              <a:gd name="T16" fmla="*/ 1406 w 2831"/>
              <a:gd name="T17" fmla="*/ 949 h 1772"/>
              <a:gd name="T18" fmla="*/ 1672 w 2831"/>
              <a:gd name="T19" fmla="*/ 862 h 1772"/>
              <a:gd name="T20" fmla="*/ 1889 w 2831"/>
              <a:gd name="T21" fmla="*/ 881 h 1772"/>
              <a:gd name="T22" fmla="*/ 1960 w 2831"/>
              <a:gd name="T23" fmla="*/ 1108 h 1772"/>
              <a:gd name="T24" fmla="*/ 2014 w 2831"/>
              <a:gd name="T25" fmla="*/ 1325 h 1772"/>
              <a:gd name="T26" fmla="*/ 2317 w 2831"/>
              <a:gd name="T27" fmla="*/ 1235 h 1772"/>
              <a:gd name="T28" fmla="*/ 2509 w 2831"/>
              <a:gd name="T29" fmla="*/ 1213 h 1772"/>
              <a:gd name="T30" fmla="*/ 2581 w 2831"/>
              <a:gd name="T31" fmla="*/ 1440 h 1772"/>
              <a:gd name="T32" fmla="*/ 2636 w 2831"/>
              <a:gd name="T33" fmla="*/ 1632 h 1772"/>
              <a:gd name="T34" fmla="*/ 2831 w 2831"/>
              <a:gd name="T35" fmla="*/ 1772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31" h="1772">
                <a:moveTo>
                  <a:pt x="0" y="137"/>
                </a:moveTo>
                <a:cubicBezTo>
                  <a:pt x="37" y="118"/>
                  <a:pt x="144" y="38"/>
                  <a:pt x="220" y="24"/>
                </a:cubicBezTo>
                <a:cubicBezTo>
                  <a:pt x="296" y="10"/>
                  <a:pt x="407" y="0"/>
                  <a:pt x="454" y="53"/>
                </a:cubicBezTo>
                <a:cubicBezTo>
                  <a:pt x="501" y="106"/>
                  <a:pt x="461" y="265"/>
                  <a:pt x="500" y="345"/>
                </a:cubicBezTo>
                <a:cubicBezTo>
                  <a:pt x="539" y="425"/>
                  <a:pt x="612" y="512"/>
                  <a:pt x="690" y="535"/>
                </a:cubicBezTo>
                <a:cubicBezTo>
                  <a:pt x="768" y="558"/>
                  <a:pt x="883" y="488"/>
                  <a:pt x="970" y="485"/>
                </a:cubicBezTo>
                <a:cubicBezTo>
                  <a:pt x="1057" y="482"/>
                  <a:pt x="1158" y="474"/>
                  <a:pt x="1213" y="519"/>
                </a:cubicBezTo>
                <a:cubicBezTo>
                  <a:pt x="1268" y="564"/>
                  <a:pt x="1271" y="686"/>
                  <a:pt x="1303" y="757"/>
                </a:cubicBezTo>
                <a:cubicBezTo>
                  <a:pt x="1335" y="828"/>
                  <a:pt x="1344" y="932"/>
                  <a:pt x="1406" y="949"/>
                </a:cubicBezTo>
                <a:cubicBezTo>
                  <a:pt x="1468" y="966"/>
                  <a:pt x="1592" y="873"/>
                  <a:pt x="1672" y="862"/>
                </a:cubicBezTo>
                <a:cubicBezTo>
                  <a:pt x="1752" y="851"/>
                  <a:pt x="1841" y="840"/>
                  <a:pt x="1889" y="881"/>
                </a:cubicBezTo>
                <a:cubicBezTo>
                  <a:pt x="1937" y="922"/>
                  <a:pt x="1939" y="1034"/>
                  <a:pt x="1960" y="1108"/>
                </a:cubicBezTo>
                <a:cubicBezTo>
                  <a:pt x="1981" y="1182"/>
                  <a:pt x="1955" y="1304"/>
                  <a:pt x="2014" y="1325"/>
                </a:cubicBezTo>
                <a:cubicBezTo>
                  <a:pt x="2073" y="1346"/>
                  <a:pt x="2235" y="1254"/>
                  <a:pt x="2317" y="1235"/>
                </a:cubicBezTo>
                <a:cubicBezTo>
                  <a:pt x="2399" y="1216"/>
                  <a:pt x="2465" y="1179"/>
                  <a:pt x="2509" y="1213"/>
                </a:cubicBezTo>
                <a:cubicBezTo>
                  <a:pt x="2553" y="1247"/>
                  <a:pt x="2560" y="1370"/>
                  <a:pt x="2581" y="1440"/>
                </a:cubicBezTo>
                <a:cubicBezTo>
                  <a:pt x="2602" y="1510"/>
                  <a:pt x="2594" y="1577"/>
                  <a:pt x="2636" y="1632"/>
                </a:cubicBezTo>
                <a:lnTo>
                  <a:pt x="2831" y="1772"/>
                </a:lnTo>
              </a:path>
            </a:pathLst>
          </a:custGeom>
          <a:noFill/>
          <a:ln w="38100" cap="flat" cmpd="sng">
            <a:solidFill>
              <a:srgbClr val="993366"/>
            </a:solidFill>
            <a:prstDash val="solid"/>
            <a:round/>
            <a:headEnd type="none" w="med" len="med"/>
            <a:tailEnd type="stealth"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sz="1350"/>
          </a:p>
        </p:txBody>
      </p:sp>
      <p:sp>
        <p:nvSpPr>
          <p:cNvPr id="42029" name="Freeform 45"/>
          <p:cNvSpPr>
            <a:spLocks/>
          </p:cNvSpPr>
          <p:nvPr/>
        </p:nvSpPr>
        <p:spPr bwMode="auto">
          <a:xfrm>
            <a:off x="4783370" y="4014789"/>
            <a:ext cx="1740694" cy="613172"/>
          </a:xfrm>
          <a:custGeom>
            <a:avLst/>
            <a:gdLst>
              <a:gd name="T0" fmla="*/ 0 w 2831"/>
              <a:gd name="T1" fmla="*/ 137 h 1772"/>
              <a:gd name="T2" fmla="*/ 220 w 2831"/>
              <a:gd name="T3" fmla="*/ 24 h 1772"/>
              <a:gd name="T4" fmla="*/ 454 w 2831"/>
              <a:gd name="T5" fmla="*/ 53 h 1772"/>
              <a:gd name="T6" fmla="*/ 500 w 2831"/>
              <a:gd name="T7" fmla="*/ 345 h 1772"/>
              <a:gd name="T8" fmla="*/ 690 w 2831"/>
              <a:gd name="T9" fmla="*/ 535 h 1772"/>
              <a:gd name="T10" fmla="*/ 970 w 2831"/>
              <a:gd name="T11" fmla="*/ 485 h 1772"/>
              <a:gd name="T12" fmla="*/ 1213 w 2831"/>
              <a:gd name="T13" fmla="*/ 519 h 1772"/>
              <a:gd name="T14" fmla="*/ 1303 w 2831"/>
              <a:gd name="T15" fmla="*/ 757 h 1772"/>
              <a:gd name="T16" fmla="*/ 1406 w 2831"/>
              <a:gd name="T17" fmla="*/ 949 h 1772"/>
              <a:gd name="T18" fmla="*/ 1672 w 2831"/>
              <a:gd name="T19" fmla="*/ 862 h 1772"/>
              <a:gd name="T20" fmla="*/ 1889 w 2831"/>
              <a:gd name="T21" fmla="*/ 881 h 1772"/>
              <a:gd name="T22" fmla="*/ 1960 w 2831"/>
              <a:gd name="T23" fmla="*/ 1108 h 1772"/>
              <a:gd name="T24" fmla="*/ 2014 w 2831"/>
              <a:gd name="T25" fmla="*/ 1325 h 1772"/>
              <a:gd name="T26" fmla="*/ 2317 w 2831"/>
              <a:gd name="T27" fmla="*/ 1235 h 1772"/>
              <a:gd name="T28" fmla="*/ 2509 w 2831"/>
              <a:gd name="T29" fmla="*/ 1213 h 1772"/>
              <a:gd name="T30" fmla="*/ 2581 w 2831"/>
              <a:gd name="T31" fmla="*/ 1440 h 1772"/>
              <a:gd name="T32" fmla="*/ 2636 w 2831"/>
              <a:gd name="T33" fmla="*/ 1632 h 1772"/>
              <a:gd name="T34" fmla="*/ 2831 w 2831"/>
              <a:gd name="T35" fmla="*/ 1772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31" h="1772">
                <a:moveTo>
                  <a:pt x="0" y="137"/>
                </a:moveTo>
                <a:cubicBezTo>
                  <a:pt x="37" y="118"/>
                  <a:pt x="144" y="38"/>
                  <a:pt x="220" y="24"/>
                </a:cubicBezTo>
                <a:cubicBezTo>
                  <a:pt x="296" y="10"/>
                  <a:pt x="407" y="0"/>
                  <a:pt x="454" y="53"/>
                </a:cubicBezTo>
                <a:cubicBezTo>
                  <a:pt x="501" y="106"/>
                  <a:pt x="461" y="265"/>
                  <a:pt x="500" y="345"/>
                </a:cubicBezTo>
                <a:cubicBezTo>
                  <a:pt x="539" y="425"/>
                  <a:pt x="612" y="512"/>
                  <a:pt x="690" y="535"/>
                </a:cubicBezTo>
                <a:cubicBezTo>
                  <a:pt x="768" y="558"/>
                  <a:pt x="883" y="488"/>
                  <a:pt x="970" y="485"/>
                </a:cubicBezTo>
                <a:cubicBezTo>
                  <a:pt x="1057" y="482"/>
                  <a:pt x="1158" y="474"/>
                  <a:pt x="1213" y="519"/>
                </a:cubicBezTo>
                <a:cubicBezTo>
                  <a:pt x="1268" y="564"/>
                  <a:pt x="1271" y="686"/>
                  <a:pt x="1303" y="757"/>
                </a:cubicBezTo>
                <a:cubicBezTo>
                  <a:pt x="1335" y="828"/>
                  <a:pt x="1344" y="932"/>
                  <a:pt x="1406" y="949"/>
                </a:cubicBezTo>
                <a:cubicBezTo>
                  <a:pt x="1468" y="966"/>
                  <a:pt x="1592" y="873"/>
                  <a:pt x="1672" y="862"/>
                </a:cubicBezTo>
                <a:cubicBezTo>
                  <a:pt x="1752" y="851"/>
                  <a:pt x="1841" y="840"/>
                  <a:pt x="1889" y="881"/>
                </a:cubicBezTo>
                <a:cubicBezTo>
                  <a:pt x="1937" y="922"/>
                  <a:pt x="1939" y="1034"/>
                  <a:pt x="1960" y="1108"/>
                </a:cubicBezTo>
                <a:cubicBezTo>
                  <a:pt x="1981" y="1182"/>
                  <a:pt x="1955" y="1304"/>
                  <a:pt x="2014" y="1325"/>
                </a:cubicBezTo>
                <a:cubicBezTo>
                  <a:pt x="2073" y="1346"/>
                  <a:pt x="2235" y="1254"/>
                  <a:pt x="2317" y="1235"/>
                </a:cubicBezTo>
                <a:cubicBezTo>
                  <a:pt x="2399" y="1216"/>
                  <a:pt x="2465" y="1179"/>
                  <a:pt x="2509" y="1213"/>
                </a:cubicBezTo>
                <a:cubicBezTo>
                  <a:pt x="2553" y="1247"/>
                  <a:pt x="2560" y="1370"/>
                  <a:pt x="2581" y="1440"/>
                </a:cubicBezTo>
                <a:cubicBezTo>
                  <a:pt x="2602" y="1510"/>
                  <a:pt x="2594" y="1577"/>
                  <a:pt x="2636" y="1632"/>
                </a:cubicBezTo>
                <a:lnTo>
                  <a:pt x="2831" y="1772"/>
                </a:lnTo>
              </a:path>
            </a:pathLst>
          </a:custGeom>
          <a:noFill/>
          <a:ln w="38100" cap="flat" cmpd="sng">
            <a:solidFill>
              <a:srgbClr val="FF0000"/>
            </a:solidFill>
            <a:prstDash val="solid"/>
            <a:round/>
            <a:headEnd type="none" w="med" len="med"/>
            <a:tailEnd type="stealth"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sz="1350"/>
          </a:p>
        </p:txBody>
      </p:sp>
      <p:sp>
        <p:nvSpPr>
          <p:cNvPr id="42030" name="Freeform 46"/>
          <p:cNvSpPr>
            <a:spLocks/>
          </p:cNvSpPr>
          <p:nvPr/>
        </p:nvSpPr>
        <p:spPr bwMode="auto">
          <a:xfrm rot="19100479">
            <a:off x="4464697" y="2738438"/>
            <a:ext cx="632222" cy="614363"/>
          </a:xfrm>
          <a:custGeom>
            <a:avLst/>
            <a:gdLst>
              <a:gd name="T0" fmla="*/ 0 w 2831"/>
              <a:gd name="T1" fmla="*/ 137 h 1772"/>
              <a:gd name="T2" fmla="*/ 220 w 2831"/>
              <a:gd name="T3" fmla="*/ 24 h 1772"/>
              <a:gd name="T4" fmla="*/ 454 w 2831"/>
              <a:gd name="T5" fmla="*/ 53 h 1772"/>
              <a:gd name="T6" fmla="*/ 500 w 2831"/>
              <a:gd name="T7" fmla="*/ 345 h 1772"/>
              <a:gd name="T8" fmla="*/ 690 w 2831"/>
              <a:gd name="T9" fmla="*/ 535 h 1772"/>
              <a:gd name="T10" fmla="*/ 970 w 2831"/>
              <a:gd name="T11" fmla="*/ 485 h 1772"/>
              <a:gd name="T12" fmla="*/ 1213 w 2831"/>
              <a:gd name="T13" fmla="*/ 519 h 1772"/>
              <a:gd name="T14" fmla="*/ 1303 w 2831"/>
              <a:gd name="T15" fmla="*/ 757 h 1772"/>
              <a:gd name="T16" fmla="*/ 1406 w 2831"/>
              <a:gd name="T17" fmla="*/ 949 h 1772"/>
              <a:gd name="T18" fmla="*/ 1672 w 2831"/>
              <a:gd name="T19" fmla="*/ 862 h 1772"/>
              <a:gd name="T20" fmla="*/ 1889 w 2831"/>
              <a:gd name="T21" fmla="*/ 881 h 1772"/>
              <a:gd name="T22" fmla="*/ 1960 w 2831"/>
              <a:gd name="T23" fmla="*/ 1108 h 1772"/>
              <a:gd name="T24" fmla="*/ 2014 w 2831"/>
              <a:gd name="T25" fmla="*/ 1325 h 1772"/>
              <a:gd name="T26" fmla="*/ 2317 w 2831"/>
              <a:gd name="T27" fmla="*/ 1235 h 1772"/>
              <a:gd name="T28" fmla="*/ 2509 w 2831"/>
              <a:gd name="T29" fmla="*/ 1213 h 1772"/>
              <a:gd name="T30" fmla="*/ 2581 w 2831"/>
              <a:gd name="T31" fmla="*/ 1440 h 1772"/>
              <a:gd name="T32" fmla="*/ 2636 w 2831"/>
              <a:gd name="T33" fmla="*/ 1632 h 1772"/>
              <a:gd name="T34" fmla="*/ 2831 w 2831"/>
              <a:gd name="T35" fmla="*/ 1772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31" h="1772">
                <a:moveTo>
                  <a:pt x="0" y="137"/>
                </a:moveTo>
                <a:cubicBezTo>
                  <a:pt x="37" y="118"/>
                  <a:pt x="144" y="38"/>
                  <a:pt x="220" y="24"/>
                </a:cubicBezTo>
                <a:cubicBezTo>
                  <a:pt x="296" y="10"/>
                  <a:pt x="407" y="0"/>
                  <a:pt x="454" y="53"/>
                </a:cubicBezTo>
                <a:cubicBezTo>
                  <a:pt x="501" y="106"/>
                  <a:pt x="461" y="265"/>
                  <a:pt x="500" y="345"/>
                </a:cubicBezTo>
                <a:cubicBezTo>
                  <a:pt x="539" y="425"/>
                  <a:pt x="612" y="512"/>
                  <a:pt x="690" y="535"/>
                </a:cubicBezTo>
                <a:cubicBezTo>
                  <a:pt x="768" y="558"/>
                  <a:pt x="883" y="488"/>
                  <a:pt x="970" y="485"/>
                </a:cubicBezTo>
                <a:cubicBezTo>
                  <a:pt x="1057" y="482"/>
                  <a:pt x="1158" y="474"/>
                  <a:pt x="1213" y="519"/>
                </a:cubicBezTo>
                <a:cubicBezTo>
                  <a:pt x="1268" y="564"/>
                  <a:pt x="1271" y="686"/>
                  <a:pt x="1303" y="757"/>
                </a:cubicBezTo>
                <a:cubicBezTo>
                  <a:pt x="1335" y="828"/>
                  <a:pt x="1344" y="932"/>
                  <a:pt x="1406" y="949"/>
                </a:cubicBezTo>
                <a:cubicBezTo>
                  <a:pt x="1468" y="966"/>
                  <a:pt x="1592" y="873"/>
                  <a:pt x="1672" y="862"/>
                </a:cubicBezTo>
                <a:cubicBezTo>
                  <a:pt x="1752" y="851"/>
                  <a:pt x="1841" y="840"/>
                  <a:pt x="1889" y="881"/>
                </a:cubicBezTo>
                <a:cubicBezTo>
                  <a:pt x="1937" y="922"/>
                  <a:pt x="1939" y="1034"/>
                  <a:pt x="1960" y="1108"/>
                </a:cubicBezTo>
                <a:cubicBezTo>
                  <a:pt x="1981" y="1182"/>
                  <a:pt x="1955" y="1304"/>
                  <a:pt x="2014" y="1325"/>
                </a:cubicBezTo>
                <a:cubicBezTo>
                  <a:pt x="2073" y="1346"/>
                  <a:pt x="2235" y="1254"/>
                  <a:pt x="2317" y="1235"/>
                </a:cubicBezTo>
                <a:cubicBezTo>
                  <a:pt x="2399" y="1216"/>
                  <a:pt x="2465" y="1179"/>
                  <a:pt x="2509" y="1213"/>
                </a:cubicBezTo>
                <a:cubicBezTo>
                  <a:pt x="2553" y="1247"/>
                  <a:pt x="2560" y="1370"/>
                  <a:pt x="2581" y="1440"/>
                </a:cubicBezTo>
                <a:cubicBezTo>
                  <a:pt x="2602" y="1510"/>
                  <a:pt x="2594" y="1577"/>
                  <a:pt x="2636" y="1632"/>
                </a:cubicBezTo>
                <a:lnTo>
                  <a:pt x="2831" y="1772"/>
                </a:lnTo>
              </a:path>
            </a:pathLst>
          </a:custGeom>
          <a:noFill/>
          <a:ln w="38100" cap="flat" cmpd="sng">
            <a:solidFill>
              <a:srgbClr val="993366"/>
            </a:solidFill>
            <a:prstDash val="solid"/>
            <a:round/>
            <a:headEnd type="none" w="med" len="med"/>
            <a:tailEnd type="stealth"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sz="1350"/>
          </a:p>
        </p:txBody>
      </p:sp>
      <p:sp>
        <p:nvSpPr>
          <p:cNvPr id="42031" name="Freeform 47"/>
          <p:cNvSpPr>
            <a:spLocks/>
          </p:cNvSpPr>
          <p:nvPr/>
        </p:nvSpPr>
        <p:spPr bwMode="auto">
          <a:xfrm rot="28983505">
            <a:off x="2288791" y="4793457"/>
            <a:ext cx="885825" cy="614363"/>
          </a:xfrm>
          <a:custGeom>
            <a:avLst/>
            <a:gdLst>
              <a:gd name="T0" fmla="*/ 0 w 2831"/>
              <a:gd name="T1" fmla="*/ 137 h 1772"/>
              <a:gd name="T2" fmla="*/ 220 w 2831"/>
              <a:gd name="T3" fmla="*/ 24 h 1772"/>
              <a:gd name="T4" fmla="*/ 454 w 2831"/>
              <a:gd name="T5" fmla="*/ 53 h 1772"/>
              <a:gd name="T6" fmla="*/ 500 w 2831"/>
              <a:gd name="T7" fmla="*/ 345 h 1772"/>
              <a:gd name="T8" fmla="*/ 690 w 2831"/>
              <a:gd name="T9" fmla="*/ 535 h 1772"/>
              <a:gd name="T10" fmla="*/ 970 w 2831"/>
              <a:gd name="T11" fmla="*/ 485 h 1772"/>
              <a:gd name="T12" fmla="*/ 1213 w 2831"/>
              <a:gd name="T13" fmla="*/ 519 h 1772"/>
              <a:gd name="T14" fmla="*/ 1303 w 2831"/>
              <a:gd name="T15" fmla="*/ 757 h 1772"/>
              <a:gd name="T16" fmla="*/ 1406 w 2831"/>
              <a:gd name="T17" fmla="*/ 949 h 1772"/>
              <a:gd name="T18" fmla="*/ 1672 w 2831"/>
              <a:gd name="T19" fmla="*/ 862 h 1772"/>
              <a:gd name="T20" fmla="*/ 1889 w 2831"/>
              <a:gd name="T21" fmla="*/ 881 h 1772"/>
              <a:gd name="T22" fmla="*/ 1960 w 2831"/>
              <a:gd name="T23" fmla="*/ 1108 h 1772"/>
              <a:gd name="T24" fmla="*/ 2014 w 2831"/>
              <a:gd name="T25" fmla="*/ 1325 h 1772"/>
              <a:gd name="T26" fmla="*/ 2317 w 2831"/>
              <a:gd name="T27" fmla="*/ 1235 h 1772"/>
              <a:gd name="T28" fmla="*/ 2509 w 2831"/>
              <a:gd name="T29" fmla="*/ 1213 h 1772"/>
              <a:gd name="T30" fmla="*/ 2581 w 2831"/>
              <a:gd name="T31" fmla="*/ 1440 h 1772"/>
              <a:gd name="T32" fmla="*/ 2636 w 2831"/>
              <a:gd name="T33" fmla="*/ 1632 h 1772"/>
              <a:gd name="T34" fmla="*/ 2831 w 2831"/>
              <a:gd name="T35" fmla="*/ 1772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31" h="1772">
                <a:moveTo>
                  <a:pt x="0" y="137"/>
                </a:moveTo>
                <a:cubicBezTo>
                  <a:pt x="37" y="118"/>
                  <a:pt x="144" y="38"/>
                  <a:pt x="220" y="24"/>
                </a:cubicBezTo>
                <a:cubicBezTo>
                  <a:pt x="296" y="10"/>
                  <a:pt x="407" y="0"/>
                  <a:pt x="454" y="53"/>
                </a:cubicBezTo>
                <a:cubicBezTo>
                  <a:pt x="501" y="106"/>
                  <a:pt x="461" y="265"/>
                  <a:pt x="500" y="345"/>
                </a:cubicBezTo>
                <a:cubicBezTo>
                  <a:pt x="539" y="425"/>
                  <a:pt x="612" y="512"/>
                  <a:pt x="690" y="535"/>
                </a:cubicBezTo>
                <a:cubicBezTo>
                  <a:pt x="768" y="558"/>
                  <a:pt x="883" y="488"/>
                  <a:pt x="970" y="485"/>
                </a:cubicBezTo>
                <a:cubicBezTo>
                  <a:pt x="1057" y="482"/>
                  <a:pt x="1158" y="474"/>
                  <a:pt x="1213" y="519"/>
                </a:cubicBezTo>
                <a:cubicBezTo>
                  <a:pt x="1268" y="564"/>
                  <a:pt x="1271" y="686"/>
                  <a:pt x="1303" y="757"/>
                </a:cubicBezTo>
                <a:cubicBezTo>
                  <a:pt x="1335" y="828"/>
                  <a:pt x="1344" y="932"/>
                  <a:pt x="1406" y="949"/>
                </a:cubicBezTo>
                <a:cubicBezTo>
                  <a:pt x="1468" y="966"/>
                  <a:pt x="1592" y="873"/>
                  <a:pt x="1672" y="862"/>
                </a:cubicBezTo>
                <a:cubicBezTo>
                  <a:pt x="1752" y="851"/>
                  <a:pt x="1841" y="840"/>
                  <a:pt x="1889" y="881"/>
                </a:cubicBezTo>
                <a:cubicBezTo>
                  <a:pt x="1937" y="922"/>
                  <a:pt x="1939" y="1034"/>
                  <a:pt x="1960" y="1108"/>
                </a:cubicBezTo>
                <a:cubicBezTo>
                  <a:pt x="1981" y="1182"/>
                  <a:pt x="1955" y="1304"/>
                  <a:pt x="2014" y="1325"/>
                </a:cubicBezTo>
                <a:cubicBezTo>
                  <a:pt x="2073" y="1346"/>
                  <a:pt x="2235" y="1254"/>
                  <a:pt x="2317" y="1235"/>
                </a:cubicBezTo>
                <a:cubicBezTo>
                  <a:pt x="2399" y="1216"/>
                  <a:pt x="2465" y="1179"/>
                  <a:pt x="2509" y="1213"/>
                </a:cubicBezTo>
                <a:cubicBezTo>
                  <a:pt x="2553" y="1247"/>
                  <a:pt x="2560" y="1370"/>
                  <a:pt x="2581" y="1440"/>
                </a:cubicBezTo>
                <a:cubicBezTo>
                  <a:pt x="2602" y="1510"/>
                  <a:pt x="2594" y="1577"/>
                  <a:pt x="2636" y="1632"/>
                </a:cubicBezTo>
                <a:lnTo>
                  <a:pt x="2831" y="1772"/>
                </a:lnTo>
              </a:path>
            </a:pathLst>
          </a:custGeom>
          <a:noFill/>
          <a:ln w="38100" cap="flat" cmpd="sng">
            <a:solidFill>
              <a:srgbClr val="333399"/>
            </a:solidFill>
            <a:prstDash val="solid"/>
            <a:round/>
            <a:headEnd type="none" w="med" len="med"/>
            <a:tailEnd type="stealth"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sz="1350"/>
          </a:p>
        </p:txBody>
      </p:sp>
      <p:sp>
        <p:nvSpPr>
          <p:cNvPr id="42032" name="Freeform 48"/>
          <p:cNvSpPr>
            <a:spLocks/>
          </p:cNvSpPr>
          <p:nvPr/>
        </p:nvSpPr>
        <p:spPr bwMode="auto">
          <a:xfrm rot="19800000">
            <a:off x="4601766" y="4923236"/>
            <a:ext cx="864394" cy="857250"/>
          </a:xfrm>
          <a:custGeom>
            <a:avLst/>
            <a:gdLst>
              <a:gd name="T0" fmla="*/ 0 w 2831"/>
              <a:gd name="T1" fmla="*/ 137 h 1772"/>
              <a:gd name="T2" fmla="*/ 220 w 2831"/>
              <a:gd name="T3" fmla="*/ 24 h 1772"/>
              <a:gd name="T4" fmla="*/ 454 w 2831"/>
              <a:gd name="T5" fmla="*/ 53 h 1772"/>
              <a:gd name="T6" fmla="*/ 500 w 2831"/>
              <a:gd name="T7" fmla="*/ 345 h 1772"/>
              <a:gd name="T8" fmla="*/ 690 w 2831"/>
              <a:gd name="T9" fmla="*/ 535 h 1772"/>
              <a:gd name="T10" fmla="*/ 970 w 2831"/>
              <a:gd name="T11" fmla="*/ 485 h 1772"/>
              <a:gd name="T12" fmla="*/ 1213 w 2831"/>
              <a:gd name="T13" fmla="*/ 519 h 1772"/>
              <a:gd name="T14" fmla="*/ 1303 w 2831"/>
              <a:gd name="T15" fmla="*/ 757 h 1772"/>
              <a:gd name="T16" fmla="*/ 1406 w 2831"/>
              <a:gd name="T17" fmla="*/ 949 h 1772"/>
              <a:gd name="T18" fmla="*/ 1672 w 2831"/>
              <a:gd name="T19" fmla="*/ 862 h 1772"/>
              <a:gd name="T20" fmla="*/ 1889 w 2831"/>
              <a:gd name="T21" fmla="*/ 881 h 1772"/>
              <a:gd name="T22" fmla="*/ 1960 w 2831"/>
              <a:gd name="T23" fmla="*/ 1108 h 1772"/>
              <a:gd name="T24" fmla="*/ 2014 w 2831"/>
              <a:gd name="T25" fmla="*/ 1325 h 1772"/>
              <a:gd name="T26" fmla="*/ 2317 w 2831"/>
              <a:gd name="T27" fmla="*/ 1235 h 1772"/>
              <a:gd name="T28" fmla="*/ 2509 w 2831"/>
              <a:gd name="T29" fmla="*/ 1213 h 1772"/>
              <a:gd name="T30" fmla="*/ 2581 w 2831"/>
              <a:gd name="T31" fmla="*/ 1440 h 1772"/>
              <a:gd name="T32" fmla="*/ 2636 w 2831"/>
              <a:gd name="T33" fmla="*/ 1632 h 1772"/>
              <a:gd name="T34" fmla="*/ 2831 w 2831"/>
              <a:gd name="T35" fmla="*/ 1772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31" h="1772">
                <a:moveTo>
                  <a:pt x="0" y="137"/>
                </a:moveTo>
                <a:cubicBezTo>
                  <a:pt x="37" y="118"/>
                  <a:pt x="144" y="38"/>
                  <a:pt x="220" y="24"/>
                </a:cubicBezTo>
                <a:cubicBezTo>
                  <a:pt x="296" y="10"/>
                  <a:pt x="407" y="0"/>
                  <a:pt x="454" y="53"/>
                </a:cubicBezTo>
                <a:cubicBezTo>
                  <a:pt x="501" y="106"/>
                  <a:pt x="461" y="265"/>
                  <a:pt x="500" y="345"/>
                </a:cubicBezTo>
                <a:cubicBezTo>
                  <a:pt x="539" y="425"/>
                  <a:pt x="612" y="512"/>
                  <a:pt x="690" y="535"/>
                </a:cubicBezTo>
                <a:cubicBezTo>
                  <a:pt x="768" y="558"/>
                  <a:pt x="883" y="488"/>
                  <a:pt x="970" y="485"/>
                </a:cubicBezTo>
                <a:cubicBezTo>
                  <a:pt x="1057" y="482"/>
                  <a:pt x="1158" y="474"/>
                  <a:pt x="1213" y="519"/>
                </a:cubicBezTo>
                <a:cubicBezTo>
                  <a:pt x="1268" y="564"/>
                  <a:pt x="1271" y="686"/>
                  <a:pt x="1303" y="757"/>
                </a:cubicBezTo>
                <a:cubicBezTo>
                  <a:pt x="1335" y="828"/>
                  <a:pt x="1344" y="932"/>
                  <a:pt x="1406" y="949"/>
                </a:cubicBezTo>
                <a:cubicBezTo>
                  <a:pt x="1468" y="966"/>
                  <a:pt x="1592" y="873"/>
                  <a:pt x="1672" y="862"/>
                </a:cubicBezTo>
                <a:cubicBezTo>
                  <a:pt x="1752" y="851"/>
                  <a:pt x="1841" y="840"/>
                  <a:pt x="1889" y="881"/>
                </a:cubicBezTo>
                <a:cubicBezTo>
                  <a:pt x="1937" y="922"/>
                  <a:pt x="1939" y="1034"/>
                  <a:pt x="1960" y="1108"/>
                </a:cubicBezTo>
                <a:cubicBezTo>
                  <a:pt x="1981" y="1182"/>
                  <a:pt x="1955" y="1304"/>
                  <a:pt x="2014" y="1325"/>
                </a:cubicBezTo>
                <a:cubicBezTo>
                  <a:pt x="2073" y="1346"/>
                  <a:pt x="2235" y="1254"/>
                  <a:pt x="2317" y="1235"/>
                </a:cubicBezTo>
                <a:cubicBezTo>
                  <a:pt x="2399" y="1216"/>
                  <a:pt x="2465" y="1179"/>
                  <a:pt x="2509" y="1213"/>
                </a:cubicBezTo>
                <a:cubicBezTo>
                  <a:pt x="2553" y="1247"/>
                  <a:pt x="2560" y="1370"/>
                  <a:pt x="2581" y="1440"/>
                </a:cubicBezTo>
                <a:cubicBezTo>
                  <a:pt x="2602" y="1510"/>
                  <a:pt x="2594" y="1577"/>
                  <a:pt x="2636" y="1632"/>
                </a:cubicBezTo>
                <a:lnTo>
                  <a:pt x="2831" y="1772"/>
                </a:lnTo>
              </a:path>
            </a:pathLst>
          </a:custGeom>
          <a:noFill/>
          <a:ln w="38100" cap="flat" cmpd="sng">
            <a:solidFill>
              <a:srgbClr val="3366FF"/>
            </a:solidFill>
            <a:prstDash val="solid"/>
            <a:round/>
            <a:headEnd type="none" w="med" len="med"/>
            <a:tailEnd type="stealth"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sz="1350"/>
          </a:p>
        </p:txBody>
      </p:sp>
    </p:spTree>
    <p:extLst>
      <p:ext uri="{BB962C8B-B14F-4D97-AF65-F5344CB8AC3E}">
        <p14:creationId xmlns:p14="http://schemas.microsoft.com/office/powerpoint/2010/main" val="2908945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2002"/>
                                        </p:tgtEl>
                                        <p:attrNameLst>
                                          <p:attrName>style.visibility</p:attrName>
                                        </p:attrNameLst>
                                      </p:cBhvr>
                                      <p:to>
                                        <p:strVal val="visible"/>
                                      </p:to>
                                    </p:set>
                                    <p:animEffect transition="in" filter="dissolve">
                                      <p:cBhvr>
                                        <p:cTn id="7" dur="500"/>
                                        <p:tgtEl>
                                          <p:spTgt spid="420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42023"/>
                                        </p:tgtEl>
                                        <p:attrNameLst>
                                          <p:attrName>style.visibility</p:attrName>
                                        </p:attrNameLst>
                                      </p:cBhvr>
                                      <p:to>
                                        <p:strVal val="visible"/>
                                      </p:to>
                                    </p:set>
                                    <p:anim calcmode="lin" valueType="num">
                                      <p:cBhvr>
                                        <p:cTn id="12" dur="1000" fill="hold"/>
                                        <p:tgtEl>
                                          <p:spTgt spid="42023"/>
                                        </p:tgtEl>
                                        <p:attrNameLst>
                                          <p:attrName>ppt_w</p:attrName>
                                        </p:attrNameLst>
                                      </p:cBhvr>
                                      <p:tavLst>
                                        <p:tav tm="0">
                                          <p:val>
                                            <p:fltVal val="0"/>
                                          </p:val>
                                        </p:tav>
                                        <p:tav tm="100000">
                                          <p:val>
                                            <p:strVal val="#ppt_w"/>
                                          </p:val>
                                        </p:tav>
                                      </p:tavLst>
                                    </p:anim>
                                    <p:anim calcmode="lin" valueType="num">
                                      <p:cBhvr>
                                        <p:cTn id="13" dur="1000" fill="hold"/>
                                        <p:tgtEl>
                                          <p:spTgt spid="42023"/>
                                        </p:tgtEl>
                                        <p:attrNameLst>
                                          <p:attrName>ppt_h</p:attrName>
                                        </p:attrNameLst>
                                      </p:cBhvr>
                                      <p:tavLst>
                                        <p:tav tm="0">
                                          <p:val>
                                            <p:fltVal val="0"/>
                                          </p:val>
                                        </p:tav>
                                        <p:tav tm="100000">
                                          <p:val>
                                            <p:strVal val="#ppt_h"/>
                                          </p:val>
                                        </p:tav>
                                      </p:tavLst>
                                    </p:anim>
                                    <p:anim calcmode="lin" valueType="num">
                                      <p:cBhvr>
                                        <p:cTn id="14" dur="1000" fill="hold"/>
                                        <p:tgtEl>
                                          <p:spTgt spid="42023"/>
                                        </p:tgtEl>
                                        <p:attrNameLst>
                                          <p:attrName>style.rotation</p:attrName>
                                        </p:attrNameLst>
                                      </p:cBhvr>
                                      <p:tavLst>
                                        <p:tav tm="0">
                                          <p:val>
                                            <p:fltVal val="90"/>
                                          </p:val>
                                        </p:tav>
                                        <p:tav tm="100000">
                                          <p:val>
                                            <p:fltVal val="0"/>
                                          </p:val>
                                        </p:tav>
                                      </p:tavLst>
                                    </p:anim>
                                    <p:animEffect transition="in" filter="fade">
                                      <p:cBhvr>
                                        <p:cTn id="15" dur="1000"/>
                                        <p:tgtEl>
                                          <p:spTgt spid="4202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2010"/>
                                        </p:tgtEl>
                                        <p:attrNameLst>
                                          <p:attrName>style.visibility</p:attrName>
                                        </p:attrNameLst>
                                      </p:cBhvr>
                                      <p:to>
                                        <p:strVal val="visible"/>
                                      </p:to>
                                    </p:set>
                                    <p:animEffect transition="in" filter="blinds(horizontal)">
                                      <p:cBhvr>
                                        <p:cTn id="20" dur="500"/>
                                        <p:tgtEl>
                                          <p:spTgt spid="4201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0" presetClass="path" presetSubtype="0" accel="50000" decel="50000" fill="hold" grpId="1" nodeType="clickEffect">
                                  <p:stCondLst>
                                    <p:cond delay="0"/>
                                  </p:stCondLst>
                                  <p:childTnLst>
                                    <p:animMotion origin="layout" path="M 3.88889E-6 4.81481E-6 L 0.1 0.08889 " pathEditMode="relative" ptsTypes="AA">
                                      <p:cBhvr>
                                        <p:cTn id="24" dur="2000" fill="hold"/>
                                        <p:tgtEl>
                                          <p:spTgt spid="42010"/>
                                        </p:tgtEl>
                                        <p:attrNameLst>
                                          <p:attrName>ppt_x</p:attrName>
                                          <p:attrName>ppt_y</p:attrName>
                                        </p:attrNameLst>
                                      </p:cBhvr>
                                    </p:animMotion>
                                  </p:childTnLst>
                                  <p:subTnLst>
                                    <p:set>
                                      <p:cBhvr override="childStyle">
                                        <p:cTn dur="1" fill="hold" display="0" masterRel="nextClick" afterEffect="1"/>
                                        <p:tgtEl>
                                          <p:spTgt spid="42010"/>
                                        </p:tgtEl>
                                        <p:attrNameLst>
                                          <p:attrName>style.visibility</p:attrName>
                                        </p:attrNameLst>
                                      </p:cBhvr>
                                      <p:to>
                                        <p:strVal val="hidden"/>
                                      </p:to>
                                    </p:set>
                                  </p:subTnLst>
                                </p:cTn>
                              </p:par>
                            </p:childTnLst>
                          </p:cTn>
                        </p:par>
                        <p:par>
                          <p:cTn id="25" fill="hold" nodeType="afterGroup">
                            <p:stCondLst>
                              <p:cond delay="2000"/>
                            </p:stCondLst>
                            <p:childTnLst>
                              <p:par>
                                <p:cTn id="26" presetID="1" presetClass="entr" presetSubtype="0" fill="hold" grpId="0" nodeType="afterEffect">
                                  <p:stCondLst>
                                    <p:cond delay="0"/>
                                  </p:stCondLst>
                                  <p:childTnLst>
                                    <p:set>
                                      <p:cBhvr>
                                        <p:cTn id="27" dur="1" fill="hold">
                                          <p:stCondLst>
                                            <p:cond delay="0"/>
                                          </p:stCondLst>
                                        </p:cTn>
                                        <p:tgtEl>
                                          <p:spTgt spid="42028"/>
                                        </p:tgtEl>
                                        <p:attrNameLst>
                                          <p:attrName>style.visibility</p:attrName>
                                        </p:attrNameLst>
                                      </p:cBhvr>
                                      <p:to>
                                        <p:strVal val="visible"/>
                                      </p:to>
                                    </p:set>
                                  </p:childTnLst>
                                </p:cTn>
                              </p:par>
                            </p:childTnLst>
                          </p:cTn>
                        </p:par>
                        <p:par>
                          <p:cTn id="28" fill="hold" nodeType="afterGroup">
                            <p:stCondLst>
                              <p:cond delay="2000"/>
                            </p:stCondLst>
                            <p:childTnLst>
                              <p:par>
                                <p:cTn id="29" presetID="0" presetClass="path" presetSubtype="0" accel="50000" decel="50000" fill="hold" grpId="1" nodeType="afterEffect">
                                  <p:stCondLst>
                                    <p:cond delay="0"/>
                                  </p:stCondLst>
                                  <p:childTnLst>
                                    <p:animMotion origin="layout" path="M -1.11111E-6 4.81481E-6 L 0.09931 -0.22477 " pathEditMode="relative" rAng="0" ptsTypes="AA">
                                      <p:cBhvr>
                                        <p:cTn id="30" dur="2000" fill="hold"/>
                                        <p:tgtEl>
                                          <p:spTgt spid="42028"/>
                                        </p:tgtEl>
                                        <p:attrNameLst>
                                          <p:attrName>ppt_x</p:attrName>
                                          <p:attrName>ppt_y</p:attrName>
                                        </p:attrNameLst>
                                      </p:cBhvr>
                                      <p:rCtr x="4965" y="-11250"/>
                                    </p:animMotion>
                                  </p:childTnLst>
                                </p:cTn>
                              </p:par>
                            </p:childTnLst>
                          </p:cTn>
                        </p:par>
                        <p:par>
                          <p:cTn id="31" fill="hold" nodeType="afterGroup">
                            <p:stCondLst>
                              <p:cond delay="4000"/>
                            </p:stCondLst>
                            <p:childTnLst>
                              <p:par>
                                <p:cTn id="32" presetID="51" presetClass="entr" presetSubtype="0" fill="hold" grpId="0" nodeType="afterEffect">
                                  <p:stCondLst>
                                    <p:cond delay="0"/>
                                  </p:stCondLst>
                                  <p:childTnLst>
                                    <p:set>
                                      <p:cBhvr>
                                        <p:cTn id="33" dur="1" fill="hold">
                                          <p:stCondLst>
                                            <p:cond delay="0"/>
                                          </p:stCondLst>
                                        </p:cTn>
                                        <p:tgtEl>
                                          <p:spTgt spid="41988"/>
                                        </p:tgtEl>
                                        <p:attrNameLst>
                                          <p:attrName>style.visibility</p:attrName>
                                        </p:attrNameLst>
                                      </p:cBhvr>
                                      <p:to>
                                        <p:strVal val="visible"/>
                                      </p:to>
                                    </p:set>
                                    <p:animEffect transition="in" filter="fade">
                                      <p:cBhvr>
                                        <p:cTn id="34" dur="770" decel="100000"/>
                                        <p:tgtEl>
                                          <p:spTgt spid="41988"/>
                                        </p:tgtEl>
                                      </p:cBhvr>
                                    </p:animEffect>
                                    <p:animScale>
                                      <p:cBhvr>
                                        <p:cTn id="35" dur="770" decel="100000"/>
                                        <p:tgtEl>
                                          <p:spTgt spid="41988"/>
                                        </p:tgtEl>
                                      </p:cBhvr>
                                      <p:from x="10000" y="10000"/>
                                      <p:to x="200000" y="450000"/>
                                    </p:animScale>
                                    <p:animScale>
                                      <p:cBhvr>
                                        <p:cTn id="36" dur="1230" accel="100000" fill="hold">
                                          <p:stCondLst>
                                            <p:cond delay="770"/>
                                          </p:stCondLst>
                                        </p:cTn>
                                        <p:tgtEl>
                                          <p:spTgt spid="41988"/>
                                        </p:tgtEl>
                                      </p:cBhvr>
                                      <p:from x="200000" y="450000"/>
                                      <p:to x="100000" y="100000"/>
                                    </p:animScale>
                                    <p:set>
                                      <p:cBhvr>
                                        <p:cTn id="37" dur="770" fill="hold"/>
                                        <p:tgtEl>
                                          <p:spTgt spid="41988"/>
                                        </p:tgtEl>
                                        <p:attrNameLst>
                                          <p:attrName>ppt_x</p:attrName>
                                        </p:attrNameLst>
                                      </p:cBhvr>
                                      <p:to>
                                        <p:strVal val="(0.5)"/>
                                      </p:to>
                                    </p:set>
                                    <p:anim from="(0.5)" to="(#ppt_x)" calcmode="lin" valueType="num">
                                      <p:cBhvr>
                                        <p:cTn id="38" dur="1230" accel="100000" fill="hold">
                                          <p:stCondLst>
                                            <p:cond delay="770"/>
                                          </p:stCondLst>
                                        </p:cTn>
                                        <p:tgtEl>
                                          <p:spTgt spid="41988"/>
                                        </p:tgtEl>
                                        <p:attrNameLst>
                                          <p:attrName>ppt_x</p:attrName>
                                        </p:attrNameLst>
                                      </p:cBhvr>
                                    </p:anim>
                                    <p:set>
                                      <p:cBhvr>
                                        <p:cTn id="39" dur="770" fill="hold"/>
                                        <p:tgtEl>
                                          <p:spTgt spid="41988"/>
                                        </p:tgtEl>
                                        <p:attrNameLst>
                                          <p:attrName>ppt_y</p:attrName>
                                        </p:attrNameLst>
                                      </p:cBhvr>
                                      <p:to>
                                        <p:strVal val="(#ppt_y+0.4)"/>
                                      </p:to>
                                    </p:set>
                                    <p:anim from="(#ppt_y+0.4)" to="(#ppt_y)" calcmode="lin" valueType="num">
                                      <p:cBhvr>
                                        <p:cTn id="40" dur="1230" accel="100000" fill="hold">
                                          <p:stCondLst>
                                            <p:cond delay="770"/>
                                          </p:stCondLst>
                                        </p:cTn>
                                        <p:tgtEl>
                                          <p:spTgt spid="41988"/>
                                        </p:tgtEl>
                                        <p:attrNameLst>
                                          <p:attrName>ppt_y</p:attrName>
                                        </p:attrNameLst>
                                      </p:cBhvr>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42024"/>
                                        </p:tgtEl>
                                        <p:attrNameLst>
                                          <p:attrName>style.visibility</p:attrName>
                                        </p:attrNameLst>
                                      </p:cBhvr>
                                      <p:to>
                                        <p:strVal val="visible"/>
                                      </p:to>
                                    </p:set>
                                    <p:animEffect transition="in" filter="blinds(horizontal)">
                                      <p:cBhvr>
                                        <p:cTn id="45" dur="500"/>
                                        <p:tgtEl>
                                          <p:spTgt spid="4202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0" presetClass="path" presetSubtype="0" accel="50000" decel="50000" fill="hold" grpId="1" nodeType="clickEffect">
                                  <p:stCondLst>
                                    <p:cond delay="0"/>
                                  </p:stCondLst>
                                  <p:childTnLst>
                                    <p:animMotion origin="layout" path="M -2.77778E-6 -5.92593E-6 L -0.04166 0.06921 " pathEditMode="relative" ptsTypes="AA">
                                      <p:cBhvr>
                                        <p:cTn id="49" dur="2000" fill="hold"/>
                                        <p:tgtEl>
                                          <p:spTgt spid="42024"/>
                                        </p:tgtEl>
                                        <p:attrNameLst>
                                          <p:attrName>ppt_x</p:attrName>
                                          <p:attrName>ppt_y</p:attrName>
                                        </p:attrNameLst>
                                      </p:cBhvr>
                                    </p:animMotion>
                                  </p:childTnLst>
                                  <p:subTnLst>
                                    <p:set>
                                      <p:cBhvr override="childStyle">
                                        <p:cTn dur="1" fill="hold" display="0" masterRel="nextClick" afterEffect="1"/>
                                        <p:tgtEl>
                                          <p:spTgt spid="42024"/>
                                        </p:tgtEl>
                                        <p:attrNameLst>
                                          <p:attrName>style.visibility</p:attrName>
                                        </p:attrNameLst>
                                      </p:cBhvr>
                                      <p:to>
                                        <p:strVal val="hidden"/>
                                      </p:to>
                                    </p:set>
                                  </p:subTnLst>
                                </p:cTn>
                              </p:par>
                            </p:childTnLst>
                          </p:cTn>
                        </p:par>
                        <p:par>
                          <p:cTn id="50" fill="hold" nodeType="afterGroup">
                            <p:stCondLst>
                              <p:cond delay="2000"/>
                            </p:stCondLst>
                            <p:childTnLst>
                              <p:par>
                                <p:cTn id="51" presetID="1" presetClass="entr" presetSubtype="0" fill="hold" grpId="0" nodeType="afterEffect">
                                  <p:stCondLst>
                                    <p:cond delay="0"/>
                                  </p:stCondLst>
                                  <p:childTnLst>
                                    <p:set>
                                      <p:cBhvr>
                                        <p:cTn id="52" dur="1" fill="hold">
                                          <p:stCondLst>
                                            <p:cond delay="0"/>
                                          </p:stCondLst>
                                        </p:cTn>
                                        <p:tgtEl>
                                          <p:spTgt spid="42030"/>
                                        </p:tgtEl>
                                        <p:attrNameLst>
                                          <p:attrName>style.visibility</p:attrName>
                                        </p:attrNameLst>
                                      </p:cBhvr>
                                      <p:to>
                                        <p:strVal val="visible"/>
                                      </p:to>
                                    </p:set>
                                  </p:childTnLst>
                                </p:cTn>
                              </p:par>
                            </p:childTnLst>
                          </p:cTn>
                        </p:par>
                        <p:par>
                          <p:cTn id="53" fill="hold" nodeType="afterGroup">
                            <p:stCondLst>
                              <p:cond delay="2000"/>
                            </p:stCondLst>
                            <p:childTnLst>
                              <p:par>
                                <p:cTn id="54" presetID="0" presetClass="path" presetSubtype="0" accel="50000" decel="50000" fill="hold" grpId="1" nodeType="afterEffect">
                                  <p:stCondLst>
                                    <p:cond delay="0"/>
                                  </p:stCondLst>
                                  <p:childTnLst>
                                    <p:animMotion origin="layout" path="M 3.05556E-6 -3.33333E-6 L 0.26649 -0.04977 " pathEditMode="relative" rAng="0" ptsTypes="AA">
                                      <p:cBhvr>
                                        <p:cTn id="55" dur="2000" fill="hold"/>
                                        <p:tgtEl>
                                          <p:spTgt spid="42030"/>
                                        </p:tgtEl>
                                        <p:attrNameLst>
                                          <p:attrName>ppt_x</p:attrName>
                                          <p:attrName>ppt_y</p:attrName>
                                        </p:attrNameLst>
                                      </p:cBhvr>
                                      <p:rCtr x="13316" y="-2500"/>
                                    </p:animMotion>
                                  </p:childTnLst>
                                </p:cTn>
                              </p:par>
                            </p:childTnLst>
                          </p:cTn>
                        </p:par>
                        <p:par>
                          <p:cTn id="56" fill="hold" nodeType="afterGroup">
                            <p:stCondLst>
                              <p:cond delay="4000"/>
                            </p:stCondLst>
                            <p:childTnLst>
                              <p:par>
                                <p:cTn id="57" presetID="51" presetClass="entr" presetSubtype="0" fill="hold" grpId="0" nodeType="afterEffect">
                                  <p:stCondLst>
                                    <p:cond delay="0"/>
                                  </p:stCondLst>
                                  <p:childTnLst>
                                    <p:set>
                                      <p:cBhvr>
                                        <p:cTn id="58" dur="1" fill="hold">
                                          <p:stCondLst>
                                            <p:cond delay="0"/>
                                          </p:stCondLst>
                                        </p:cTn>
                                        <p:tgtEl>
                                          <p:spTgt spid="41989"/>
                                        </p:tgtEl>
                                        <p:attrNameLst>
                                          <p:attrName>style.visibility</p:attrName>
                                        </p:attrNameLst>
                                      </p:cBhvr>
                                      <p:to>
                                        <p:strVal val="visible"/>
                                      </p:to>
                                    </p:set>
                                    <p:animEffect transition="in" filter="fade">
                                      <p:cBhvr>
                                        <p:cTn id="59" dur="770" decel="100000"/>
                                        <p:tgtEl>
                                          <p:spTgt spid="41989"/>
                                        </p:tgtEl>
                                      </p:cBhvr>
                                    </p:animEffect>
                                    <p:animScale>
                                      <p:cBhvr>
                                        <p:cTn id="60" dur="770" decel="100000"/>
                                        <p:tgtEl>
                                          <p:spTgt spid="41989"/>
                                        </p:tgtEl>
                                      </p:cBhvr>
                                      <p:from x="10000" y="10000"/>
                                      <p:to x="200000" y="450000"/>
                                    </p:animScale>
                                    <p:animScale>
                                      <p:cBhvr>
                                        <p:cTn id="61" dur="1230" accel="100000" fill="hold">
                                          <p:stCondLst>
                                            <p:cond delay="770"/>
                                          </p:stCondLst>
                                        </p:cTn>
                                        <p:tgtEl>
                                          <p:spTgt spid="41989"/>
                                        </p:tgtEl>
                                      </p:cBhvr>
                                      <p:from x="200000" y="450000"/>
                                      <p:to x="100000" y="100000"/>
                                    </p:animScale>
                                    <p:set>
                                      <p:cBhvr>
                                        <p:cTn id="62" dur="770" fill="hold"/>
                                        <p:tgtEl>
                                          <p:spTgt spid="41989"/>
                                        </p:tgtEl>
                                        <p:attrNameLst>
                                          <p:attrName>ppt_x</p:attrName>
                                        </p:attrNameLst>
                                      </p:cBhvr>
                                      <p:to>
                                        <p:strVal val="(0.5)"/>
                                      </p:to>
                                    </p:set>
                                    <p:anim from="(0.5)" to="(#ppt_x)" calcmode="lin" valueType="num">
                                      <p:cBhvr>
                                        <p:cTn id="63" dur="1230" accel="100000" fill="hold">
                                          <p:stCondLst>
                                            <p:cond delay="770"/>
                                          </p:stCondLst>
                                        </p:cTn>
                                        <p:tgtEl>
                                          <p:spTgt spid="41989"/>
                                        </p:tgtEl>
                                        <p:attrNameLst>
                                          <p:attrName>ppt_x</p:attrName>
                                        </p:attrNameLst>
                                      </p:cBhvr>
                                    </p:anim>
                                    <p:set>
                                      <p:cBhvr>
                                        <p:cTn id="64" dur="770" fill="hold"/>
                                        <p:tgtEl>
                                          <p:spTgt spid="41989"/>
                                        </p:tgtEl>
                                        <p:attrNameLst>
                                          <p:attrName>ppt_y</p:attrName>
                                        </p:attrNameLst>
                                      </p:cBhvr>
                                      <p:to>
                                        <p:strVal val="(#ppt_y+0.4)"/>
                                      </p:to>
                                    </p:set>
                                    <p:anim from="(#ppt_y+0.4)" to="(#ppt_y)" calcmode="lin" valueType="num">
                                      <p:cBhvr>
                                        <p:cTn id="65" dur="1230" accel="100000" fill="hold">
                                          <p:stCondLst>
                                            <p:cond delay="770"/>
                                          </p:stCondLst>
                                        </p:cTn>
                                        <p:tgtEl>
                                          <p:spTgt spid="41989"/>
                                        </p:tgtEl>
                                        <p:attrNameLst>
                                          <p:attrName>ppt_y</p:attrName>
                                        </p:attrNameLst>
                                      </p:cBhvr>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42025"/>
                                        </p:tgtEl>
                                        <p:attrNameLst>
                                          <p:attrName>style.visibility</p:attrName>
                                        </p:attrNameLst>
                                      </p:cBhvr>
                                      <p:to>
                                        <p:strVal val="visible"/>
                                      </p:to>
                                    </p:set>
                                    <p:animEffect transition="in" filter="blinds(horizontal)">
                                      <p:cBhvr>
                                        <p:cTn id="70" dur="500"/>
                                        <p:tgtEl>
                                          <p:spTgt spid="42025"/>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0" presetClass="path" presetSubtype="0" accel="50000" decel="50000" fill="hold" grpId="1" nodeType="clickEffect">
                                  <p:stCondLst>
                                    <p:cond delay="0"/>
                                  </p:stCondLst>
                                  <p:childTnLst>
                                    <p:animMotion origin="layout" path="M -1.94444E-6 5.92593E-6 L 0.00833 -0.06666 " pathEditMode="relative" ptsTypes="AA">
                                      <p:cBhvr>
                                        <p:cTn id="74" dur="2000" fill="hold"/>
                                        <p:tgtEl>
                                          <p:spTgt spid="42025"/>
                                        </p:tgtEl>
                                        <p:attrNameLst>
                                          <p:attrName>ppt_x</p:attrName>
                                          <p:attrName>ppt_y</p:attrName>
                                        </p:attrNameLst>
                                      </p:cBhvr>
                                    </p:animMotion>
                                  </p:childTnLst>
                                  <p:subTnLst>
                                    <p:set>
                                      <p:cBhvr override="childStyle">
                                        <p:cTn dur="1" fill="hold" display="0" masterRel="nextClick" afterEffect="1"/>
                                        <p:tgtEl>
                                          <p:spTgt spid="42025"/>
                                        </p:tgtEl>
                                        <p:attrNameLst>
                                          <p:attrName>style.visibility</p:attrName>
                                        </p:attrNameLst>
                                      </p:cBhvr>
                                      <p:to>
                                        <p:strVal val="hidden"/>
                                      </p:to>
                                    </p:set>
                                  </p:subTnLst>
                                </p:cTn>
                              </p:par>
                            </p:childTnLst>
                          </p:cTn>
                        </p:par>
                        <p:par>
                          <p:cTn id="75" fill="hold" nodeType="afterGroup">
                            <p:stCondLst>
                              <p:cond delay="2000"/>
                            </p:stCondLst>
                            <p:childTnLst>
                              <p:par>
                                <p:cTn id="76" presetID="1" presetClass="entr" presetSubtype="0" fill="hold" grpId="0" nodeType="afterEffect">
                                  <p:stCondLst>
                                    <p:cond delay="0"/>
                                  </p:stCondLst>
                                  <p:childTnLst>
                                    <p:set>
                                      <p:cBhvr>
                                        <p:cTn id="77" dur="1" fill="hold">
                                          <p:stCondLst>
                                            <p:cond delay="0"/>
                                          </p:stCondLst>
                                        </p:cTn>
                                        <p:tgtEl>
                                          <p:spTgt spid="42031"/>
                                        </p:tgtEl>
                                        <p:attrNameLst>
                                          <p:attrName>style.visibility</p:attrName>
                                        </p:attrNameLst>
                                      </p:cBhvr>
                                      <p:to>
                                        <p:strVal val="visible"/>
                                      </p:to>
                                    </p:set>
                                  </p:childTnLst>
                                </p:cTn>
                              </p:par>
                            </p:childTnLst>
                          </p:cTn>
                        </p:par>
                        <p:par>
                          <p:cTn id="78" fill="hold" nodeType="afterGroup">
                            <p:stCondLst>
                              <p:cond delay="2000"/>
                            </p:stCondLst>
                            <p:childTnLst>
                              <p:par>
                                <p:cTn id="79" presetID="0" presetClass="path" presetSubtype="0" accel="50000" decel="50000" fill="hold" grpId="1" nodeType="afterEffect">
                                  <p:stCondLst>
                                    <p:cond delay="0"/>
                                  </p:stCondLst>
                                  <p:childTnLst>
                                    <p:animMotion origin="layout" path="M 5.55556E-7 -1.48148E-6 L -0.1559 0.07755 " pathEditMode="relative" rAng="0" ptsTypes="AA">
                                      <p:cBhvr>
                                        <p:cTn id="80" dur="2000" fill="hold"/>
                                        <p:tgtEl>
                                          <p:spTgt spid="42031"/>
                                        </p:tgtEl>
                                        <p:attrNameLst>
                                          <p:attrName>ppt_x</p:attrName>
                                          <p:attrName>ppt_y</p:attrName>
                                        </p:attrNameLst>
                                      </p:cBhvr>
                                      <p:rCtr x="-7795" y="3866"/>
                                    </p:animMotion>
                                  </p:childTnLst>
                                </p:cTn>
                              </p:par>
                            </p:childTnLst>
                          </p:cTn>
                        </p:par>
                        <p:par>
                          <p:cTn id="81" fill="hold" nodeType="afterGroup">
                            <p:stCondLst>
                              <p:cond delay="4000"/>
                            </p:stCondLst>
                            <p:childTnLst>
                              <p:par>
                                <p:cTn id="82" presetID="51" presetClass="entr" presetSubtype="0" fill="hold" grpId="0" nodeType="afterEffect">
                                  <p:stCondLst>
                                    <p:cond delay="0"/>
                                  </p:stCondLst>
                                  <p:childTnLst>
                                    <p:set>
                                      <p:cBhvr>
                                        <p:cTn id="83" dur="1" fill="hold">
                                          <p:stCondLst>
                                            <p:cond delay="0"/>
                                          </p:stCondLst>
                                        </p:cTn>
                                        <p:tgtEl>
                                          <p:spTgt spid="41990"/>
                                        </p:tgtEl>
                                        <p:attrNameLst>
                                          <p:attrName>style.visibility</p:attrName>
                                        </p:attrNameLst>
                                      </p:cBhvr>
                                      <p:to>
                                        <p:strVal val="visible"/>
                                      </p:to>
                                    </p:set>
                                    <p:animEffect transition="in" filter="fade">
                                      <p:cBhvr>
                                        <p:cTn id="84" dur="770" decel="100000"/>
                                        <p:tgtEl>
                                          <p:spTgt spid="41990"/>
                                        </p:tgtEl>
                                      </p:cBhvr>
                                    </p:animEffect>
                                    <p:animScale>
                                      <p:cBhvr>
                                        <p:cTn id="85" dur="770" decel="100000"/>
                                        <p:tgtEl>
                                          <p:spTgt spid="41990"/>
                                        </p:tgtEl>
                                      </p:cBhvr>
                                      <p:from x="10000" y="10000"/>
                                      <p:to x="200000" y="450000"/>
                                    </p:animScale>
                                    <p:animScale>
                                      <p:cBhvr>
                                        <p:cTn id="86" dur="1230" accel="100000" fill="hold">
                                          <p:stCondLst>
                                            <p:cond delay="770"/>
                                          </p:stCondLst>
                                        </p:cTn>
                                        <p:tgtEl>
                                          <p:spTgt spid="41990"/>
                                        </p:tgtEl>
                                      </p:cBhvr>
                                      <p:from x="200000" y="450000"/>
                                      <p:to x="100000" y="100000"/>
                                    </p:animScale>
                                    <p:set>
                                      <p:cBhvr>
                                        <p:cTn id="87" dur="770" fill="hold"/>
                                        <p:tgtEl>
                                          <p:spTgt spid="41990"/>
                                        </p:tgtEl>
                                        <p:attrNameLst>
                                          <p:attrName>ppt_x</p:attrName>
                                        </p:attrNameLst>
                                      </p:cBhvr>
                                      <p:to>
                                        <p:strVal val="(0.5)"/>
                                      </p:to>
                                    </p:set>
                                    <p:anim from="(0.5)" to="(#ppt_x)" calcmode="lin" valueType="num">
                                      <p:cBhvr>
                                        <p:cTn id="88" dur="1230" accel="100000" fill="hold">
                                          <p:stCondLst>
                                            <p:cond delay="770"/>
                                          </p:stCondLst>
                                        </p:cTn>
                                        <p:tgtEl>
                                          <p:spTgt spid="41990"/>
                                        </p:tgtEl>
                                        <p:attrNameLst>
                                          <p:attrName>ppt_x</p:attrName>
                                        </p:attrNameLst>
                                      </p:cBhvr>
                                    </p:anim>
                                    <p:set>
                                      <p:cBhvr>
                                        <p:cTn id="89" dur="770" fill="hold"/>
                                        <p:tgtEl>
                                          <p:spTgt spid="41990"/>
                                        </p:tgtEl>
                                        <p:attrNameLst>
                                          <p:attrName>ppt_y</p:attrName>
                                        </p:attrNameLst>
                                      </p:cBhvr>
                                      <p:to>
                                        <p:strVal val="(#ppt_y+0.4)"/>
                                      </p:to>
                                    </p:set>
                                    <p:anim from="(#ppt_y+0.4)" to="(#ppt_y)" calcmode="lin" valueType="num">
                                      <p:cBhvr>
                                        <p:cTn id="90" dur="1230" accel="100000" fill="hold">
                                          <p:stCondLst>
                                            <p:cond delay="770"/>
                                          </p:stCondLst>
                                        </p:cTn>
                                        <p:tgtEl>
                                          <p:spTgt spid="41990"/>
                                        </p:tgtEl>
                                        <p:attrNameLst>
                                          <p:attrName>ppt_y</p:attrName>
                                        </p:attrNameLst>
                                      </p:cBhvr>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42026"/>
                                        </p:tgtEl>
                                        <p:attrNameLst>
                                          <p:attrName>style.visibility</p:attrName>
                                        </p:attrNameLst>
                                      </p:cBhvr>
                                      <p:to>
                                        <p:strVal val="visible"/>
                                      </p:to>
                                    </p:set>
                                    <p:animEffect transition="in" filter="blinds(horizontal)">
                                      <p:cBhvr>
                                        <p:cTn id="95" dur="500"/>
                                        <p:tgtEl>
                                          <p:spTgt spid="42026"/>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0" presetClass="path" presetSubtype="0" accel="50000" decel="50000" fill="hold" grpId="1" nodeType="clickEffect">
                                  <p:stCondLst>
                                    <p:cond delay="0"/>
                                  </p:stCondLst>
                                  <p:childTnLst>
                                    <p:animMotion origin="layout" path="M -0.01267 0.00254 L -0.05434 -0.06412 " pathEditMode="relative" ptsTypes="AA">
                                      <p:cBhvr>
                                        <p:cTn id="99" dur="2000" fill="hold"/>
                                        <p:tgtEl>
                                          <p:spTgt spid="42026"/>
                                        </p:tgtEl>
                                        <p:attrNameLst>
                                          <p:attrName>ppt_x</p:attrName>
                                          <p:attrName>ppt_y</p:attrName>
                                        </p:attrNameLst>
                                      </p:cBhvr>
                                    </p:animMotion>
                                  </p:childTnLst>
                                  <p:subTnLst>
                                    <p:set>
                                      <p:cBhvr override="childStyle">
                                        <p:cTn dur="1" fill="hold" display="0" masterRel="nextClick" afterEffect="1"/>
                                        <p:tgtEl>
                                          <p:spTgt spid="42026"/>
                                        </p:tgtEl>
                                        <p:attrNameLst>
                                          <p:attrName>style.visibility</p:attrName>
                                        </p:attrNameLst>
                                      </p:cBhvr>
                                      <p:to>
                                        <p:strVal val="hidden"/>
                                      </p:to>
                                    </p:set>
                                  </p:subTnLst>
                                </p:cTn>
                              </p:par>
                            </p:childTnLst>
                          </p:cTn>
                        </p:par>
                        <p:par>
                          <p:cTn id="100" fill="hold" nodeType="afterGroup">
                            <p:stCondLst>
                              <p:cond delay="2000"/>
                            </p:stCondLst>
                            <p:childTnLst>
                              <p:par>
                                <p:cTn id="101" presetID="1" presetClass="entr" presetSubtype="0" fill="hold" grpId="0" nodeType="afterEffect">
                                  <p:stCondLst>
                                    <p:cond delay="0"/>
                                  </p:stCondLst>
                                  <p:childTnLst>
                                    <p:set>
                                      <p:cBhvr>
                                        <p:cTn id="102" dur="1" fill="hold">
                                          <p:stCondLst>
                                            <p:cond delay="0"/>
                                          </p:stCondLst>
                                        </p:cTn>
                                        <p:tgtEl>
                                          <p:spTgt spid="42032"/>
                                        </p:tgtEl>
                                        <p:attrNameLst>
                                          <p:attrName>style.visibility</p:attrName>
                                        </p:attrNameLst>
                                      </p:cBhvr>
                                      <p:to>
                                        <p:strVal val="visible"/>
                                      </p:to>
                                    </p:set>
                                  </p:childTnLst>
                                </p:cTn>
                              </p:par>
                            </p:childTnLst>
                          </p:cTn>
                        </p:par>
                        <p:par>
                          <p:cTn id="103" fill="hold" nodeType="afterGroup">
                            <p:stCondLst>
                              <p:cond delay="2000"/>
                            </p:stCondLst>
                            <p:childTnLst>
                              <p:par>
                                <p:cTn id="104" presetID="0" presetClass="path" presetSubtype="0" accel="50000" decel="50000" fill="hold" grpId="1" nodeType="afterEffect">
                                  <p:stCondLst>
                                    <p:cond delay="0"/>
                                  </p:stCondLst>
                                  <p:childTnLst>
                                    <p:animMotion origin="layout" path="M -3.61111E-6 1.11111E-6 L 0.18733 0.05139 " pathEditMode="relative" rAng="0" ptsTypes="AA">
                                      <p:cBhvr>
                                        <p:cTn id="105" dur="2000" fill="hold"/>
                                        <p:tgtEl>
                                          <p:spTgt spid="42032"/>
                                        </p:tgtEl>
                                        <p:attrNameLst>
                                          <p:attrName>ppt_x</p:attrName>
                                          <p:attrName>ppt_y</p:attrName>
                                        </p:attrNameLst>
                                      </p:cBhvr>
                                      <p:rCtr x="9358" y="2569"/>
                                    </p:animMotion>
                                  </p:childTnLst>
                                </p:cTn>
                              </p:par>
                            </p:childTnLst>
                          </p:cTn>
                        </p:par>
                        <p:par>
                          <p:cTn id="106" fill="hold" nodeType="afterGroup">
                            <p:stCondLst>
                              <p:cond delay="4000"/>
                            </p:stCondLst>
                            <p:childTnLst>
                              <p:par>
                                <p:cTn id="107" presetID="51" presetClass="entr" presetSubtype="0" fill="hold" grpId="0" nodeType="afterEffect">
                                  <p:stCondLst>
                                    <p:cond delay="0"/>
                                  </p:stCondLst>
                                  <p:childTnLst>
                                    <p:set>
                                      <p:cBhvr>
                                        <p:cTn id="108" dur="1" fill="hold">
                                          <p:stCondLst>
                                            <p:cond delay="0"/>
                                          </p:stCondLst>
                                        </p:cTn>
                                        <p:tgtEl>
                                          <p:spTgt spid="41991"/>
                                        </p:tgtEl>
                                        <p:attrNameLst>
                                          <p:attrName>style.visibility</p:attrName>
                                        </p:attrNameLst>
                                      </p:cBhvr>
                                      <p:to>
                                        <p:strVal val="visible"/>
                                      </p:to>
                                    </p:set>
                                    <p:animEffect transition="in" filter="fade">
                                      <p:cBhvr>
                                        <p:cTn id="109" dur="770" decel="100000"/>
                                        <p:tgtEl>
                                          <p:spTgt spid="41991"/>
                                        </p:tgtEl>
                                      </p:cBhvr>
                                    </p:animEffect>
                                    <p:animScale>
                                      <p:cBhvr>
                                        <p:cTn id="110" dur="770" decel="100000"/>
                                        <p:tgtEl>
                                          <p:spTgt spid="41991"/>
                                        </p:tgtEl>
                                      </p:cBhvr>
                                      <p:from x="10000" y="10000"/>
                                      <p:to x="200000" y="450000"/>
                                    </p:animScale>
                                    <p:animScale>
                                      <p:cBhvr>
                                        <p:cTn id="111" dur="1230" accel="100000" fill="hold">
                                          <p:stCondLst>
                                            <p:cond delay="770"/>
                                          </p:stCondLst>
                                        </p:cTn>
                                        <p:tgtEl>
                                          <p:spTgt spid="41991"/>
                                        </p:tgtEl>
                                      </p:cBhvr>
                                      <p:from x="200000" y="450000"/>
                                      <p:to x="100000" y="100000"/>
                                    </p:animScale>
                                    <p:set>
                                      <p:cBhvr>
                                        <p:cTn id="112" dur="770" fill="hold"/>
                                        <p:tgtEl>
                                          <p:spTgt spid="41991"/>
                                        </p:tgtEl>
                                        <p:attrNameLst>
                                          <p:attrName>ppt_x</p:attrName>
                                        </p:attrNameLst>
                                      </p:cBhvr>
                                      <p:to>
                                        <p:strVal val="(0.5)"/>
                                      </p:to>
                                    </p:set>
                                    <p:anim from="(0.5)" to="(#ppt_x)" calcmode="lin" valueType="num">
                                      <p:cBhvr>
                                        <p:cTn id="113" dur="1230" accel="100000" fill="hold">
                                          <p:stCondLst>
                                            <p:cond delay="770"/>
                                          </p:stCondLst>
                                        </p:cTn>
                                        <p:tgtEl>
                                          <p:spTgt spid="41991"/>
                                        </p:tgtEl>
                                        <p:attrNameLst>
                                          <p:attrName>ppt_x</p:attrName>
                                        </p:attrNameLst>
                                      </p:cBhvr>
                                    </p:anim>
                                    <p:set>
                                      <p:cBhvr>
                                        <p:cTn id="114" dur="770" fill="hold"/>
                                        <p:tgtEl>
                                          <p:spTgt spid="41991"/>
                                        </p:tgtEl>
                                        <p:attrNameLst>
                                          <p:attrName>ppt_y</p:attrName>
                                        </p:attrNameLst>
                                      </p:cBhvr>
                                      <p:to>
                                        <p:strVal val="(#ppt_y+0.4)"/>
                                      </p:to>
                                    </p:set>
                                    <p:anim from="(#ppt_y+0.4)" to="(#ppt_y)" calcmode="lin" valueType="num">
                                      <p:cBhvr>
                                        <p:cTn id="115" dur="1230" accel="100000" fill="hold">
                                          <p:stCondLst>
                                            <p:cond delay="770"/>
                                          </p:stCondLst>
                                        </p:cTn>
                                        <p:tgtEl>
                                          <p:spTgt spid="41991"/>
                                        </p:tgtEl>
                                        <p:attrNameLst>
                                          <p:attrName>ppt_y</p:attrName>
                                        </p:attrNameLst>
                                      </p:cBhvr>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42027"/>
                                        </p:tgtEl>
                                        <p:attrNameLst>
                                          <p:attrName>style.visibility</p:attrName>
                                        </p:attrNameLst>
                                      </p:cBhvr>
                                      <p:to>
                                        <p:strVal val="visible"/>
                                      </p:to>
                                    </p:se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0" presetClass="path" presetSubtype="0" accel="50000" decel="50000" fill="hold" grpId="1" nodeType="clickEffect">
                                  <p:stCondLst>
                                    <p:cond delay="0"/>
                                  </p:stCondLst>
                                  <p:childTnLst>
                                    <p:animMotion origin="layout" path="M -2.77778E-6 -2.22222E-6 L -0.025 -2.22222E-6 " pathEditMode="relative" ptsTypes="AA">
                                      <p:cBhvr>
                                        <p:cTn id="123" dur="2000" fill="hold"/>
                                        <p:tgtEl>
                                          <p:spTgt spid="42027"/>
                                        </p:tgtEl>
                                        <p:attrNameLst>
                                          <p:attrName>ppt_x</p:attrName>
                                          <p:attrName>ppt_y</p:attrName>
                                        </p:attrNameLst>
                                      </p:cBhvr>
                                    </p:animMotion>
                                  </p:childTnLst>
                                  <p:subTnLst>
                                    <p:set>
                                      <p:cBhvr override="childStyle">
                                        <p:cTn dur="1" fill="hold" display="0" masterRel="nextClick" afterEffect="1"/>
                                        <p:tgtEl>
                                          <p:spTgt spid="42027"/>
                                        </p:tgtEl>
                                        <p:attrNameLst>
                                          <p:attrName>style.visibility</p:attrName>
                                        </p:attrNameLst>
                                      </p:cBhvr>
                                      <p:to>
                                        <p:strVal val="hidden"/>
                                      </p:to>
                                    </p:set>
                                  </p:subTnLst>
                                </p:cTn>
                              </p:par>
                            </p:childTnLst>
                          </p:cTn>
                        </p:par>
                        <p:par>
                          <p:cTn id="124" fill="hold" nodeType="afterGroup">
                            <p:stCondLst>
                              <p:cond delay="4000"/>
                            </p:stCondLst>
                            <p:childTnLst>
                              <p:par>
                                <p:cTn id="125" presetID="1" presetClass="entr" presetSubtype="0" fill="hold" grpId="0" nodeType="afterEffect">
                                  <p:stCondLst>
                                    <p:cond delay="0"/>
                                  </p:stCondLst>
                                  <p:childTnLst>
                                    <p:set>
                                      <p:cBhvr>
                                        <p:cTn id="126" dur="1" fill="hold">
                                          <p:stCondLst>
                                            <p:cond delay="0"/>
                                          </p:stCondLst>
                                        </p:cTn>
                                        <p:tgtEl>
                                          <p:spTgt spid="42029"/>
                                        </p:tgtEl>
                                        <p:attrNameLst>
                                          <p:attrName>style.visibility</p:attrName>
                                        </p:attrNameLst>
                                      </p:cBhvr>
                                      <p:to>
                                        <p:strVal val="visible"/>
                                      </p:to>
                                    </p:set>
                                  </p:childTnLst>
                                </p:cTn>
                              </p:par>
                            </p:childTnLst>
                          </p:cTn>
                        </p:par>
                        <p:par>
                          <p:cTn id="127" fill="hold" nodeType="afterGroup">
                            <p:stCondLst>
                              <p:cond delay="4000"/>
                            </p:stCondLst>
                            <p:childTnLst>
                              <p:par>
                                <p:cTn id="128" presetID="0" presetClass="path" presetSubtype="0" accel="50000" decel="50000" fill="hold" grpId="1" nodeType="afterEffect">
                                  <p:stCondLst>
                                    <p:cond delay="0"/>
                                  </p:stCondLst>
                                  <p:childTnLst>
                                    <p:animMotion origin="layout" path="M -2.77778E-7 -1.48148E-6 L 0.14774 0.06042 " pathEditMode="relative" rAng="0" ptsTypes="AA">
                                      <p:cBhvr>
                                        <p:cTn id="129" dur="2000" fill="hold"/>
                                        <p:tgtEl>
                                          <p:spTgt spid="42029"/>
                                        </p:tgtEl>
                                        <p:attrNameLst>
                                          <p:attrName>ppt_x</p:attrName>
                                          <p:attrName>ppt_y</p:attrName>
                                        </p:attrNameLst>
                                      </p:cBhvr>
                                      <p:rCtr x="7378" y="3009"/>
                                    </p:animMotion>
                                  </p:childTnLst>
                                </p:cTn>
                              </p:par>
                            </p:childTnLst>
                          </p:cTn>
                        </p:par>
                        <p:par>
                          <p:cTn id="130" fill="hold" nodeType="afterGroup">
                            <p:stCondLst>
                              <p:cond delay="6000"/>
                            </p:stCondLst>
                            <p:childTnLst>
                              <p:par>
                                <p:cTn id="131" presetID="51" presetClass="entr" presetSubtype="0" fill="hold" grpId="0" nodeType="afterEffect">
                                  <p:stCondLst>
                                    <p:cond delay="0"/>
                                  </p:stCondLst>
                                  <p:childTnLst>
                                    <p:set>
                                      <p:cBhvr>
                                        <p:cTn id="132" dur="1" fill="hold">
                                          <p:stCondLst>
                                            <p:cond delay="0"/>
                                          </p:stCondLst>
                                        </p:cTn>
                                        <p:tgtEl>
                                          <p:spTgt spid="41992"/>
                                        </p:tgtEl>
                                        <p:attrNameLst>
                                          <p:attrName>style.visibility</p:attrName>
                                        </p:attrNameLst>
                                      </p:cBhvr>
                                      <p:to>
                                        <p:strVal val="visible"/>
                                      </p:to>
                                    </p:set>
                                    <p:animEffect transition="in" filter="fade">
                                      <p:cBhvr>
                                        <p:cTn id="133" dur="770" decel="100000"/>
                                        <p:tgtEl>
                                          <p:spTgt spid="41992"/>
                                        </p:tgtEl>
                                      </p:cBhvr>
                                    </p:animEffect>
                                    <p:animScale>
                                      <p:cBhvr>
                                        <p:cTn id="134" dur="770" decel="100000"/>
                                        <p:tgtEl>
                                          <p:spTgt spid="41992"/>
                                        </p:tgtEl>
                                      </p:cBhvr>
                                      <p:from x="10000" y="10000"/>
                                      <p:to x="200000" y="450000"/>
                                    </p:animScale>
                                    <p:animScale>
                                      <p:cBhvr>
                                        <p:cTn id="135" dur="1230" accel="100000" fill="hold">
                                          <p:stCondLst>
                                            <p:cond delay="770"/>
                                          </p:stCondLst>
                                        </p:cTn>
                                        <p:tgtEl>
                                          <p:spTgt spid="41992"/>
                                        </p:tgtEl>
                                      </p:cBhvr>
                                      <p:from x="200000" y="450000"/>
                                      <p:to x="100000" y="100000"/>
                                    </p:animScale>
                                    <p:set>
                                      <p:cBhvr>
                                        <p:cTn id="136" dur="770" fill="hold"/>
                                        <p:tgtEl>
                                          <p:spTgt spid="41992"/>
                                        </p:tgtEl>
                                        <p:attrNameLst>
                                          <p:attrName>ppt_x</p:attrName>
                                        </p:attrNameLst>
                                      </p:cBhvr>
                                      <p:to>
                                        <p:strVal val="(0.5)"/>
                                      </p:to>
                                    </p:set>
                                    <p:anim from="(0.5)" to="(#ppt_x)" calcmode="lin" valueType="num">
                                      <p:cBhvr>
                                        <p:cTn id="137" dur="1230" accel="100000" fill="hold">
                                          <p:stCondLst>
                                            <p:cond delay="770"/>
                                          </p:stCondLst>
                                        </p:cTn>
                                        <p:tgtEl>
                                          <p:spTgt spid="41992"/>
                                        </p:tgtEl>
                                        <p:attrNameLst>
                                          <p:attrName>ppt_x</p:attrName>
                                        </p:attrNameLst>
                                      </p:cBhvr>
                                    </p:anim>
                                    <p:set>
                                      <p:cBhvr>
                                        <p:cTn id="138" dur="770" fill="hold"/>
                                        <p:tgtEl>
                                          <p:spTgt spid="41992"/>
                                        </p:tgtEl>
                                        <p:attrNameLst>
                                          <p:attrName>ppt_y</p:attrName>
                                        </p:attrNameLst>
                                      </p:cBhvr>
                                      <p:to>
                                        <p:strVal val="(#ppt_y+0.4)"/>
                                      </p:to>
                                    </p:set>
                                    <p:anim from="(#ppt_y+0.4)" to="(#ppt_y)" calcmode="lin" valueType="num">
                                      <p:cBhvr>
                                        <p:cTn id="139" dur="1230" accel="100000" fill="hold">
                                          <p:stCondLst>
                                            <p:cond delay="770"/>
                                          </p:stCondLst>
                                        </p:cTn>
                                        <p:tgtEl>
                                          <p:spTgt spid="4199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nimBg="1"/>
      <p:bldP spid="41989" grpId="0" animBg="1"/>
      <p:bldP spid="41990" grpId="0" animBg="1"/>
      <p:bldP spid="41991" grpId="0" animBg="1"/>
      <p:bldP spid="41992" grpId="0" animBg="1"/>
      <p:bldP spid="42002" grpId="0" autoUpdateAnimBg="0"/>
      <p:bldP spid="42010" grpId="0" animBg="1"/>
      <p:bldP spid="42010" grpId="1" animBg="1"/>
      <p:bldP spid="42024" grpId="0" animBg="1"/>
      <p:bldP spid="42024" grpId="1" animBg="1"/>
      <p:bldP spid="42025" grpId="0" animBg="1"/>
      <p:bldP spid="42025" grpId="1" animBg="1"/>
      <p:bldP spid="42026" grpId="0" animBg="1"/>
      <p:bldP spid="42026" grpId="1" animBg="1"/>
      <p:bldP spid="42027" grpId="0" animBg="1"/>
      <p:bldP spid="42027" grpId="1" animBg="1"/>
      <p:bldP spid="42028" grpId="0" animBg="1"/>
      <p:bldP spid="42028" grpId="1" animBg="1"/>
      <p:bldP spid="42029" grpId="0" animBg="1"/>
      <p:bldP spid="42029" grpId="1" animBg="1"/>
      <p:bldP spid="42030" grpId="0" animBg="1"/>
      <p:bldP spid="42030" grpId="1" animBg="1"/>
      <p:bldP spid="42031" grpId="0" animBg="1"/>
      <p:bldP spid="42031" grpId="1" animBg="1"/>
      <p:bldP spid="42032" grpId="0" animBg="1"/>
      <p:bldP spid="4203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941" name="Group 1101"/>
          <p:cNvGrpSpPr>
            <a:grpSpLocks/>
          </p:cNvGrpSpPr>
          <p:nvPr/>
        </p:nvGrpSpPr>
        <p:grpSpPr bwMode="auto">
          <a:xfrm>
            <a:off x="1314451" y="4507706"/>
            <a:ext cx="3061097" cy="1247775"/>
            <a:chOff x="1056" y="2351"/>
            <a:chExt cx="1874" cy="424"/>
          </a:xfrm>
        </p:grpSpPr>
        <p:sp>
          <p:nvSpPr>
            <p:cNvPr id="36935" name="Rectangle 1095"/>
            <p:cNvSpPr>
              <a:spLocks noChangeArrowheads="1"/>
            </p:cNvSpPr>
            <p:nvPr/>
          </p:nvSpPr>
          <p:spPr bwMode="auto">
            <a:xfrm>
              <a:off x="1056" y="2351"/>
              <a:ext cx="1874" cy="424"/>
            </a:xfrm>
            <a:prstGeom prst="rect">
              <a:avLst/>
            </a:prstGeom>
            <a:solidFill>
              <a:srgbClr val="000000"/>
            </a:solidFill>
            <a:ln w="9525">
              <a:solidFill>
                <a:srgbClr val="000000"/>
              </a:solidFill>
              <a:miter lim="800000"/>
              <a:headEnd/>
              <a:tailEnd/>
            </a:ln>
          </p:spPr>
          <p:txBody>
            <a:bodyPr/>
            <a:lstStyle/>
            <a:p>
              <a:endParaRPr lang="tr-TR" sz="1350"/>
            </a:p>
          </p:txBody>
        </p:sp>
        <p:sp>
          <p:nvSpPr>
            <p:cNvPr id="36936" name="Rectangle 1096"/>
            <p:cNvSpPr>
              <a:spLocks noChangeArrowheads="1"/>
            </p:cNvSpPr>
            <p:nvPr/>
          </p:nvSpPr>
          <p:spPr bwMode="auto">
            <a:xfrm>
              <a:off x="1280" y="2351"/>
              <a:ext cx="25" cy="423"/>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350"/>
            </a:p>
          </p:txBody>
        </p:sp>
        <p:sp>
          <p:nvSpPr>
            <p:cNvPr id="36937" name="Rectangle 1097"/>
            <p:cNvSpPr>
              <a:spLocks noChangeArrowheads="1"/>
            </p:cNvSpPr>
            <p:nvPr/>
          </p:nvSpPr>
          <p:spPr bwMode="auto">
            <a:xfrm>
              <a:off x="1346" y="2351"/>
              <a:ext cx="25" cy="423"/>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350"/>
            </a:p>
          </p:txBody>
        </p:sp>
        <p:sp>
          <p:nvSpPr>
            <p:cNvPr id="36938" name="Rectangle 1098"/>
            <p:cNvSpPr>
              <a:spLocks noChangeArrowheads="1"/>
            </p:cNvSpPr>
            <p:nvPr/>
          </p:nvSpPr>
          <p:spPr bwMode="auto">
            <a:xfrm>
              <a:off x="1467" y="2351"/>
              <a:ext cx="25" cy="42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350"/>
            </a:p>
          </p:txBody>
        </p:sp>
        <p:sp>
          <p:nvSpPr>
            <p:cNvPr id="36939" name="Rectangle 1099"/>
            <p:cNvSpPr>
              <a:spLocks noChangeArrowheads="1"/>
            </p:cNvSpPr>
            <p:nvPr/>
          </p:nvSpPr>
          <p:spPr bwMode="auto">
            <a:xfrm>
              <a:off x="1708" y="2351"/>
              <a:ext cx="26" cy="423"/>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350"/>
            </a:p>
          </p:txBody>
        </p:sp>
        <p:sp>
          <p:nvSpPr>
            <p:cNvPr id="36940" name="Rectangle 1100"/>
            <p:cNvSpPr>
              <a:spLocks noChangeArrowheads="1"/>
            </p:cNvSpPr>
            <p:nvPr/>
          </p:nvSpPr>
          <p:spPr bwMode="auto">
            <a:xfrm>
              <a:off x="2675" y="2351"/>
              <a:ext cx="25" cy="42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350"/>
            </a:p>
          </p:txBody>
        </p:sp>
      </p:grpSp>
      <p:grpSp>
        <p:nvGrpSpPr>
          <p:cNvPr id="36950" name="Group 1110"/>
          <p:cNvGrpSpPr>
            <a:grpSpLocks/>
          </p:cNvGrpSpPr>
          <p:nvPr/>
        </p:nvGrpSpPr>
        <p:grpSpPr bwMode="auto">
          <a:xfrm>
            <a:off x="4748212" y="4507706"/>
            <a:ext cx="3081338" cy="1247775"/>
            <a:chOff x="3158" y="2351"/>
            <a:chExt cx="1886" cy="424"/>
          </a:xfrm>
        </p:grpSpPr>
        <p:sp>
          <p:nvSpPr>
            <p:cNvPr id="36942" name="Rectangle 1102"/>
            <p:cNvSpPr>
              <a:spLocks noChangeArrowheads="1"/>
            </p:cNvSpPr>
            <p:nvPr/>
          </p:nvSpPr>
          <p:spPr bwMode="auto">
            <a:xfrm>
              <a:off x="3158" y="2351"/>
              <a:ext cx="25" cy="423"/>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350"/>
            </a:p>
          </p:txBody>
        </p:sp>
        <p:grpSp>
          <p:nvGrpSpPr>
            <p:cNvPr id="36949" name="Group 1109"/>
            <p:cNvGrpSpPr>
              <a:grpSpLocks/>
            </p:cNvGrpSpPr>
            <p:nvPr/>
          </p:nvGrpSpPr>
          <p:grpSpPr bwMode="auto">
            <a:xfrm>
              <a:off x="3170" y="2351"/>
              <a:ext cx="1874" cy="424"/>
              <a:chOff x="3170" y="2351"/>
              <a:chExt cx="1874" cy="424"/>
            </a:xfrm>
          </p:grpSpPr>
          <p:sp>
            <p:nvSpPr>
              <p:cNvPr id="36943" name="Rectangle 1103"/>
              <p:cNvSpPr>
                <a:spLocks noChangeArrowheads="1"/>
              </p:cNvSpPr>
              <p:nvPr/>
            </p:nvSpPr>
            <p:spPr bwMode="auto">
              <a:xfrm>
                <a:off x="3170" y="2351"/>
                <a:ext cx="1874" cy="424"/>
              </a:xfrm>
              <a:prstGeom prst="rect">
                <a:avLst/>
              </a:prstGeom>
              <a:solidFill>
                <a:srgbClr val="000000"/>
              </a:solidFill>
              <a:ln w="9525">
                <a:solidFill>
                  <a:srgbClr val="000000"/>
                </a:solidFill>
                <a:miter lim="800000"/>
                <a:headEnd/>
                <a:tailEnd/>
              </a:ln>
            </p:spPr>
            <p:txBody>
              <a:bodyPr/>
              <a:lstStyle/>
              <a:p>
                <a:endParaRPr lang="tr-TR" sz="1350"/>
              </a:p>
            </p:txBody>
          </p:sp>
          <p:sp>
            <p:nvSpPr>
              <p:cNvPr id="36944" name="Rectangle 1104"/>
              <p:cNvSpPr>
                <a:spLocks noChangeArrowheads="1"/>
              </p:cNvSpPr>
              <p:nvPr/>
            </p:nvSpPr>
            <p:spPr bwMode="auto">
              <a:xfrm>
                <a:off x="3641" y="2351"/>
                <a:ext cx="26" cy="42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350"/>
              </a:p>
            </p:txBody>
          </p:sp>
          <p:sp>
            <p:nvSpPr>
              <p:cNvPr id="36945" name="Rectangle 1105"/>
              <p:cNvSpPr>
                <a:spLocks noChangeArrowheads="1"/>
              </p:cNvSpPr>
              <p:nvPr/>
            </p:nvSpPr>
            <p:spPr bwMode="auto">
              <a:xfrm>
                <a:off x="3762" y="2351"/>
                <a:ext cx="25" cy="423"/>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350"/>
              </a:p>
            </p:txBody>
          </p:sp>
          <p:sp>
            <p:nvSpPr>
              <p:cNvPr id="36946" name="Rectangle 1106"/>
              <p:cNvSpPr>
                <a:spLocks noChangeArrowheads="1"/>
              </p:cNvSpPr>
              <p:nvPr/>
            </p:nvSpPr>
            <p:spPr bwMode="auto">
              <a:xfrm>
                <a:off x="4366" y="2351"/>
                <a:ext cx="26" cy="42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350"/>
              </a:p>
            </p:txBody>
          </p:sp>
          <p:sp>
            <p:nvSpPr>
              <p:cNvPr id="36947" name="Rectangle 1107"/>
              <p:cNvSpPr>
                <a:spLocks noChangeArrowheads="1"/>
              </p:cNvSpPr>
              <p:nvPr/>
            </p:nvSpPr>
            <p:spPr bwMode="auto">
              <a:xfrm>
                <a:off x="4910" y="2351"/>
                <a:ext cx="25" cy="42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350"/>
              </a:p>
            </p:txBody>
          </p:sp>
          <p:sp>
            <p:nvSpPr>
              <p:cNvPr id="36948" name="Rectangle 1108"/>
              <p:cNvSpPr>
                <a:spLocks noChangeArrowheads="1"/>
              </p:cNvSpPr>
              <p:nvPr/>
            </p:nvSpPr>
            <p:spPr bwMode="auto">
              <a:xfrm>
                <a:off x="3400" y="2351"/>
                <a:ext cx="25" cy="423"/>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tr-TR" sz="1350"/>
              </a:p>
            </p:txBody>
          </p:sp>
        </p:grpSp>
      </p:grpSp>
      <p:sp>
        <p:nvSpPr>
          <p:cNvPr id="37004" name="Rectangle 1164"/>
          <p:cNvSpPr>
            <a:spLocks noChangeArrowheads="1"/>
          </p:cNvSpPr>
          <p:nvPr/>
        </p:nvSpPr>
        <p:spPr bwMode="auto">
          <a:xfrm>
            <a:off x="1314451" y="914401"/>
            <a:ext cx="306109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tr-TR" sz="2700" dirty="0">
                <a:solidFill>
                  <a:srgbClr val="FFC000"/>
                </a:solidFill>
                <a:latin typeface="Arial Rounded MT Bold" panose="020F0704030504030204" pitchFamily="34" charset="0"/>
              </a:rPr>
              <a:t>H</a:t>
            </a:r>
            <a:r>
              <a:rPr lang="tr-TR" altLang="tr-TR" sz="2700" dirty="0">
                <a:solidFill>
                  <a:srgbClr val="FFC000"/>
                </a:solidFill>
                <a:latin typeface="Arial Rounded MT Bold" panose="020F0704030504030204" pitchFamily="34" charset="0"/>
              </a:rPr>
              <a:t>i</a:t>
            </a:r>
            <a:r>
              <a:rPr lang="en-US" altLang="tr-TR" sz="2700" dirty="0" err="1">
                <a:solidFill>
                  <a:srgbClr val="FFC000"/>
                </a:solidFill>
                <a:latin typeface="Arial Rounded MT Bold" panose="020F0704030504030204" pitchFamily="34" charset="0"/>
              </a:rPr>
              <a:t>dro</a:t>
            </a:r>
            <a:r>
              <a:rPr lang="tr-TR" altLang="tr-TR" sz="2700" dirty="0">
                <a:solidFill>
                  <a:srgbClr val="FFC000"/>
                </a:solidFill>
                <a:latin typeface="Arial Rounded MT Bold" panose="020F0704030504030204" pitchFamily="34" charset="0"/>
              </a:rPr>
              <a:t>j</a:t>
            </a:r>
            <a:r>
              <a:rPr lang="en-US" altLang="tr-TR" sz="2700" dirty="0" err="1">
                <a:solidFill>
                  <a:srgbClr val="FFC000"/>
                </a:solidFill>
                <a:latin typeface="Arial Rounded MT Bold" panose="020F0704030504030204" pitchFamily="34" charset="0"/>
              </a:rPr>
              <a:t>en</a:t>
            </a:r>
            <a:endParaRPr lang="en-US" altLang="tr-TR" sz="2700" dirty="0">
              <a:solidFill>
                <a:srgbClr val="FFC000"/>
              </a:solidFill>
              <a:latin typeface="Arial Rounded MT Bold" panose="020F0704030504030204" pitchFamily="34" charset="0"/>
            </a:endParaRPr>
          </a:p>
        </p:txBody>
      </p:sp>
      <p:sp>
        <p:nvSpPr>
          <p:cNvPr id="37005" name="Rectangle 1165"/>
          <p:cNvSpPr>
            <a:spLocks noChangeArrowheads="1"/>
          </p:cNvSpPr>
          <p:nvPr/>
        </p:nvSpPr>
        <p:spPr bwMode="auto">
          <a:xfrm>
            <a:off x="4832748" y="914401"/>
            <a:ext cx="299680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tr-TR" sz="2700" dirty="0">
                <a:solidFill>
                  <a:srgbClr val="FFC000"/>
                </a:solidFill>
                <a:latin typeface="Arial Rounded MT Bold" panose="020F0704030504030204" pitchFamily="34" charset="0"/>
              </a:rPr>
              <a:t>Hel</a:t>
            </a:r>
            <a:r>
              <a:rPr lang="tr-TR" altLang="tr-TR" sz="2700" dirty="0">
                <a:solidFill>
                  <a:srgbClr val="FFC000"/>
                </a:solidFill>
                <a:latin typeface="Arial Rounded MT Bold" panose="020F0704030504030204" pitchFamily="34" charset="0"/>
              </a:rPr>
              <a:t>y</a:t>
            </a:r>
            <a:r>
              <a:rPr lang="en-US" altLang="tr-TR" sz="2700" dirty="0">
                <a:solidFill>
                  <a:srgbClr val="FFC000"/>
                </a:solidFill>
                <a:latin typeface="Arial Rounded MT Bold" panose="020F0704030504030204" pitchFamily="34" charset="0"/>
              </a:rPr>
              <a:t>um</a:t>
            </a:r>
            <a:endParaRPr lang="en-US" altLang="tr-TR" sz="2700" dirty="0">
              <a:solidFill>
                <a:srgbClr val="FFC000"/>
              </a:solidFill>
              <a:latin typeface="Arial Rounded MT Bold" panose="020F0704030504030204" pitchFamily="34" charset="0"/>
            </a:endParaRPr>
          </a:p>
        </p:txBody>
      </p:sp>
      <p:grpSp>
        <p:nvGrpSpPr>
          <p:cNvPr id="37028" name="Group 1188"/>
          <p:cNvGrpSpPr>
            <a:grpSpLocks/>
          </p:cNvGrpSpPr>
          <p:nvPr/>
        </p:nvGrpSpPr>
        <p:grpSpPr bwMode="auto">
          <a:xfrm>
            <a:off x="1463280" y="1404939"/>
            <a:ext cx="2912269" cy="2913460"/>
            <a:chOff x="269" y="460"/>
            <a:chExt cx="2446" cy="2447"/>
          </a:xfrm>
        </p:grpSpPr>
        <p:grpSp>
          <p:nvGrpSpPr>
            <p:cNvPr id="37014" name="Group 1174"/>
            <p:cNvGrpSpPr>
              <a:grpSpLocks/>
            </p:cNvGrpSpPr>
            <p:nvPr/>
          </p:nvGrpSpPr>
          <p:grpSpPr bwMode="auto">
            <a:xfrm>
              <a:off x="451" y="728"/>
              <a:ext cx="1980" cy="1920"/>
              <a:chOff x="1140" y="720"/>
              <a:chExt cx="1980" cy="1920"/>
            </a:xfrm>
          </p:grpSpPr>
          <p:sp>
            <p:nvSpPr>
              <p:cNvPr id="37007" name="Oval 1167"/>
              <p:cNvSpPr>
                <a:spLocks noChangeArrowheads="1"/>
              </p:cNvSpPr>
              <p:nvPr/>
            </p:nvSpPr>
            <p:spPr bwMode="auto">
              <a:xfrm>
                <a:off x="2043" y="1536"/>
                <a:ext cx="240" cy="240"/>
              </a:xfrm>
              <a:prstGeom prst="ellipse">
                <a:avLst/>
              </a:prstGeom>
              <a:gradFill rotWithShape="0">
                <a:gsLst>
                  <a:gs pos="0">
                    <a:schemeClr val="bg1"/>
                  </a:gs>
                  <a:gs pos="100000">
                    <a:srgbClr val="FF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sz="1350"/>
              </a:p>
            </p:txBody>
          </p:sp>
          <p:sp>
            <p:nvSpPr>
              <p:cNvPr id="37008" name="Oval 1168"/>
              <p:cNvSpPr>
                <a:spLocks noChangeArrowheads="1"/>
              </p:cNvSpPr>
              <p:nvPr/>
            </p:nvSpPr>
            <p:spPr bwMode="auto">
              <a:xfrm>
                <a:off x="1584" y="1104"/>
                <a:ext cx="1152" cy="1152"/>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sz="1350"/>
              </a:p>
            </p:txBody>
          </p:sp>
          <p:sp>
            <p:nvSpPr>
              <p:cNvPr id="37009" name="Oval 1169"/>
              <p:cNvSpPr>
                <a:spLocks noChangeArrowheads="1"/>
              </p:cNvSpPr>
              <p:nvPr/>
            </p:nvSpPr>
            <p:spPr bwMode="auto">
              <a:xfrm>
                <a:off x="1296" y="816"/>
                <a:ext cx="1728" cy="172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sz="1350"/>
              </a:p>
            </p:txBody>
          </p:sp>
          <p:sp>
            <p:nvSpPr>
              <p:cNvPr id="37010" name="Oval 1170"/>
              <p:cNvSpPr>
                <a:spLocks noChangeArrowheads="1"/>
              </p:cNvSpPr>
              <p:nvPr/>
            </p:nvSpPr>
            <p:spPr bwMode="auto">
              <a:xfrm>
                <a:off x="1200" y="720"/>
                <a:ext cx="1920" cy="192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sz="1350"/>
              </a:p>
            </p:txBody>
          </p:sp>
          <p:sp>
            <p:nvSpPr>
              <p:cNvPr id="37013" name="Oval 1173"/>
              <p:cNvSpPr>
                <a:spLocks noChangeArrowheads="1"/>
              </p:cNvSpPr>
              <p:nvPr/>
            </p:nvSpPr>
            <p:spPr bwMode="auto">
              <a:xfrm>
                <a:off x="1140" y="1419"/>
                <a:ext cx="120" cy="146"/>
              </a:xfrm>
              <a:prstGeom prst="ellipse">
                <a:avLst/>
              </a:prstGeom>
              <a:gradFill rotWithShape="0">
                <a:gsLst>
                  <a:gs pos="0">
                    <a:schemeClr val="bg1"/>
                  </a:gs>
                  <a:gs pos="100000">
                    <a:srgbClr val="66FF33"/>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sz="1350"/>
              </a:p>
            </p:txBody>
          </p:sp>
        </p:grpSp>
        <p:sp>
          <p:nvSpPr>
            <p:cNvPr id="37025" name="Oval 1185"/>
            <p:cNvSpPr>
              <a:spLocks noChangeArrowheads="1"/>
            </p:cNvSpPr>
            <p:nvPr/>
          </p:nvSpPr>
          <p:spPr bwMode="auto">
            <a:xfrm>
              <a:off x="269" y="460"/>
              <a:ext cx="2446" cy="244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sz="1350"/>
            </a:p>
          </p:txBody>
        </p:sp>
      </p:grpSp>
      <p:grpSp>
        <p:nvGrpSpPr>
          <p:cNvPr id="37027" name="Group 1187"/>
          <p:cNvGrpSpPr>
            <a:grpSpLocks/>
          </p:cNvGrpSpPr>
          <p:nvPr/>
        </p:nvGrpSpPr>
        <p:grpSpPr bwMode="auto">
          <a:xfrm>
            <a:off x="4832747" y="1426370"/>
            <a:ext cx="2913459" cy="2913460"/>
            <a:chOff x="3099" y="478"/>
            <a:chExt cx="2447" cy="2447"/>
          </a:xfrm>
        </p:grpSpPr>
        <p:sp>
          <p:nvSpPr>
            <p:cNvPr id="37016" name="Oval 1176"/>
            <p:cNvSpPr>
              <a:spLocks noChangeArrowheads="1"/>
            </p:cNvSpPr>
            <p:nvPr/>
          </p:nvSpPr>
          <p:spPr bwMode="auto">
            <a:xfrm>
              <a:off x="4218" y="1497"/>
              <a:ext cx="240" cy="240"/>
            </a:xfrm>
            <a:prstGeom prst="ellipse">
              <a:avLst/>
            </a:prstGeom>
            <a:gradFill rotWithShape="0">
              <a:gsLst>
                <a:gs pos="0">
                  <a:schemeClr val="bg1"/>
                </a:gs>
                <a:gs pos="100000">
                  <a:srgbClr val="0000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sz="1350"/>
            </a:p>
          </p:txBody>
        </p:sp>
        <p:sp>
          <p:nvSpPr>
            <p:cNvPr id="37017" name="Oval 1177"/>
            <p:cNvSpPr>
              <a:spLocks noChangeArrowheads="1"/>
            </p:cNvSpPr>
            <p:nvPr/>
          </p:nvSpPr>
          <p:spPr bwMode="auto">
            <a:xfrm>
              <a:off x="3829" y="1218"/>
              <a:ext cx="1008" cy="100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sz="1350"/>
            </a:p>
          </p:txBody>
        </p:sp>
        <p:sp>
          <p:nvSpPr>
            <p:cNvPr id="37018" name="Oval 1178"/>
            <p:cNvSpPr>
              <a:spLocks noChangeArrowheads="1"/>
            </p:cNvSpPr>
            <p:nvPr/>
          </p:nvSpPr>
          <p:spPr bwMode="auto">
            <a:xfrm>
              <a:off x="3624" y="993"/>
              <a:ext cx="1440" cy="144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sz="1350"/>
            </a:p>
          </p:txBody>
        </p:sp>
        <p:sp>
          <p:nvSpPr>
            <p:cNvPr id="37019" name="Oval 1179"/>
            <p:cNvSpPr>
              <a:spLocks noChangeArrowheads="1"/>
            </p:cNvSpPr>
            <p:nvPr/>
          </p:nvSpPr>
          <p:spPr bwMode="auto">
            <a:xfrm>
              <a:off x="3216" y="586"/>
              <a:ext cx="2246" cy="224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sz="1350"/>
            </a:p>
          </p:txBody>
        </p:sp>
        <p:sp>
          <p:nvSpPr>
            <p:cNvPr id="37020" name="Oval 1180"/>
            <p:cNvSpPr>
              <a:spLocks noChangeArrowheads="1"/>
            </p:cNvSpPr>
            <p:nvPr/>
          </p:nvSpPr>
          <p:spPr bwMode="auto">
            <a:xfrm>
              <a:off x="3546" y="1573"/>
              <a:ext cx="120" cy="146"/>
            </a:xfrm>
            <a:prstGeom prst="ellipse">
              <a:avLst/>
            </a:prstGeom>
            <a:gradFill rotWithShape="0">
              <a:gsLst>
                <a:gs pos="0">
                  <a:schemeClr val="bg1"/>
                </a:gs>
                <a:gs pos="100000">
                  <a:srgbClr val="66FF33"/>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sz="1350"/>
            </a:p>
          </p:txBody>
        </p:sp>
        <p:sp>
          <p:nvSpPr>
            <p:cNvPr id="37021" name="Oval 1181"/>
            <p:cNvSpPr>
              <a:spLocks noChangeArrowheads="1"/>
            </p:cNvSpPr>
            <p:nvPr/>
          </p:nvSpPr>
          <p:spPr bwMode="auto">
            <a:xfrm>
              <a:off x="4314" y="1620"/>
              <a:ext cx="240" cy="240"/>
            </a:xfrm>
            <a:prstGeom prst="ellipse">
              <a:avLst/>
            </a:prstGeom>
            <a:gradFill rotWithShape="0">
              <a:gsLst>
                <a:gs pos="0">
                  <a:schemeClr val="bg1"/>
                </a:gs>
                <a:gs pos="100000">
                  <a:srgbClr val="FF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sz="1350"/>
            </a:p>
          </p:txBody>
        </p:sp>
        <p:sp>
          <p:nvSpPr>
            <p:cNvPr id="37022" name="Oval 1182"/>
            <p:cNvSpPr>
              <a:spLocks noChangeArrowheads="1"/>
            </p:cNvSpPr>
            <p:nvPr/>
          </p:nvSpPr>
          <p:spPr bwMode="auto">
            <a:xfrm>
              <a:off x="4116" y="1591"/>
              <a:ext cx="240" cy="240"/>
            </a:xfrm>
            <a:prstGeom prst="ellipse">
              <a:avLst/>
            </a:prstGeom>
            <a:gradFill rotWithShape="0">
              <a:gsLst>
                <a:gs pos="0">
                  <a:schemeClr val="bg1"/>
                </a:gs>
                <a:gs pos="100000">
                  <a:srgbClr val="FF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sz="1350"/>
            </a:p>
          </p:txBody>
        </p:sp>
        <p:sp>
          <p:nvSpPr>
            <p:cNvPr id="37023" name="Oval 1183"/>
            <p:cNvSpPr>
              <a:spLocks noChangeArrowheads="1"/>
            </p:cNvSpPr>
            <p:nvPr/>
          </p:nvSpPr>
          <p:spPr bwMode="auto">
            <a:xfrm>
              <a:off x="4188" y="1695"/>
              <a:ext cx="240" cy="240"/>
            </a:xfrm>
            <a:prstGeom prst="ellipse">
              <a:avLst/>
            </a:prstGeom>
            <a:gradFill rotWithShape="0">
              <a:gsLst>
                <a:gs pos="0">
                  <a:schemeClr val="bg1"/>
                </a:gs>
                <a:gs pos="100000">
                  <a:srgbClr val="0000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sz="1350"/>
            </a:p>
          </p:txBody>
        </p:sp>
        <p:sp>
          <p:nvSpPr>
            <p:cNvPr id="37024" name="Oval 1184"/>
            <p:cNvSpPr>
              <a:spLocks noChangeArrowheads="1"/>
            </p:cNvSpPr>
            <p:nvPr/>
          </p:nvSpPr>
          <p:spPr bwMode="auto">
            <a:xfrm>
              <a:off x="4494" y="1218"/>
              <a:ext cx="120" cy="146"/>
            </a:xfrm>
            <a:prstGeom prst="ellipse">
              <a:avLst/>
            </a:prstGeom>
            <a:gradFill rotWithShape="0">
              <a:gsLst>
                <a:gs pos="0">
                  <a:schemeClr val="bg1"/>
                </a:gs>
                <a:gs pos="100000">
                  <a:srgbClr val="66FF33"/>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sz="1350"/>
            </a:p>
          </p:txBody>
        </p:sp>
        <p:sp>
          <p:nvSpPr>
            <p:cNvPr id="37026" name="Oval 1186"/>
            <p:cNvSpPr>
              <a:spLocks noChangeArrowheads="1"/>
            </p:cNvSpPr>
            <p:nvPr/>
          </p:nvSpPr>
          <p:spPr bwMode="auto">
            <a:xfrm>
              <a:off x="3099" y="478"/>
              <a:ext cx="2447" cy="244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sz="1350"/>
            </a:p>
          </p:txBody>
        </p:sp>
      </p:grpSp>
    </p:spTree>
    <p:extLst>
      <p:ext uri="{BB962C8B-B14F-4D97-AF65-F5344CB8AC3E}">
        <p14:creationId xmlns:p14="http://schemas.microsoft.com/office/powerpoint/2010/main" val="2014912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7004"/>
                                        </p:tgtEl>
                                        <p:attrNameLst>
                                          <p:attrName>style.visibility</p:attrName>
                                        </p:attrNameLst>
                                      </p:cBhvr>
                                      <p:to>
                                        <p:strVal val="visible"/>
                                      </p:to>
                                    </p:set>
                                    <p:animEffect transition="in" filter="dissolve">
                                      <p:cBhvr>
                                        <p:cTn id="7" dur="500"/>
                                        <p:tgtEl>
                                          <p:spTgt spid="37004"/>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7005"/>
                                        </p:tgtEl>
                                        <p:attrNameLst>
                                          <p:attrName>style.visibility</p:attrName>
                                        </p:attrNameLst>
                                      </p:cBhvr>
                                      <p:to>
                                        <p:strVal val="visible"/>
                                      </p:to>
                                    </p:set>
                                    <p:animEffect transition="in" filter="dissolve">
                                      <p:cBhvr>
                                        <p:cTn id="11" dur="500"/>
                                        <p:tgtEl>
                                          <p:spTgt spid="3700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37028"/>
                                        </p:tgtEl>
                                        <p:attrNameLst>
                                          <p:attrName>style.visibility</p:attrName>
                                        </p:attrNameLst>
                                      </p:cBhvr>
                                      <p:to>
                                        <p:strVal val="visible"/>
                                      </p:to>
                                    </p:set>
                                    <p:animEffect transition="in" filter="dissolve">
                                      <p:cBhvr>
                                        <p:cTn id="16" dur="500"/>
                                        <p:tgtEl>
                                          <p:spTgt spid="3702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36941"/>
                                        </p:tgtEl>
                                        <p:attrNameLst>
                                          <p:attrName>style.visibility</p:attrName>
                                        </p:attrNameLst>
                                      </p:cBhvr>
                                      <p:to>
                                        <p:strVal val="visible"/>
                                      </p:to>
                                    </p:set>
                                    <p:animEffect transition="in" filter="dissolve">
                                      <p:cBhvr>
                                        <p:cTn id="21" dur="500"/>
                                        <p:tgtEl>
                                          <p:spTgt spid="3694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37027"/>
                                        </p:tgtEl>
                                        <p:attrNameLst>
                                          <p:attrName>style.visibility</p:attrName>
                                        </p:attrNameLst>
                                      </p:cBhvr>
                                      <p:to>
                                        <p:strVal val="visible"/>
                                      </p:to>
                                    </p:set>
                                    <p:animEffect transition="in" filter="dissolve">
                                      <p:cBhvr>
                                        <p:cTn id="26" dur="500"/>
                                        <p:tgtEl>
                                          <p:spTgt spid="3702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36950"/>
                                        </p:tgtEl>
                                        <p:attrNameLst>
                                          <p:attrName>style.visibility</p:attrName>
                                        </p:attrNameLst>
                                      </p:cBhvr>
                                      <p:to>
                                        <p:strVal val="visible"/>
                                      </p:to>
                                    </p:set>
                                    <p:animEffect transition="in" filter="dissolve">
                                      <p:cBhvr>
                                        <p:cTn id="31" dur="500"/>
                                        <p:tgtEl>
                                          <p:spTgt spid="36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04" grpId="0" autoUpdateAnimBg="0"/>
      <p:bldP spid="37005"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srgbClr val="FF0000"/>
                </a:solidFill>
              </a:rPr>
              <a:t>Yıldızların Uzaklıkları</a:t>
            </a:r>
            <a:endParaRPr lang="tr-TR" dirty="0">
              <a:solidFill>
                <a:srgbClr val="FF0000"/>
              </a:solidFill>
            </a:endParaRPr>
          </a:p>
        </p:txBody>
      </p:sp>
      <p:sp>
        <p:nvSpPr>
          <p:cNvPr id="3" name="Content Placeholder 2"/>
          <p:cNvSpPr>
            <a:spLocks noGrp="1"/>
          </p:cNvSpPr>
          <p:nvPr>
            <p:ph idx="1"/>
          </p:nvPr>
        </p:nvSpPr>
        <p:spPr>
          <a:xfrm>
            <a:off x="628650" y="2226469"/>
            <a:ext cx="4724400" cy="3393281"/>
          </a:xfrm>
        </p:spPr>
        <p:txBody>
          <a:bodyPr>
            <a:normAutofit/>
          </a:bodyPr>
          <a:lstStyle/>
          <a:p>
            <a:r>
              <a:rPr lang="en-US" dirty="0" smtClean="0"/>
              <a:t>Y</a:t>
            </a:r>
            <a:r>
              <a:rPr lang="tr-TR" dirty="0" err="1" smtClean="0"/>
              <a:t>ıldızların</a:t>
            </a:r>
            <a:r>
              <a:rPr lang="tr-TR" dirty="0" smtClean="0"/>
              <a:t> </a:t>
            </a:r>
            <a:r>
              <a:rPr lang="tr-TR" dirty="0" smtClean="0"/>
              <a:t>uzaklıkları </a:t>
            </a:r>
            <a:r>
              <a:rPr lang="en-US" dirty="0" smtClean="0">
                <a:sym typeface="Wingdings" panose="05000000000000000000" pitchFamily="2" charset="2"/>
              </a:rPr>
              <a:t></a:t>
            </a:r>
            <a:r>
              <a:rPr lang="tr-TR" dirty="0" smtClean="0"/>
              <a:t>yay </a:t>
            </a:r>
            <a:r>
              <a:rPr lang="tr-TR" dirty="0"/>
              <a:t>saniyesi </a:t>
            </a:r>
            <a:r>
              <a:rPr lang="en-US" dirty="0" smtClean="0">
                <a:sym typeface="Wingdings" panose="05000000000000000000" pitchFamily="2" charset="2"/>
              </a:rPr>
              <a:t></a:t>
            </a:r>
            <a:r>
              <a:rPr lang="tr-TR" dirty="0" smtClean="0"/>
              <a:t> </a:t>
            </a:r>
            <a:r>
              <a:rPr lang="tr-TR" dirty="0"/>
              <a:t>1 </a:t>
            </a:r>
            <a:r>
              <a:rPr lang="tr-TR" dirty="0" err="1" smtClean="0"/>
              <a:t>parsek</a:t>
            </a:r>
            <a:endParaRPr lang="en-US" dirty="0"/>
          </a:p>
          <a:p>
            <a:r>
              <a:rPr lang="tr-TR" dirty="0" smtClean="0"/>
              <a:t>Bir </a:t>
            </a:r>
            <a:r>
              <a:rPr lang="tr-TR" dirty="0" err="1"/>
              <a:t>parsek</a:t>
            </a:r>
            <a:r>
              <a:rPr lang="tr-TR" dirty="0"/>
              <a:t> </a:t>
            </a:r>
            <a:r>
              <a:rPr lang="en-US" dirty="0" smtClean="0">
                <a:sym typeface="Wingdings" panose="05000000000000000000" pitchFamily="2" charset="2"/>
              </a:rPr>
              <a:t> </a:t>
            </a:r>
            <a:r>
              <a:rPr lang="tr-TR" dirty="0" smtClean="0"/>
              <a:t>3.3 </a:t>
            </a:r>
            <a:r>
              <a:rPr lang="tr-TR" dirty="0"/>
              <a:t>ışık </a:t>
            </a:r>
            <a:r>
              <a:rPr lang="tr-TR" dirty="0" smtClean="0"/>
              <a:t>yılı</a:t>
            </a:r>
            <a:endParaRPr lang="tr-TR" dirty="0" smtClean="0"/>
          </a:p>
          <a:p>
            <a:r>
              <a:rPr lang="tr-TR" dirty="0" smtClean="0"/>
              <a:t>1 </a:t>
            </a:r>
            <a:r>
              <a:rPr lang="tr-TR" dirty="0" err="1" smtClean="0"/>
              <a:t>parsek</a:t>
            </a:r>
            <a:r>
              <a:rPr lang="tr-TR" dirty="0" smtClean="0"/>
              <a:t> = 206235 AB</a:t>
            </a:r>
            <a:endParaRPr lang="tr-TR" dirty="0"/>
          </a:p>
          <a:p>
            <a:endParaRPr lang="tr-TR" dirty="0"/>
          </a:p>
        </p:txBody>
      </p:sp>
      <p:pic>
        <p:nvPicPr>
          <p:cNvPr id="16386" name="Picture 2" descr="paralaks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9225" y="2226468"/>
            <a:ext cx="3197837" cy="2972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461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title"/>
          </p:nvPr>
        </p:nvSpPr>
        <p:spPr/>
        <p:txBody>
          <a:bodyPr/>
          <a:lstStyle/>
          <a:p>
            <a:r>
              <a:rPr lang="tr-TR" altLang="tr-TR" sz="3000" dirty="0">
                <a:solidFill>
                  <a:srgbClr val="FF0000"/>
                </a:solidFill>
              </a:rPr>
              <a:t>Bazı Elementlerin Tayfı</a:t>
            </a:r>
            <a:endParaRPr lang="en-US" altLang="tr-TR" sz="3000" dirty="0">
              <a:solidFill>
                <a:srgbClr val="FF0000"/>
              </a:solidFill>
            </a:endParaRPr>
          </a:p>
        </p:txBody>
      </p:sp>
      <p:graphicFrame>
        <p:nvGraphicFramePr>
          <p:cNvPr id="38926" name="Object 14"/>
          <p:cNvGraphicFramePr>
            <a:graphicFrameLocks noGrp="1" noChangeAspect="1"/>
          </p:cNvGraphicFramePr>
          <p:nvPr>
            <p:ph idx="1"/>
          </p:nvPr>
        </p:nvGraphicFramePr>
        <p:xfrm>
          <a:off x="1357313" y="1843089"/>
          <a:ext cx="6057900" cy="3993356"/>
        </p:xfrm>
        <a:graphic>
          <a:graphicData uri="http://schemas.openxmlformats.org/presentationml/2006/ole">
            <mc:AlternateContent xmlns:mc="http://schemas.openxmlformats.org/markup-compatibility/2006">
              <mc:Choice xmlns:v="urn:schemas-microsoft-com:vml" Requires="v">
                <p:oleObj spid="_x0000_s118793" name="Bitmap Image" r:id="rId3" imgW="5114286" imgH="3371429" progId="Paint.Picture">
                  <p:embed/>
                </p:oleObj>
              </mc:Choice>
              <mc:Fallback>
                <p:oleObj name="Bitmap Image" r:id="rId3" imgW="5114286" imgH="3371429"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313" y="1843089"/>
                        <a:ext cx="6057900" cy="3993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1991126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5270" y="1131094"/>
            <a:ext cx="7886700" cy="994172"/>
          </a:xfrm>
        </p:spPr>
        <p:txBody>
          <a:bodyPr/>
          <a:lstStyle/>
          <a:p>
            <a:r>
              <a:rPr lang="tr-TR" altLang="tr-TR" sz="2700" dirty="0">
                <a:solidFill>
                  <a:srgbClr val="FF0000"/>
                </a:solidFill>
              </a:rPr>
              <a:t>Tayfsal Sınıflama</a:t>
            </a:r>
            <a:endParaRPr lang="en-US" altLang="tr-TR" sz="2700" dirty="0">
              <a:solidFill>
                <a:srgbClr val="FF0000"/>
              </a:solidFill>
            </a:endParaRPr>
          </a:p>
        </p:txBody>
      </p:sp>
      <p:pic>
        <p:nvPicPr>
          <p:cNvPr id="125954" name="Picture 2" descr="https://gamepedia.cursecdn.com/nomanssky_gamepedia/thumb/2/2a/NmsMisc_SpectralClass.png/400px-NmsMisc_SpectralClass.png?version=cc323a3a1c41441eaf23f2e6ff4796e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4475" y="2222193"/>
            <a:ext cx="6068290" cy="30644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14475" y="5383610"/>
            <a:ext cx="2034531" cy="246221"/>
          </a:xfrm>
          <a:prstGeom prst="rect">
            <a:avLst/>
          </a:prstGeom>
        </p:spPr>
        <p:txBody>
          <a:bodyPr wrap="none">
            <a:spAutoFit/>
          </a:bodyPr>
          <a:lstStyle/>
          <a:p>
            <a:r>
              <a:rPr lang="tr-TR" sz="1000" dirty="0"/>
              <a:t>https://nomanssky.gamepedia.com</a:t>
            </a:r>
          </a:p>
        </p:txBody>
      </p:sp>
    </p:spTree>
    <p:extLst>
      <p:ext uri="{BB962C8B-B14F-4D97-AF65-F5344CB8AC3E}">
        <p14:creationId xmlns:p14="http://schemas.microsoft.com/office/powerpoint/2010/main" val="2166988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7" name="Rectangle 5"/>
          <p:cNvSpPr>
            <a:spLocks noChangeArrowheads="1"/>
          </p:cNvSpPr>
          <p:nvPr/>
        </p:nvSpPr>
        <p:spPr bwMode="auto">
          <a:xfrm>
            <a:off x="1143000" y="962025"/>
            <a:ext cx="6858000" cy="857250"/>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a:r>
              <a:rPr lang="tr-TR" altLang="tr-TR" sz="3000" dirty="0">
                <a:solidFill>
                  <a:srgbClr val="FF0000"/>
                </a:solidFill>
                <a:latin typeface="Times New Roman" panose="02020603050405020304" pitchFamily="18" charset="0"/>
                <a:cs typeface="Times New Roman" panose="02020603050405020304" pitchFamily="18" charset="0"/>
              </a:rPr>
              <a:t>Yıldız ışığının analizi ile öğrendiklerimiz!</a:t>
            </a:r>
            <a:r>
              <a:rPr lang="tr-TR" altLang="tr-TR" sz="3300" dirty="0">
                <a:solidFill>
                  <a:srgbClr val="FF0000"/>
                </a:solidFill>
                <a:latin typeface="Times New Roman" panose="02020603050405020304" pitchFamily="18" charset="0"/>
                <a:cs typeface="Times New Roman" panose="02020603050405020304" pitchFamily="18" charset="0"/>
              </a:rPr>
              <a:t> </a:t>
            </a:r>
            <a:endParaRPr lang="tr-TR" altLang="tr-TR" sz="1350" dirty="0">
              <a:solidFill>
                <a:srgbClr val="FF0000"/>
              </a:solidFill>
            </a:endParaRPr>
          </a:p>
        </p:txBody>
      </p:sp>
      <p:sp>
        <p:nvSpPr>
          <p:cNvPr id="397316" name="Rectangle 4"/>
          <p:cNvSpPr>
            <a:spLocks noChangeArrowheads="1"/>
          </p:cNvSpPr>
          <p:nvPr/>
        </p:nvSpPr>
        <p:spPr bwMode="auto">
          <a:xfrm>
            <a:off x="1714500" y="1704975"/>
            <a:ext cx="6057900" cy="1371600"/>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20000"/>
              </a:spcBef>
              <a:buClr>
                <a:schemeClr val="tx2"/>
              </a:buClr>
              <a:buSzPct val="75000"/>
              <a:buFont typeface="Wingdings" panose="05000000000000000000" pitchFamily="2" charset="2"/>
              <a:buChar char="n"/>
            </a:pPr>
            <a:r>
              <a:rPr lang="tr-TR" altLang="tr-TR" sz="2400" dirty="0">
                <a:latin typeface="Times New Roman" panose="02020603050405020304" pitchFamily="18" charset="0"/>
                <a:cs typeface="Times New Roman" panose="02020603050405020304" pitchFamily="18" charset="0"/>
              </a:rPr>
              <a:t>Bir yıldızın sıcaklığı </a:t>
            </a:r>
            <a:r>
              <a:rPr lang="tr-TR" altLang="tr-TR" sz="1350" dirty="0">
                <a:latin typeface="Times New Roman" panose="02020603050405020304" pitchFamily="18" charset="0"/>
                <a:cs typeface="Times New Roman" panose="02020603050405020304" pitchFamily="18" charset="0"/>
              </a:rPr>
              <a:t>(enerjinin maksimum olduğu dalgaboyu) </a:t>
            </a:r>
            <a:endParaRPr lang="tr-TR" altLang="tr-TR" sz="1200" dirty="0"/>
          </a:p>
          <a:p>
            <a:pPr>
              <a:spcBef>
                <a:spcPct val="20000"/>
              </a:spcBef>
              <a:buClr>
                <a:schemeClr val="tx2"/>
              </a:buClr>
              <a:buSzPct val="75000"/>
              <a:buFont typeface="Wingdings" panose="05000000000000000000" pitchFamily="2" charset="2"/>
              <a:buChar char="n"/>
            </a:pPr>
            <a:r>
              <a:rPr lang="tr-TR" altLang="tr-TR" sz="2400" dirty="0">
                <a:latin typeface="Times New Roman" panose="02020603050405020304" pitchFamily="18" charset="0"/>
                <a:cs typeface="Times New Roman" panose="02020603050405020304" pitchFamily="18" charset="0"/>
              </a:rPr>
              <a:t>Yıldızın kimyasal yapısı </a:t>
            </a:r>
            <a:r>
              <a:rPr lang="tr-TR" altLang="tr-TR" sz="1350" dirty="0">
                <a:latin typeface="Times New Roman" panose="02020603050405020304" pitchFamily="18" charset="0"/>
                <a:cs typeface="Times New Roman" panose="02020603050405020304" pitchFamily="18" charset="0"/>
              </a:rPr>
              <a:t>(tayfsal analiz yardımıyla)</a:t>
            </a:r>
            <a:r>
              <a:rPr lang="tr-TR" altLang="tr-TR" sz="2400" dirty="0">
                <a:latin typeface="Times New Roman" panose="02020603050405020304" pitchFamily="18" charset="0"/>
                <a:cs typeface="Times New Roman" panose="02020603050405020304" pitchFamily="18" charset="0"/>
              </a:rPr>
              <a:t> </a:t>
            </a:r>
            <a:endParaRPr lang="tr-TR" altLang="tr-TR" sz="1200" dirty="0"/>
          </a:p>
          <a:p>
            <a:pPr>
              <a:spcBef>
                <a:spcPct val="20000"/>
              </a:spcBef>
              <a:buClr>
                <a:schemeClr val="tx2"/>
              </a:buClr>
              <a:buSzPct val="75000"/>
              <a:buFont typeface="Wingdings" panose="05000000000000000000" pitchFamily="2" charset="2"/>
              <a:buChar char="n"/>
            </a:pPr>
            <a:r>
              <a:rPr lang="tr-TR" altLang="tr-TR" sz="2400" dirty="0">
                <a:latin typeface="Times New Roman" panose="02020603050405020304" pitchFamily="18" charset="0"/>
                <a:cs typeface="Times New Roman" panose="02020603050405020304" pitchFamily="18" charset="0"/>
              </a:rPr>
              <a:t>Yıldızın uzay hareketi ve dönmesi </a:t>
            </a:r>
            <a:r>
              <a:rPr lang="tr-TR" altLang="tr-TR" sz="1350" dirty="0">
                <a:latin typeface="Times New Roman" panose="02020603050405020304" pitchFamily="18" charset="0"/>
                <a:cs typeface="Times New Roman" panose="02020603050405020304" pitchFamily="18" charset="0"/>
              </a:rPr>
              <a:t>(Doppler Kayması)</a:t>
            </a:r>
            <a:r>
              <a:rPr lang="tr-TR" altLang="tr-TR" sz="2100" dirty="0">
                <a:latin typeface="Times New Roman" panose="02020603050405020304" pitchFamily="18" charset="0"/>
                <a:cs typeface="Times New Roman" panose="02020603050405020304" pitchFamily="18" charset="0"/>
              </a:rPr>
              <a:t> </a:t>
            </a:r>
            <a:endParaRPr lang="tr-TR" altLang="tr-TR" sz="1350" dirty="0"/>
          </a:p>
        </p:txBody>
      </p:sp>
      <p:pic>
        <p:nvPicPr>
          <p:cNvPr id="397315" name="Picture 3" descr="F04-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1505" y="3580211"/>
            <a:ext cx="6020991" cy="2247900"/>
          </a:xfrm>
          <a:prstGeom prst="rect">
            <a:avLst/>
          </a:prstGeom>
          <a:noFill/>
          <a:extLst>
            <a:ext uri="{909E8E84-426E-40DD-AFC4-6F175D3DCCD1}">
              <a14:hiddenFill xmlns:a14="http://schemas.microsoft.com/office/drawing/2010/main">
                <a:solidFill>
                  <a:srgbClr val="FFFFFF"/>
                </a:solidFill>
              </a14:hiddenFill>
            </a:ext>
          </a:extLst>
        </p:spPr>
      </p:pic>
      <p:sp>
        <p:nvSpPr>
          <p:cNvPr id="397314" name="Text Box 2"/>
          <p:cNvSpPr txBox="1">
            <a:spLocks noChangeArrowheads="1"/>
          </p:cNvSpPr>
          <p:nvPr/>
        </p:nvSpPr>
        <p:spPr bwMode="auto">
          <a:xfrm>
            <a:off x="3600450" y="3190876"/>
            <a:ext cx="1943100" cy="415498"/>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12700" cap="sq">
                <a:solidFill>
                  <a:srgbClr val="FFFFFF"/>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spAutoFit/>
          </a:bodyPr>
          <a:lstStyle/>
          <a:p>
            <a:pPr>
              <a:spcBef>
                <a:spcPct val="50000"/>
              </a:spcBef>
            </a:pPr>
            <a:r>
              <a:rPr lang="tr-TR" altLang="tr-TR" sz="21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Barnard’s</a:t>
            </a:r>
            <a:r>
              <a:rPr lang="tr-TR" altLang="tr-TR" sz="21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Star</a:t>
            </a:r>
            <a:endParaRPr lang="tr-TR" altLang="tr-TR" sz="1350" dirty="0"/>
          </a:p>
        </p:txBody>
      </p:sp>
    </p:spTree>
    <p:extLst>
      <p:ext uri="{BB962C8B-B14F-4D97-AF65-F5344CB8AC3E}">
        <p14:creationId xmlns:p14="http://schemas.microsoft.com/office/powerpoint/2010/main" val="19782461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srgbClr val="FF0000"/>
                </a:solidFill>
              </a:rPr>
              <a:t>Yıldızların Kütleleri</a:t>
            </a:r>
            <a:endParaRPr lang="tr-TR" dirty="0">
              <a:solidFill>
                <a:srgbClr val="FF0000"/>
              </a:solidFill>
            </a:endParaRPr>
          </a:p>
        </p:txBody>
      </p:sp>
      <p:sp>
        <p:nvSpPr>
          <p:cNvPr id="3" name="Content Placeholder 2"/>
          <p:cNvSpPr>
            <a:spLocks noGrp="1"/>
          </p:cNvSpPr>
          <p:nvPr>
            <p:ph idx="1"/>
          </p:nvPr>
        </p:nvSpPr>
        <p:spPr>
          <a:xfrm>
            <a:off x="847725" y="4874420"/>
            <a:ext cx="7858125" cy="2478881"/>
          </a:xfrm>
        </p:spPr>
        <p:txBody>
          <a:bodyPr>
            <a:normAutofit/>
          </a:bodyPr>
          <a:lstStyle/>
          <a:p>
            <a:r>
              <a:rPr lang="tr-TR" dirty="0"/>
              <a:t>Bir yıldızın kütlesi, yakınında bulunan bir başka cisim üzerindeki </a:t>
            </a:r>
            <a:r>
              <a:rPr lang="tr-TR" dirty="0" err="1"/>
              <a:t>kütleçekim</a:t>
            </a:r>
            <a:r>
              <a:rPr lang="tr-TR" dirty="0"/>
              <a:t> etkisinin gözlenmesiyle bulunabilir. </a:t>
            </a:r>
            <a:endParaRPr lang="tr-TR" dirty="0" smtClean="0"/>
          </a:p>
          <a:p>
            <a:r>
              <a:rPr lang="tr-TR" dirty="0" smtClean="0"/>
              <a:t>Örneğin, çift Yıldızlar</a:t>
            </a:r>
            <a:endParaRPr lang="tr-TR" dirty="0"/>
          </a:p>
        </p:txBody>
      </p:sp>
      <p:pic>
        <p:nvPicPr>
          <p:cNvPr id="5" name="Picture 2" descr="bin_eclips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44253" y="1829992"/>
            <a:ext cx="6265069" cy="3044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495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solidFill>
                  <a:srgbClr val="FF0000"/>
                </a:solidFill>
              </a:rPr>
              <a:t>Yıldızların Kütleleri</a:t>
            </a:r>
            <a:endParaRPr lang="tr-TR" dirty="0"/>
          </a:p>
        </p:txBody>
      </p:sp>
      <p:sp>
        <p:nvSpPr>
          <p:cNvPr id="3" name="Content Placeholder 2"/>
          <p:cNvSpPr>
            <a:spLocks noGrp="1"/>
          </p:cNvSpPr>
          <p:nvPr>
            <p:ph idx="1"/>
          </p:nvPr>
        </p:nvSpPr>
        <p:spPr>
          <a:xfrm>
            <a:off x="628650" y="1969294"/>
            <a:ext cx="7886700" cy="3078956"/>
          </a:xfrm>
        </p:spPr>
        <p:txBody>
          <a:bodyPr>
            <a:normAutofit/>
          </a:bodyPr>
          <a:lstStyle/>
          <a:p>
            <a:r>
              <a:rPr lang="tr-TR" dirty="0" smtClean="0"/>
              <a:t>Kütle-Işınım gücü bağıntısı</a:t>
            </a:r>
            <a:endParaRPr lang="tr-TR"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6316"/>
          <a:stretch/>
        </p:blipFill>
        <p:spPr bwMode="auto">
          <a:xfrm>
            <a:off x="628651" y="2571751"/>
            <a:ext cx="7331861" cy="2800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516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solidFill>
                  <a:srgbClr val="FF0000"/>
                </a:solidFill>
              </a:rPr>
              <a:t>Yıldızların Kütleleri</a:t>
            </a:r>
            <a:endParaRPr lang="tr-TR" dirty="0"/>
          </a:p>
        </p:txBody>
      </p:sp>
      <p:sp>
        <p:nvSpPr>
          <p:cNvPr id="3" name="Content Placeholder 2"/>
          <p:cNvSpPr>
            <a:spLocks noGrp="1"/>
          </p:cNvSpPr>
          <p:nvPr>
            <p:ph idx="1"/>
          </p:nvPr>
        </p:nvSpPr>
        <p:spPr>
          <a:xfrm>
            <a:off x="523875" y="1912144"/>
            <a:ext cx="3943350" cy="3860006"/>
          </a:xfrm>
        </p:spPr>
        <p:txBody>
          <a:bodyPr>
            <a:normAutofit fontScale="92500" lnSpcReduction="20000"/>
          </a:bodyPr>
          <a:lstStyle/>
          <a:p>
            <a:r>
              <a:rPr lang="tr-TR" dirty="0"/>
              <a:t>Güneş’e birkaç yüz </a:t>
            </a:r>
            <a:r>
              <a:rPr lang="tr-TR" dirty="0" err="1"/>
              <a:t>ışıkyılından</a:t>
            </a:r>
            <a:r>
              <a:rPr lang="tr-TR" dirty="0"/>
              <a:t> daha yakın yıldızların gözlemlerine dayanarak, </a:t>
            </a:r>
            <a:r>
              <a:rPr lang="tr-TR" dirty="0" smtClean="0"/>
              <a:t>Şekildeki </a:t>
            </a:r>
            <a:r>
              <a:rPr lang="tr-TR" dirty="0" err="1" smtClean="0"/>
              <a:t>anakol</a:t>
            </a:r>
            <a:r>
              <a:rPr lang="tr-TR" dirty="0" smtClean="0"/>
              <a:t> </a:t>
            </a:r>
            <a:r>
              <a:rPr lang="tr-TR" dirty="0"/>
              <a:t>yıldızlarının nasıl dağıldığını göstermektedir. Küçük kütleli yıldızların devasa payına ve birkaç Güneş kütlesinden daha fazla kütleye sahip olan yıldızların küçücük payına yine dikkat edin.</a:t>
            </a:r>
          </a:p>
          <a:p>
            <a:endParaRPr lang="tr-TR" dirty="0"/>
          </a:p>
        </p:txBody>
      </p:sp>
      <p:pic>
        <p:nvPicPr>
          <p:cNvPr id="4" name="Resim 3"/>
          <p:cNvPicPr>
            <a:picLocks noChangeAspect="1"/>
          </p:cNvPicPr>
          <p:nvPr/>
        </p:nvPicPr>
        <p:blipFill>
          <a:blip r:embed="rId2"/>
          <a:stretch>
            <a:fillRect/>
          </a:stretch>
        </p:blipFill>
        <p:spPr>
          <a:xfrm>
            <a:off x="4989059" y="2125266"/>
            <a:ext cx="3004458" cy="2942934"/>
          </a:xfrm>
          <a:prstGeom prst="rect">
            <a:avLst/>
          </a:prstGeom>
        </p:spPr>
      </p:pic>
    </p:spTree>
    <p:extLst>
      <p:ext uri="{BB962C8B-B14F-4D97-AF65-F5344CB8AC3E}">
        <p14:creationId xmlns:p14="http://schemas.microsoft.com/office/powerpoint/2010/main" val="253388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4" name="Picture 2" descr="C:\Documents and Settings\Tolgahan\Desktop\Foto\hrdiag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 y="1407617"/>
            <a:ext cx="4320779" cy="4573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09575" y="228601"/>
            <a:ext cx="7896225" cy="994172"/>
          </a:xfrm>
        </p:spPr>
        <p:txBody>
          <a:bodyPr>
            <a:normAutofit/>
          </a:bodyPr>
          <a:lstStyle/>
          <a:p>
            <a:r>
              <a:rPr lang="tr-TR" dirty="0" err="1" smtClean="0">
                <a:solidFill>
                  <a:srgbClr val="FF0000"/>
                </a:solidFill>
              </a:rPr>
              <a:t>Hertzsprung</a:t>
            </a:r>
            <a:r>
              <a:rPr lang="en-US" dirty="0" smtClean="0">
                <a:solidFill>
                  <a:srgbClr val="FF0000"/>
                </a:solidFill>
              </a:rPr>
              <a:t> </a:t>
            </a:r>
            <a:r>
              <a:rPr lang="tr-TR" dirty="0" err="1" smtClean="0">
                <a:solidFill>
                  <a:srgbClr val="FF0000"/>
                </a:solidFill>
              </a:rPr>
              <a:t>Russell</a:t>
            </a:r>
            <a:r>
              <a:rPr lang="en-US" dirty="0" smtClean="0">
                <a:solidFill>
                  <a:srgbClr val="FF0000"/>
                </a:solidFill>
              </a:rPr>
              <a:t> </a:t>
            </a:r>
            <a:r>
              <a:rPr lang="tr-TR" dirty="0" smtClean="0">
                <a:solidFill>
                  <a:srgbClr val="FF0000"/>
                </a:solidFill>
              </a:rPr>
              <a:t>diyagramı</a:t>
            </a:r>
            <a:endParaRPr lang="tr-TR" dirty="0">
              <a:solidFill>
                <a:srgbClr val="FF0000"/>
              </a:solidFill>
            </a:endParaRPr>
          </a:p>
        </p:txBody>
      </p:sp>
      <p:sp>
        <p:nvSpPr>
          <p:cNvPr id="3" name="Rectangle 2"/>
          <p:cNvSpPr/>
          <p:nvPr/>
        </p:nvSpPr>
        <p:spPr>
          <a:xfrm>
            <a:off x="409575" y="6165652"/>
            <a:ext cx="1452642" cy="246221"/>
          </a:xfrm>
          <a:prstGeom prst="rect">
            <a:avLst/>
          </a:prstGeom>
        </p:spPr>
        <p:txBody>
          <a:bodyPr wrap="none">
            <a:spAutoFit/>
          </a:bodyPr>
          <a:lstStyle/>
          <a:p>
            <a:r>
              <a:rPr lang="tr-TR" sz="1000" dirty="0"/>
              <a:t>https://</a:t>
            </a:r>
            <a:r>
              <a:rPr lang="tr-TR" sz="1000" dirty="0" smtClean="0"/>
              <a:t>en.wikipedia.org</a:t>
            </a:r>
            <a:endParaRPr lang="tr-TR" sz="1000" dirty="0"/>
          </a:p>
        </p:txBody>
      </p:sp>
      <p:sp>
        <p:nvSpPr>
          <p:cNvPr id="4" name="TextBox 3"/>
          <p:cNvSpPr txBox="1"/>
          <p:nvPr/>
        </p:nvSpPr>
        <p:spPr>
          <a:xfrm>
            <a:off x="5038725" y="1581150"/>
            <a:ext cx="3552825" cy="923330"/>
          </a:xfrm>
          <a:prstGeom prst="rect">
            <a:avLst/>
          </a:prstGeom>
          <a:noFill/>
        </p:spPr>
        <p:txBody>
          <a:bodyPr wrap="square" rtlCol="0">
            <a:spAutoFit/>
          </a:bodyPr>
          <a:lstStyle/>
          <a:p>
            <a:r>
              <a:rPr lang="en-US" dirty="0" err="1" smtClean="0"/>
              <a:t>Yıldızların</a:t>
            </a:r>
            <a:r>
              <a:rPr lang="en-US" dirty="0" smtClean="0"/>
              <a:t> </a:t>
            </a:r>
            <a:r>
              <a:rPr lang="en-US" dirty="0" err="1" smtClean="0"/>
              <a:t>parlaklıkları</a:t>
            </a:r>
            <a:r>
              <a:rPr lang="en-US" dirty="0" smtClean="0"/>
              <a:t>/</a:t>
            </a:r>
            <a:r>
              <a:rPr lang="en-US" dirty="0" err="1" smtClean="0"/>
              <a:t>ışınım</a:t>
            </a:r>
            <a:r>
              <a:rPr lang="en-US" dirty="0" smtClean="0"/>
              <a:t> </a:t>
            </a:r>
            <a:r>
              <a:rPr lang="en-US" dirty="0" err="1" smtClean="0"/>
              <a:t>güçleri</a:t>
            </a:r>
            <a:r>
              <a:rPr lang="en-US" dirty="0" smtClean="0"/>
              <a:t> </a:t>
            </a:r>
            <a:r>
              <a:rPr lang="en-US" dirty="0" err="1" smtClean="0"/>
              <a:t>ile</a:t>
            </a:r>
            <a:r>
              <a:rPr lang="en-US" dirty="0" smtClean="0"/>
              <a:t> </a:t>
            </a:r>
            <a:r>
              <a:rPr lang="en-US" dirty="0" err="1" smtClean="0"/>
              <a:t>renkleri</a:t>
            </a:r>
            <a:r>
              <a:rPr lang="en-US" dirty="0" smtClean="0"/>
              <a:t>/</a:t>
            </a:r>
            <a:r>
              <a:rPr lang="en-US" dirty="0" err="1" smtClean="0"/>
              <a:t>sıcaklıkları</a:t>
            </a:r>
            <a:r>
              <a:rPr lang="en-US" dirty="0" smtClean="0"/>
              <a:t> </a:t>
            </a:r>
            <a:r>
              <a:rPr lang="en-US" dirty="0" err="1" smtClean="0"/>
              <a:t>arasındaki</a:t>
            </a:r>
            <a:r>
              <a:rPr lang="en-US" dirty="0" smtClean="0"/>
              <a:t> </a:t>
            </a:r>
            <a:r>
              <a:rPr lang="en-US" dirty="0" err="1" smtClean="0"/>
              <a:t>ilişki</a:t>
            </a:r>
            <a:endParaRPr lang="tr-TR" dirty="0"/>
          </a:p>
        </p:txBody>
      </p:sp>
    </p:spTree>
    <p:extLst>
      <p:ext uri="{BB962C8B-B14F-4D97-AF65-F5344CB8AC3E}">
        <p14:creationId xmlns:p14="http://schemas.microsoft.com/office/powerpoint/2010/main" val="21209980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3" name="Picture 7" descr="16-10"/>
          <p:cNvPicPr>
            <a:picLocks noChangeAspect="1" noChangeArrowheads="1"/>
          </p:cNvPicPr>
          <p:nvPr/>
        </p:nvPicPr>
        <p:blipFill>
          <a:blip r:embed="rId2">
            <a:extLst>
              <a:ext uri="{28A0092B-C50C-407E-A947-70E740481C1C}">
                <a14:useLocalDpi xmlns:a14="http://schemas.microsoft.com/office/drawing/2010/main" val="0"/>
              </a:ext>
            </a:extLst>
          </a:blip>
          <a:srcRect r="-478" b="5746"/>
          <a:stretch>
            <a:fillRect/>
          </a:stretch>
        </p:blipFill>
        <p:spPr bwMode="auto">
          <a:xfrm>
            <a:off x="2606942" y="1066800"/>
            <a:ext cx="4514850" cy="4686300"/>
          </a:xfrm>
          <a:prstGeom prst="rect">
            <a:avLst/>
          </a:prstGeom>
          <a:noFill/>
          <a:extLst>
            <a:ext uri="{909E8E84-426E-40DD-AFC4-6F175D3DCCD1}">
              <a14:hiddenFill xmlns:a14="http://schemas.microsoft.com/office/drawing/2010/main">
                <a:solidFill>
                  <a:srgbClr val="FFFFFF"/>
                </a:solidFill>
              </a14:hiddenFill>
            </a:ext>
          </a:extLst>
        </p:spPr>
      </p:pic>
      <p:sp>
        <p:nvSpPr>
          <p:cNvPr id="24579" name="Text Box 3"/>
          <p:cNvSpPr txBox="1">
            <a:spLocks noChangeArrowheads="1"/>
          </p:cNvSpPr>
          <p:nvPr/>
        </p:nvSpPr>
        <p:spPr bwMode="auto">
          <a:xfrm>
            <a:off x="2962828" y="2925202"/>
            <a:ext cx="88870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tr-TR" altLang="tr-TR" sz="2700" dirty="0">
                <a:solidFill>
                  <a:srgbClr val="FF0000"/>
                </a:solidFill>
              </a:rPr>
              <a:t>Sıcak</a:t>
            </a:r>
            <a:endParaRPr lang="en-US" altLang="tr-TR" sz="2700" dirty="0">
              <a:solidFill>
                <a:srgbClr val="FF0000"/>
              </a:solidFill>
            </a:endParaRPr>
          </a:p>
        </p:txBody>
      </p:sp>
      <p:sp>
        <p:nvSpPr>
          <p:cNvPr id="24580" name="Text Box 4"/>
          <p:cNvSpPr txBox="1">
            <a:spLocks noChangeArrowheads="1"/>
          </p:cNvSpPr>
          <p:nvPr/>
        </p:nvSpPr>
        <p:spPr bwMode="auto">
          <a:xfrm>
            <a:off x="6003560" y="3019426"/>
            <a:ext cx="102784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tr-TR" altLang="tr-TR" sz="2700" dirty="0">
                <a:solidFill>
                  <a:srgbClr val="FF0000"/>
                </a:solidFill>
              </a:rPr>
              <a:t>Soğuk</a:t>
            </a:r>
            <a:endParaRPr lang="en-US" altLang="tr-TR" sz="2700" dirty="0">
              <a:solidFill>
                <a:srgbClr val="FF0000"/>
              </a:solidFill>
            </a:endParaRPr>
          </a:p>
        </p:txBody>
      </p:sp>
      <p:sp>
        <p:nvSpPr>
          <p:cNvPr id="24581" name="Text Box 5"/>
          <p:cNvSpPr txBox="1">
            <a:spLocks noChangeArrowheads="1"/>
          </p:cNvSpPr>
          <p:nvPr/>
        </p:nvSpPr>
        <p:spPr bwMode="auto">
          <a:xfrm>
            <a:off x="4342141" y="976314"/>
            <a:ext cx="1044453"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tr-TR" altLang="tr-TR" sz="2700" dirty="0">
                <a:solidFill>
                  <a:srgbClr val="FF0000"/>
                </a:solidFill>
              </a:rPr>
              <a:t>Parlak</a:t>
            </a:r>
            <a:endParaRPr lang="en-US" altLang="tr-TR" sz="2700" dirty="0">
              <a:solidFill>
                <a:srgbClr val="FF0000"/>
              </a:solidFill>
            </a:endParaRPr>
          </a:p>
        </p:txBody>
      </p:sp>
      <p:sp>
        <p:nvSpPr>
          <p:cNvPr id="24582" name="Text Box 6"/>
          <p:cNvSpPr txBox="1">
            <a:spLocks noChangeArrowheads="1"/>
          </p:cNvSpPr>
          <p:nvPr/>
        </p:nvSpPr>
        <p:spPr bwMode="auto">
          <a:xfrm>
            <a:off x="4364832" y="4581526"/>
            <a:ext cx="1259681" cy="526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r>
              <a:rPr lang="tr-TR" altLang="tr-TR" sz="2700" dirty="0">
                <a:solidFill>
                  <a:srgbClr val="FF0000"/>
                </a:solidFill>
              </a:rPr>
              <a:t>Sönük</a:t>
            </a:r>
            <a:endParaRPr lang="en-US" altLang="tr-TR" sz="2700" dirty="0">
              <a:solidFill>
                <a:srgbClr val="FF0000"/>
              </a:solidFill>
            </a:endParaRPr>
          </a:p>
        </p:txBody>
      </p:sp>
    </p:spTree>
    <p:extLst>
      <p:ext uri="{BB962C8B-B14F-4D97-AF65-F5344CB8AC3E}">
        <p14:creationId xmlns:p14="http://schemas.microsoft.com/office/powerpoint/2010/main" val="2398054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dissolve">
                                      <p:cBhvr>
                                        <p:cTn id="7" dur="500"/>
                                        <p:tgtEl>
                                          <p:spTgt spid="24579"/>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4580"/>
                                        </p:tgtEl>
                                        <p:attrNameLst>
                                          <p:attrName>style.visibility</p:attrName>
                                        </p:attrNameLst>
                                      </p:cBhvr>
                                      <p:to>
                                        <p:strVal val="visible"/>
                                      </p:to>
                                    </p:set>
                                    <p:animEffect transition="in" filter="dissolve">
                                      <p:cBhvr>
                                        <p:cTn id="11" dur="500"/>
                                        <p:tgtEl>
                                          <p:spTgt spid="2458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4581"/>
                                        </p:tgtEl>
                                        <p:attrNameLst>
                                          <p:attrName>style.visibility</p:attrName>
                                        </p:attrNameLst>
                                      </p:cBhvr>
                                      <p:to>
                                        <p:strVal val="visible"/>
                                      </p:to>
                                    </p:set>
                                    <p:animEffect transition="in" filter="dissolve">
                                      <p:cBhvr>
                                        <p:cTn id="16" dur="500"/>
                                        <p:tgtEl>
                                          <p:spTgt spid="24581"/>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24582"/>
                                        </p:tgtEl>
                                        <p:attrNameLst>
                                          <p:attrName>style.visibility</p:attrName>
                                        </p:attrNameLst>
                                      </p:cBhvr>
                                      <p:to>
                                        <p:strVal val="visible"/>
                                      </p:to>
                                    </p:set>
                                    <p:animEffect transition="in" filter="dissolve">
                                      <p:cBhvr>
                                        <p:cTn id="20" dur="5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utoUpdateAnimBg="0"/>
      <p:bldP spid="24580" grpId="0" autoUpdateAnimBg="0"/>
      <p:bldP spid="24581" grpId="0" autoUpdateAnimBg="0"/>
      <p:bldP spid="24582"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02519"/>
            <a:ext cx="7886700" cy="994172"/>
          </a:xfrm>
        </p:spPr>
        <p:txBody>
          <a:bodyPr>
            <a:normAutofit fontScale="90000"/>
          </a:bodyPr>
          <a:lstStyle/>
          <a:p>
            <a:r>
              <a:rPr lang="en-US" b="1" dirty="0" err="1">
                <a:solidFill>
                  <a:srgbClr val="C00000"/>
                </a:solidFill>
                <a:latin typeface="Helvetica" panose="020B0604020202030204" pitchFamily="34" charset="0"/>
              </a:rPr>
              <a:t>Hertzsprung</a:t>
            </a:r>
            <a:r>
              <a:rPr lang="en-US" b="1" dirty="0">
                <a:solidFill>
                  <a:srgbClr val="C00000"/>
                </a:solidFill>
                <a:latin typeface="Helvetica" panose="020B0604020202030204" pitchFamily="34" charset="0"/>
              </a:rPr>
              <a:t>-Russel </a:t>
            </a:r>
            <a:r>
              <a:rPr lang="en-US" b="1" dirty="0" err="1">
                <a:solidFill>
                  <a:srgbClr val="C00000"/>
                </a:solidFill>
                <a:latin typeface="Helvetica" panose="020B0604020202030204" pitchFamily="34" charset="0"/>
              </a:rPr>
              <a:t>Diyagramı</a:t>
            </a:r>
            <a:r>
              <a:rPr lang="tr-TR" b="1" dirty="0">
                <a:solidFill>
                  <a:srgbClr val="C00000"/>
                </a:solidFill>
                <a:latin typeface="Helvetica" panose="020B0604020202030204" pitchFamily="34" charset="0"/>
              </a:rPr>
              <a:t/>
            </a:r>
            <a:br>
              <a:rPr lang="tr-TR" b="1" dirty="0">
                <a:solidFill>
                  <a:srgbClr val="C00000"/>
                </a:solidFill>
                <a:latin typeface="Helvetica" panose="020B0604020202030204" pitchFamily="34" charset="0"/>
              </a:rPr>
            </a:br>
            <a:endParaRPr lang="tr-TR" dirty="0"/>
          </a:p>
        </p:txBody>
      </p:sp>
      <p:pic>
        <p:nvPicPr>
          <p:cNvPr id="4" name="Resim 3"/>
          <p:cNvPicPr>
            <a:picLocks noGrp="1" noChangeAspect="1"/>
          </p:cNvPicPr>
          <p:nvPr>
            <p:ph idx="1"/>
          </p:nvPr>
        </p:nvPicPr>
        <p:blipFill>
          <a:blip r:embed="rId2"/>
          <a:stretch>
            <a:fillRect/>
          </a:stretch>
        </p:blipFill>
        <p:spPr>
          <a:xfrm>
            <a:off x="6330704" y="2552700"/>
            <a:ext cx="2737095" cy="1363861"/>
          </a:xfrm>
          <a:prstGeom prst="rect">
            <a:avLst/>
          </a:prstGeom>
        </p:spPr>
      </p:pic>
      <p:pic>
        <p:nvPicPr>
          <p:cNvPr id="5" name="Resim 3"/>
          <p:cNvPicPr>
            <a:picLocks noChangeAspect="1"/>
          </p:cNvPicPr>
          <p:nvPr/>
        </p:nvPicPr>
        <p:blipFill>
          <a:blip r:embed="rId3"/>
          <a:stretch>
            <a:fillRect/>
          </a:stretch>
        </p:blipFill>
        <p:spPr>
          <a:xfrm>
            <a:off x="0" y="1599604"/>
            <a:ext cx="6158411" cy="3572477"/>
          </a:xfrm>
          <a:prstGeom prst="rect">
            <a:avLst/>
          </a:prstGeom>
        </p:spPr>
      </p:pic>
    </p:spTree>
    <p:extLst>
      <p:ext uri="{BB962C8B-B14F-4D97-AF65-F5344CB8AC3E}">
        <p14:creationId xmlns:p14="http://schemas.microsoft.com/office/powerpoint/2010/main" val="272990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solidFill>
                  <a:srgbClr val="FF0000"/>
                </a:solidFill>
              </a:rPr>
              <a:t>Yıldızların Uzaklıkları</a:t>
            </a:r>
            <a:endParaRPr lang="tr-TR" dirty="0"/>
          </a:p>
        </p:txBody>
      </p:sp>
      <p:sp>
        <p:nvSpPr>
          <p:cNvPr id="4" name="Rectangle 3"/>
          <p:cNvSpPr/>
          <p:nvPr/>
        </p:nvSpPr>
        <p:spPr>
          <a:xfrm>
            <a:off x="857250" y="5748111"/>
            <a:ext cx="6924675" cy="507831"/>
          </a:xfrm>
          <a:prstGeom prst="rect">
            <a:avLst/>
          </a:prstGeom>
        </p:spPr>
        <p:txBody>
          <a:bodyPr wrap="square">
            <a:spAutoFit/>
          </a:bodyPr>
          <a:lstStyle/>
          <a:p>
            <a:r>
              <a:rPr lang="tr-TR" sz="1350" dirty="0"/>
              <a:t>Paralaks, Dünya Güneş’in her iki tarafındayken gözlemlenen yıldızın </a:t>
            </a:r>
            <a:r>
              <a:rPr lang="tr-TR" sz="1350" dirty="0" err="1"/>
              <a:t>arkaplanındaki</a:t>
            </a:r>
            <a:r>
              <a:rPr lang="tr-TR" sz="1350" dirty="0"/>
              <a:t> yıldızlara göre belirli bir açı değerinde farklı konumlarda görülmesi olarak tanımlanabilir.</a:t>
            </a:r>
          </a:p>
        </p:txBody>
      </p:sp>
      <p:pic>
        <p:nvPicPr>
          <p:cNvPr id="119810" name="Picture 2" descr="stellar parallax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00" y="1338859"/>
            <a:ext cx="5200650" cy="39433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92087" y="5235543"/>
            <a:ext cx="2117887" cy="246221"/>
          </a:xfrm>
          <a:prstGeom prst="rect">
            <a:avLst/>
          </a:prstGeom>
        </p:spPr>
        <p:txBody>
          <a:bodyPr wrap="none">
            <a:spAutoFit/>
          </a:bodyPr>
          <a:lstStyle/>
          <a:p>
            <a:r>
              <a:rPr lang="tr-TR" sz="1000" dirty="0"/>
              <a:t>http://hyperphysics.phy-astr.gsu.edu</a:t>
            </a:r>
          </a:p>
        </p:txBody>
      </p:sp>
    </p:spTree>
    <p:extLst>
      <p:ext uri="{BB962C8B-B14F-4D97-AF65-F5344CB8AC3E}">
        <p14:creationId xmlns:p14="http://schemas.microsoft.com/office/powerpoint/2010/main" val="852047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solidFill>
                  <a:srgbClr val="FF0000"/>
                </a:solidFill>
              </a:rPr>
              <a:t>Yıldızların Uzaklıkları</a:t>
            </a:r>
            <a:endParaRPr lang="tr-TR" dirty="0"/>
          </a:p>
        </p:txBody>
      </p:sp>
      <p:sp>
        <p:nvSpPr>
          <p:cNvPr id="3" name="Content Placeholder 2"/>
          <p:cNvSpPr>
            <a:spLocks noGrp="1"/>
          </p:cNvSpPr>
          <p:nvPr>
            <p:ph idx="1"/>
          </p:nvPr>
        </p:nvSpPr>
        <p:spPr>
          <a:xfrm>
            <a:off x="628650" y="1825625"/>
            <a:ext cx="3514725" cy="4351338"/>
          </a:xfrm>
        </p:spPr>
        <p:txBody>
          <a:bodyPr>
            <a:normAutofit fontScale="92500" lnSpcReduction="20000"/>
          </a:bodyPr>
          <a:lstStyle/>
          <a:p>
            <a:r>
              <a:rPr lang="tr-TR" sz="2300" dirty="0"/>
              <a:t>Güneş’e en yakın yıldız </a:t>
            </a:r>
            <a:r>
              <a:rPr lang="tr-TR" sz="2300" dirty="0" err="1" smtClean="0"/>
              <a:t>Proxima</a:t>
            </a:r>
            <a:r>
              <a:rPr lang="tr-TR" sz="2300" dirty="0" smtClean="0"/>
              <a:t> </a:t>
            </a:r>
            <a:r>
              <a:rPr lang="tr-TR" sz="2300" dirty="0" err="1"/>
              <a:t>Centauri’dir</a:t>
            </a:r>
            <a:r>
              <a:rPr lang="tr-TR" sz="2300" dirty="0"/>
              <a:t>. Alfa </a:t>
            </a:r>
            <a:r>
              <a:rPr lang="tr-TR" sz="2300" dirty="0" err="1"/>
              <a:t>Centauri</a:t>
            </a:r>
            <a:r>
              <a:rPr lang="tr-TR" sz="2300" dirty="0"/>
              <a:t> üçlü sistemi olarak bilinen üç yıldızlı bir sistemin (</a:t>
            </a:r>
            <a:r>
              <a:rPr lang="tr-TR" sz="2300" dirty="0" err="1"/>
              <a:t>kütleçekim</a:t>
            </a:r>
            <a:r>
              <a:rPr lang="tr-TR" sz="2300" dirty="0"/>
              <a:t> ile bağlı, bir biri etrafında dolanan üç yıldız) bir üyesidir. </a:t>
            </a:r>
            <a:r>
              <a:rPr lang="tr-TR" sz="2300" dirty="0" err="1" smtClean="0"/>
              <a:t>Proxima</a:t>
            </a:r>
            <a:r>
              <a:rPr lang="tr-TR" sz="2300" dirty="0" smtClean="0"/>
              <a:t> </a:t>
            </a:r>
            <a:r>
              <a:rPr lang="tr-TR" sz="2300" dirty="0" err="1"/>
              <a:t>Centauri</a:t>
            </a:r>
            <a:r>
              <a:rPr lang="tr-TR" sz="2300" dirty="0"/>
              <a:t> bilinen en büyük yıldız </a:t>
            </a:r>
            <a:r>
              <a:rPr lang="tr-TR" sz="2300" dirty="0" smtClean="0"/>
              <a:t>paralaksına sahiptir ( </a:t>
            </a:r>
            <a:r>
              <a:rPr lang="tr-TR" sz="2300" dirty="0"/>
              <a:t>0,77</a:t>
            </a:r>
            <a:r>
              <a:rPr lang="tr-TR" sz="2300" dirty="0" smtClean="0"/>
              <a:t>’), </a:t>
            </a:r>
            <a:r>
              <a:rPr lang="tr-TR" sz="2300" dirty="0"/>
              <a:t>bu da uzaklığın 1/0.77=1.3 </a:t>
            </a:r>
            <a:r>
              <a:rPr lang="tr-TR" sz="2300" dirty="0" err="1"/>
              <a:t>parsek</a:t>
            </a:r>
            <a:r>
              <a:rPr lang="tr-TR" sz="2300" dirty="0"/>
              <a:t> (270.000 AB ya da 4.3 ışık yılı) olduğu anlamına gelir. Bu uzaklık çok büyük görünse de, Samanyolu gökadasındaki yıldızlar arası uzaklık için çok tipik bir değerdir. </a:t>
            </a:r>
          </a:p>
          <a:p>
            <a:endParaRPr lang="tr-TR" dirty="0"/>
          </a:p>
        </p:txBody>
      </p:sp>
      <p:pic>
        <p:nvPicPr>
          <p:cNvPr id="120834" name="Picture 2" descr="proxima centauri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375" y="1690689"/>
            <a:ext cx="4959350" cy="26526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143375" y="4343365"/>
            <a:ext cx="1755609" cy="246221"/>
          </a:xfrm>
          <a:prstGeom prst="rect">
            <a:avLst/>
          </a:prstGeom>
        </p:spPr>
        <p:txBody>
          <a:bodyPr wrap="none">
            <a:spAutoFit/>
          </a:bodyPr>
          <a:lstStyle/>
          <a:p>
            <a:r>
              <a:rPr lang="tr-TR" sz="1000" dirty="0"/>
              <a:t>https://www.sciencenews.org</a:t>
            </a:r>
          </a:p>
        </p:txBody>
      </p:sp>
    </p:spTree>
    <p:extLst>
      <p:ext uri="{BB962C8B-B14F-4D97-AF65-F5344CB8AC3E}">
        <p14:creationId xmlns:p14="http://schemas.microsoft.com/office/powerpoint/2010/main" val="3402950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solidFill>
                  <a:srgbClr val="FF0000"/>
                </a:solidFill>
              </a:rPr>
              <a:t>Yıldızların Uzaklıkları</a:t>
            </a:r>
            <a:endParaRPr lang="tr-TR" dirty="0"/>
          </a:p>
        </p:txBody>
      </p:sp>
      <p:pic>
        <p:nvPicPr>
          <p:cNvPr id="121858" name="Picture 2" descr="stellar distances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0775" y="1506472"/>
            <a:ext cx="4997450" cy="4435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037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srgbClr val="FF0000"/>
                </a:solidFill>
              </a:rPr>
              <a:t>Yıldızların Işınım Güçleri</a:t>
            </a:r>
            <a:endParaRPr lang="tr-TR" dirty="0">
              <a:solidFill>
                <a:srgbClr val="FF0000"/>
              </a:solidFill>
            </a:endParaRPr>
          </a:p>
        </p:txBody>
      </p:sp>
      <p:sp>
        <p:nvSpPr>
          <p:cNvPr id="3" name="Content Placeholder 2"/>
          <p:cNvSpPr>
            <a:spLocks noGrp="1"/>
          </p:cNvSpPr>
          <p:nvPr>
            <p:ph idx="1"/>
          </p:nvPr>
        </p:nvSpPr>
        <p:spPr>
          <a:xfrm>
            <a:off x="628650" y="1825625"/>
            <a:ext cx="3990975" cy="4351338"/>
          </a:xfrm>
        </p:spPr>
        <p:txBody>
          <a:bodyPr>
            <a:normAutofit fontScale="70000" lnSpcReduction="20000"/>
          </a:bodyPr>
          <a:lstStyle/>
          <a:p>
            <a:r>
              <a:rPr lang="tr-TR" dirty="0" smtClean="0"/>
              <a:t>Çekirdek </a:t>
            </a:r>
            <a:r>
              <a:rPr lang="en-US" dirty="0" err="1" smtClean="0"/>
              <a:t>birleşmesinin</a:t>
            </a:r>
            <a:r>
              <a:rPr lang="tr-TR" dirty="0" smtClean="0"/>
              <a:t> </a:t>
            </a:r>
            <a:r>
              <a:rPr lang="tr-TR" dirty="0"/>
              <a:t>bir ürünü olarak yıldızlar tarafından üretilen </a:t>
            </a:r>
            <a:r>
              <a:rPr lang="tr-TR" dirty="0" smtClean="0"/>
              <a:t>enerji </a:t>
            </a:r>
            <a:r>
              <a:rPr lang="tr-TR" dirty="0"/>
              <a:t>hem </a:t>
            </a:r>
            <a:r>
              <a:rPr lang="tr-TR" dirty="0" smtClean="0"/>
              <a:t>elektromanyetik </a:t>
            </a:r>
            <a:r>
              <a:rPr lang="tr-TR" dirty="0"/>
              <a:t>ışınım </a:t>
            </a:r>
            <a:r>
              <a:rPr lang="tr-TR" dirty="0" smtClean="0"/>
              <a:t>hem </a:t>
            </a:r>
            <a:r>
              <a:rPr lang="tr-TR" dirty="0"/>
              <a:t>de parçacık </a:t>
            </a:r>
            <a:r>
              <a:rPr lang="tr-TR" dirty="0" smtClean="0"/>
              <a:t>(proton</a:t>
            </a:r>
            <a:r>
              <a:rPr lang="tr-TR" dirty="0"/>
              <a:t>, alfa </a:t>
            </a:r>
            <a:r>
              <a:rPr lang="tr-TR" dirty="0" smtClean="0"/>
              <a:t>parçacığı, </a:t>
            </a:r>
            <a:r>
              <a:rPr lang="tr-TR" dirty="0"/>
              <a:t>beta </a:t>
            </a:r>
            <a:r>
              <a:rPr lang="tr-TR" dirty="0" smtClean="0"/>
              <a:t>parçacığı ve </a:t>
            </a:r>
            <a:r>
              <a:rPr lang="tr-TR" dirty="0" err="1" smtClean="0"/>
              <a:t>nötrino</a:t>
            </a:r>
            <a:r>
              <a:rPr lang="tr-TR" dirty="0" smtClean="0"/>
              <a:t>) </a:t>
            </a:r>
            <a:r>
              <a:rPr lang="tr-TR" dirty="0"/>
              <a:t>ışınımı olarak uzaya yayılır</a:t>
            </a:r>
            <a:r>
              <a:rPr lang="tr-TR" dirty="0" smtClean="0"/>
              <a:t>.</a:t>
            </a:r>
          </a:p>
          <a:p>
            <a:r>
              <a:rPr lang="tr-TR" dirty="0" smtClean="0"/>
              <a:t>Ancak çekirdekte üretilen bu ışınım dış katmandan nasıl çıkacağı dış katmanın özelliklerine bağlı olarak değişir.</a:t>
            </a:r>
          </a:p>
          <a:p>
            <a:r>
              <a:rPr lang="tr-TR" dirty="0" smtClean="0"/>
              <a:t>Aslında </a:t>
            </a:r>
            <a:r>
              <a:rPr lang="tr-TR" dirty="0"/>
              <a:t>yıldızlar elektromanyetik </a:t>
            </a:r>
            <a:r>
              <a:rPr lang="tr-TR" dirty="0" smtClean="0"/>
              <a:t>tayfın </a:t>
            </a:r>
            <a:r>
              <a:rPr lang="tr-TR" dirty="0"/>
              <a:t>en uzun </a:t>
            </a:r>
            <a:r>
              <a:rPr lang="tr-TR" dirty="0" err="1"/>
              <a:t>dalgaboyu</a:t>
            </a:r>
            <a:r>
              <a:rPr lang="tr-TR" dirty="0"/>
              <a:t> olan radyo dalgaları ve </a:t>
            </a:r>
            <a:r>
              <a:rPr lang="tr-TR" dirty="0" err="1"/>
              <a:t>kızılötesiden</a:t>
            </a:r>
            <a:r>
              <a:rPr lang="tr-TR" dirty="0"/>
              <a:t> en kısa </a:t>
            </a:r>
            <a:r>
              <a:rPr lang="tr-TR" dirty="0" err="1"/>
              <a:t>dalgaboyu</a:t>
            </a:r>
            <a:r>
              <a:rPr lang="tr-TR" dirty="0"/>
              <a:t> olan morötesi, X ışını ve gama ışınına kadar tamamını </a:t>
            </a:r>
            <a:r>
              <a:rPr lang="tr-TR" dirty="0" smtClean="0"/>
              <a:t>kapsayacak şekilde ışınım yayarlar. </a:t>
            </a:r>
          </a:p>
          <a:p>
            <a:endParaRPr lang="tr-TR" dirty="0"/>
          </a:p>
          <a:p>
            <a:endParaRPr lang="tr-TR" dirty="0"/>
          </a:p>
        </p:txBody>
      </p:sp>
      <p:pic>
        <p:nvPicPr>
          <p:cNvPr id="122882" name="Picture 2" descr="stellar luminosity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5350" y="2432988"/>
            <a:ext cx="4102100" cy="26143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705350" y="5047312"/>
            <a:ext cx="1281120" cy="246221"/>
          </a:xfrm>
          <a:prstGeom prst="rect">
            <a:avLst/>
          </a:prstGeom>
        </p:spPr>
        <p:txBody>
          <a:bodyPr wrap="none">
            <a:spAutoFit/>
          </a:bodyPr>
          <a:lstStyle/>
          <a:p>
            <a:r>
              <a:rPr lang="tr-TR" sz="1000" dirty="0"/>
              <a:t>https://astro.unl.edu</a:t>
            </a:r>
          </a:p>
        </p:txBody>
      </p:sp>
    </p:spTree>
    <p:extLst>
      <p:ext uri="{BB962C8B-B14F-4D97-AF65-F5344CB8AC3E}">
        <p14:creationId xmlns:p14="http://schemas.microsoft.com/office/powerpoint/2010/main" val="710364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srgbClr val="FF0000"/>
                </a:solidFill>
              </a:rPr>
              <a:t>Yıldızların Parlaklığı</a:t>
            </a:r>
            <a:endParaRPr lang="tr-TR" dirty="0">
              <a:solidFill>
                <a:srgbClr val="FF0000"/>
              </a:solidFill>
            </a:endParaRPr>
          </a:p>
        </p:txBody>
      </p:sp>
      <p:pic>
        <p:nvPicPr>
          <p:cNvPr id="123906" name="Picture 2" descr="http://en.es-static.us/upl/2017/03/apparent-magnitude-scale-e14901339928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539770"/>
            <a:ext cx="5403850" cy="25465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04825" y="5610225"/>
            <a:ext cx="3067050" cy="646331"/>
          </a:xfrm>
          <a:prstGeom prst="rect">
            <a:avLst/>
          </a:prstGeom>
          <a:noFill/>
        </p:spPr>
        <p:txBody>
          <a:bodyPr wrap="square" rtlCol="0">
            <a:spAutoFit/>
          </a:bodyPr>
          <a:lstStyle/>
          <a:p>
            <a:r>
              <a:rPr lang="en-US" dirty="0" err="1" smtClean="0"/>
              <a:t>Parlaklık</a:t>
            </a:r>
            <a:r>
              <a:rPr lang="en-US" dirty="0" smtClean="0"/>
              <a:t> </a:t>
            </a:r>
            <a:r>
              <a:rPr lang="en-US" dirty="0" err="1" smtClean="0"/>
              <a:t>birimi</a:t>
            </a:r>
            <a:r>
              <a:rPr lang="en-US" dirty="0" smtClean="0"/>
              <a:t> </a:t>
            </a:r>
            <a:r>
              <a:rPr lang="en-US" dirty="0" smtClean="0">
                <a:sym typeface="Wingdings" panose="05000000000000000000" pitchFamily="2" charset="2"/>
              </a:rPr>
              <a:t> </a:t>
            </a:r>
            <a:r>
              <a:rPr lang="en-US" dirty="0" err="1" smtClean="0">
                <a:sym typeface="Wingdings" panose="05000000000000000000" pitchFamily="2" charset="2"/>
              </a:rPr>
              <a:t>Kadir</a:t>
            </a:r>
            <a:r>
              <a:rPr lang="en-US" dirty="0" smtClean="0">
                <a:sym typeface="Wingdings" panose="05000000000000000000" pitchFamily="2" charset="2"/>
              </a:rPr>
              <a:t> -- &gt; </a:t>
            </a:r>
            <a:r>
              <a:rPr lang="en-US" dirty="0" smtClean="0"/>
              <a:t>Hipparchus &amp; </a:t>
            </a:r>
            <a:r>
              <a:rPr lang="en-US" dirty="0" err="1" smtClean="0"/>
              <a:t>Batlamyus</a:t>
            </a:r>
            <a:endParaRPr lang="tr-TR" dirty="0"/>
          </a:p>
        </p:txBody>
      </p:sp>
      <p:pic>
        <p:nvPicPr>
          <p:cNvPr id="123908" name="Picture 4" descr="http://en.es-static.us/upl/2017/03/602px-Canis_Major_IAU.svg_.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6650" y="2700880"/>
            <a:ext cx="4197350" cy="4036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5848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solidFill>
                  <a:srgbClr val="FF0000"/>
                </a:solidFill>
              </a:rPr>
              <a:t>Yıldızların Parlaklığı</a:t>
            </a:r>
            <a:endParaRPr lang="tr-TR" dirty="0"/>
          </a:p>
        </p:txBody>
      </p:sp>
      <p:sp>
        <p:nvSpPr>
          <p:cNvPr id="3" name="Content Placeholder 2"/>
          <p:cNvSpPr>
            <a:spLocks noGrp="1"/>
          </p:cNvSpPr>
          <p:nvPr>
            <p:ph idx="1"/>
          </p:nvPr>
        </p:nvSpPr>
        <p:spPr>
          <a:xfrm>
            <a:off x="628650" y="2226469"/>
            <a:ext cx="4676775" cy="3221831"/>
          </a:xfrm>
        </p:spPr>
        <p:txBody>
          <a:bodyPr>
            <a:normAutofit fontScale="92500" lnSpcReduction="20000"/>
          </a:bodyPr>
          <a:lstStyle/>
          <a:p>
            <a:r>
              <a:rPr lang="tr-TR" dirty="0" smtClean="0"/>
              <a:t>Gökbilimde </a:t>
            </a:r>
            <a:r>
              <a:rPr lang="tr-TR" dirty="0"/>
              <a:t>parlaklık bir yıldızın birim zamanda yaydığı ışığın ya da diğer ışınım enerjisinin miktarıdır</a:t>
            </a:r>
            <a:r>
              <a:rPr lang="tr-TR" dirty="0" smtClean="0"/>
              <a:t>.</a:t>
            </a:r>
          </a:p>
          <a:p>
            <a:r>
              <a:rPr lang="tr-TR" dirty="0"/>
              <a:t>Görünür parlaklık bir kadir ölçeği ile tanımlanır.</a:t>
            </a:r>
          </a:p>
          <a:p>
            <a:r>
              <a:rPr lang="tr-TR" dirty="0"/>
              <a:t>Bu bir logaritmik bir ölçektir; parlaklıkta 5 kadir değişim görünen ışınımda 100 katı değere karşılık gelir.</a:t>
            </a:r>
          </a:p>
          <a:p>
            <a:pPr marL="0" indent="0">
              <a:buNone/>
            </a:pPr>
            <a:endParaRPr lang="tr-TR" dirty="0"/>
          </a:p>
        </p:txBody>
      </p:sp>
      <p:pic>
        <p:nvPicPr>
          <p:cNvPr id="4" name="Picture 2" descr="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854" y="5473302"/>
            <a:ext cx="3028950" cy="10215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17_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1132" y="960733"/>
            <a:ext cx="3064218" cy="5040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204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solidFill>
                  <a:srgbClr val="FF0000"/>
                </a:solidFill>
              </a:rPr>
              <a:t>Yıldızların Parlaklığı</a:t>
            </a:r>
            <a:endParaRPr lang="tr-TR" dirty="0"/>
          </a:p>
        </p:txBody>
      </p:sp>
      <p:sp>
        <p:nvSpPr>
          <p:cNvPr id="3" name="Content Placeholder 2"/>
          <p:cNvSpPr>
            <a:spLocks noGrp="1"/>
          </p:cNvSpPr>
          <p:nvPr>
            <p:ph idx="1"/>
          </p:nvPr>
        </p:nvSpPr>
        <p:spPr/>
        <p:txBody>
          <a:bodyPr>
            <a:normAutofit fontScale="92500" lnSpcReduction="10000"/>
          </a:bodyPr>
          <a:lstStyle/>
          <a:p>
            <a:r>
              <a:rPr lang="tr-TR" dirty="0"/>
              <a:t>Yıldızların </a:t>
            </a:r>
            <a:r>
              <a:rPr lang="tr-TR" dirty="0" smtClean="0"/>
              <a:t>mutlak </a:t>
            </a:r>
            <a:r>
              <a:rPr lang="tr-TR" dirty="0"/>
              <a:t>özelliklerini kıyaslamak </a:t>
            </a:r>
            <a:r>
              <a:rPr lang="tr-TR" dirty="0" smtClean="0"/>
              <a:t>için standart bir parlaklık türü </a:t>
            </a:r>
            <a:r>
              <a:rPr lang="tr-TR" dirty="0" smtClean="0"/>
              <a:t>kullanıl</a:t>
            </a:r>
            <a:r>
              <a:rPr lang="en-US" dirty="0" err="1" smtClean="0"/>
              <a:t>ı</a:t>
            </a:r>
            <a:r>
              <a:rPr lang="tr-TR" dirty="0" smtClean="0"/>
              <a:t>r</a:t>
            </a:r>
            <a:r>
              <a:rPr lang="tr-TR" dirty="0" smtClean="0"/>
              <a:t>. </a:t>
            </a:r>
            <a:endParaRPr lang="tr-TR" dirty="0"/>
          </a:p>
          <a:p>
            <a:r>
              <a:rPr lang="tr-TR" dirty="0" smtClean="0"/>
              <a:t>Bir </a:t>
            </a:r>
            <a:r>
              <a:rPr lang="tr-TR" dirty="0"/>
              <a:t>yıldızın 10 </a:t>
            </a:r>
            <a:r>
              <a:rPr lang="tr-TR" dirty="0" err="1" smtClean="0"/>
              <a:t>parsekten</a:t>
            </a:r>
            <a:r>
              <a:rPr lang="tr-TR" dirty="0" smtClean="0"/>
              <a:t> </a:t>
            </a:r>
            <a:r>
              <a:rPr lang="tr-TR" dirty="0"/>
              <a:t>görünen kadiri mutlak kadir olarak adlandırılır. </a:t>
            </a:r>
            <a:endParaRPr lang="tr-TR" dirty="0" smtClean="0"/>
          </a:p>
          <a:p>
            <a:r>
              <a:rPr lang="tr-TR" dirty="0" smtClean="0"/>
              <a:t>Örneğin</a:t>
            </a:r>
            <a:r>
              <a:rPr lang="tr-TR" dirty="0"/>
              <a:t>, Güneş’in büyük eksi </a:t>
            </a:r>
            <a:r>
              <a:rPr lang="tr-TR" dirty="0" smtClean="0"/>
              <a:t>(-26.5 ) </a:t>
            </a:r>
            <a:r>
              <a:rPr lang="tr-TR" dirty="0"/>
              <a:t>görünen kadirine rağmen, mutlak kadiri sadece 4,8’dir (Eğer Güneş Dünya’dan 10 </a:t>
            </a:r>
            <a:r>
              <a:rPr lang="tr-TR" dirty="0" err="1"/>
              <a:t>parsek</a:t>
            </a:r>
            <a:r>
              <a:rPr lang="tr-TR" dirty="0"/>
              <a:t> uzağa götürülseydi, gece gördüğümüz yıldızların en sönüklerinden çok az </a:t>
            </a:r>
            <a:r>
              <a:rPr lang="tr-TR" dirty="0" smtClean="0"/>
              <a:t>daha </a:t>
            </a:r>
            <a:r>
              <a:rPr lang="tr-TR" dirty="0"/>
              <a:t>parlak </a:t>
            </a:r>
            <a:r>
              <a:rPr lang="tr-TR" dirty="0" smtClean="0"/>
              <a:t>olacaktı.</a:t>
            </a:r>
          </a:p>
          <a:p>
            <a:endParaRPr lang="tr-TR" dirty="0"/>
          </a:p>
          <a:p>
            <a:pPr marL="0" indent="0">
              <a:buNone/>
            </a:pPr>
            <a:r>
              <a:rPr lang="tr-TR" dirty="0" smtClean="0"/>
              <a:t>                          </a:t>
            </a:r>
            <a:r>
              <a:rPr lang="tr-TR" dirty="0" err="1" smtClean="0"/>
              <a:t>Mv</a:t>
            </a:r>
            <a:r>
              <a:rPr lang="tr-TR" dirty="0" smtClean="0"/>
              <a:t> = m + 5 – 5*</a:t>
            </a:r>
            <a:r>
              <a:rPr lang="tr-TR" dirty="0" err="1" smtClean="0"/>
              <a:t>log</a:t>
            </a:r>
            <a:r>
              <a:rPr lang="tr-TR" dirty="0" smtClean="0"/>
              <a:t>(uzaklık)</a:t>
            </a:r>
            <a:endParaRPr lang="tr-TR" dirty="0"/>
          </a:p>
        </p:txBody>
      </p:sp>
    </p:spTree>
    <p:extLst>
      <p:ext uri="{BB962C8B-B14F-4D97-AF65-F5344CB8AC3E}">
        <p14:creationId xmlns:p14="http://schemas.microsoft.com/office/powerpoint/2010/main" val="1853684180"/>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470</TotalTime>
  <Words>737</Words>
  <Application>Microsoft Office PowerPoint</Application>
  <PresentationFormat>On-screen Show (4:3)</PresentationFormat>
  <Paragraphs>108</Paragraphs>
  <Slides>28</Slides>
  <Notes>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8" baseType="lpstr">
      <vt:lpstr>Arial</vt:lpstr>
      <vt:lpstr>Arial</vt:lpstr>
      <vt:lpstr>Arial Rounded MT Bold</vt:lpstr>
      <vt:lpstr>Calibri</vt:lpstr>
      <vt:lpstr>Calibri Light</vt:lpstr>
      <vt:lpstr>Helvetica</vt:lpstr>
      <vt:lpstr>Times New Roman</vt:lpstr>
      <vt:lpstr>Wingdings</vt:lpstr>
      <vt:lpstr>Office Teması</vt:lpstr>
      <vt:lpstr>Bitmap Image</vt:lpstr>
      <vt:lpstr>Yıldızlar </vt:lpstr>
      <vt:lpstr>Yıldızların Uzaklıkları</vt:lpstr>
      <vt:lpstr>Yıldızların Uzaklıkları</vt:lpstr>
      <vt:lpstr>Yıldızların Uzaklıkları</vt:lpstr>
      <vt:lpstr>Yıldızların Uzaklıkları</vt:lpstr>
      <vt:lpstr>Yıldızların Işınım Güçleri</vt:lpstr>
      <vt:lpstr>Yıldızların Parlaklığı</vt:lpstr>
      <vt:lpstr>Yıldızların Parlaklığı</vt:lpstr>
      <vt:lpstr>Yıldızların Parlaklığı</vt:lpstr>
      <vt:lpstr>Yıldızların Parlaklığı</vt:lpstr>
      <vt:lpstr>PowerPoint Presentation</vt:lpstr>
      <vt:lpstr>PowerPoint Presentation</vt:lpstr>
      <vt:lpstr>PowerPoint Presentation</vt:lpstr>
      <vt:lpstr>Farklı renkli yıldızlar</vt:lpstr>
      <vt:lpstr>Yıldızların Tayfları</vt:lpstr>
      <vt:lpstr>Yıldızların Tayfları</vt:lpstr>
      <vt:lpstr>PowerPoint Presentation</vt:lpstr>
      <vt:lpstr>PowerPoint Presentation</vt:lpstr>
      <vt:lpstr>PowerPoint Presentation</vt:lpstr>
      <vt:lpstr>Bazı Elementlerin Tayfı</vt:lpstr>
      <vt:lpstr>Tayfsal Sınıflama</vt:lpstr>
      <vt:lpstr>PowerPoint Presentation</vt:lpstr>
      <vt:lpstr>Yıldızların Kütleleri</vt:lpstr>
      <vt:lpstr>Yıldızların Kütleleri</vt:lpstr>
      <vt:lpstr>Yıldızların Kütleleri</vt:lpstr>
      <vt:lpstr>Hertzsprung Russell diyagramı</vt:lpstr>
      <vt:lpstr>PowerPoint Presentation</vt:lpstr>
      <vt:lpstr>Hertzsprung-Russel Diyagramı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user2</dc:creator>
  <cp:lastModifiedBy>HVS</cp:lastModifiedBy>
  <cp:revision>107</cp:revision>
  <dcterms:created xsi:type="dcterms:W3CDTF">2018-01-23T13:28:06Z</dcterms:created>
  <dcterms:modified xsi:type="dcterms:W3CDTF">2019-07-09T16:34:40Z</dcterms:modified>
</cp:coreProperties>
</file>