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71" r:id="rId13"/>
    <p:sldId id="272" r:id="rId14"/>
    <p:sldId id="273" r:id="rId15"/>
    <p:sldId id="275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BEE77E-3D95-4F5B-B2EB-0A4CCE27FFDD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55EF5DA2-0E4D-472A-ABC3-69493B698871}">
      <dgm:prSet phldrT="[Metin]"/>
      <dgm:spPr/>
      <dgm:t>
        <a:bodyPr/>
        <a:lstStyle/>
        <a:p>
          <a:r>
            <a:rPr lang="tr-TR" dirty="0" smtClean="0"/>
            <a:t>YÖNETİCİLER 3 KAYNAKLA ÇALIŞIRLAR: </a:t>
          </a:r>
          <a:endParaRPr lang="tr-TR" dirty="0"/>
        </a:p>
      </dgm:t>
    </dgm:pt>
    <dgm:pt modelId="{C09B7F10-C112-445A-A93C-909BE6DB8656}" type="parTrans" cxnId="{A1D605B2-570E-4433-BDAD-C4F17BDEA109}">
      <dgm:prSet/>
      <dgm:spPr/>
      <dgm:t>
        <a:bodyPr/>
        <a:lstStyle/>
        <a:p>
          <a:endParaRPr lang="tr-TR"/>
        </a:p>
      </dgm:t>
    </dgm:pt>
    <dgm:pt modelId="{746AAF85-6C27-4CD2-9485-4F253201F6D6}" type="sibTrans" cxnId="{A1D605B2-570E-4433-BDAD-C4F17BDEA109}">
      <dgm:prSet/>
      <dgm:spPr/>
      <dgm:t>
        <a:bodyPr/>
        <a:lstStyle/>
        <a:p>
          <a:endParaRPr lang="tr-TR"/>
        </a:p>
      </dgm:t>
    </dgm:pt>
    <dgm:pt modelId="{A8E220D0-BA33-4929-90F3-89F6E8189BCB}">
      <dgm:prSet phldrT="[Metin]"/>
      <dgm:spPr/>
      <dgm:t>
        <a:bodyPr/>
        <a:lstStyle/>
        <a:p>
          <a:r>
            <a:rPr lang="tr-TR" dirty="0" smtClean="0"/>
            <a:t>FİZİKSEL</a:t>
          </a:r>
          <a:endParaRPr lang="tr-TR" dirty="0"/>
        </a:p>
      </dgm:t>
    </dgm:pt>
    <dgm:pt modelId="{9A56A7E3-CCF1-45D3-95F9-667E503634CC}" type="parTrans" cxnId="{456C8AA6-610C-4D45-B2D4-63BEA39B2D7F}">
      <dgm:prSet/>
      <dgm:spPr/>
      <dgm:t>
        <a:bodyPr/>
        <a:lstStyle/>
        <a:p>
          <a:endParaRPr lang="tr-TR"/>
        </a:p>
      </dgm:t>
    </dgm:pt>
    <dgm:pt modelId="{8C0284D4-F46B-425F-A9C5-29C98C221E26}" type="sibTrans" cxnId="{456C8AA6-610C-4D45-B2D4-63BEA39B2D7F}">
      <dgm:prSet/>
      <dgm:spPr/>
      <dgm:t>
        <a:bodyPr/>
        <a:lstStyle/>
        <a:p>
          <a:endParaRPr lang="tr-TR"/>
        </a:p>
      </dgm:t>
    </dgm:pt>
    <dgm:pt modelId="{0EE2D318-C272-4931-9DDC-CE42CF5411AB}">
      <dgm:prSet phldrT="[Metin]"/>
      <dgm:spPr/>
      <dgm:t>
        <a:bodyPr/>
        <a:lstStyle/>
        <a:p>
          <a:r>
            <a:rPr lang="tr-TR" dirty="0" smtClean="0"/>
            <a:t>FİNANSAL</a:t>
          </a:r>
          <a:endParaRPr lang="tr-TR" dirty="0"/>
        </a:p>
      </dgm:t>
    </dgm:pt>
    <dgm:pt modelId="{DDB83518-DEF5-493C-8321-16B3D34029F1}" type="parTrans" cxnId="{08258FC3-51AC-4230-8EB1-038F4CD5091C}">
      <dgm:prSet/>
      <dgm:spPr/>
      <dgm:t>
        <a:bodyPr/>
        <a:lstStyle/>
        <a:p>
          <a:endParaRPr lang="tr-TR"/>
        </a:p>
      </dgm:t>
    </dgm:pt>
    <dgm:pt modelId="{DE5D027E-5582-4C10-8A37-DB69B6C8C5E5}" type="sibTrans" cxnId="{08258FC3-51AC-4230-8EB1-038F4CD5091C}">
      <dgm:prSet/>
      <dgm:spPr/>
      <dgm:t>
        <a:bodyPr/>
        <a:lstStyle/>
        <a:p>
          <a:endParaRPr lang="tr-TR"/>
        </a:p>
      </dgm:t>
    </dgm:pt>
    <dgm:pt modelId="{E51BF88A-0EB0-4183-A608-29F34A743267}">
      <dgm:prSet phldrT="[Metin]"/>
      <dgm:spPr/>
      <dgm:t>
        <a:bodyPr/>
        <a:lstStyle/>
        <a:p>
          <a:r>
            <a:rPr lang="tr-TR" dirty="0" smtClean="0"/>
            <a:t>İNSAN</a:t>
          </a:r>
          <a:endParaRPr lang="tr-TR" dirty="0"/>
        </a:p>
      </dgm:t>
    </dgm:pt>
    <dgm:pt modelId="{2FA1BADE-5D5B-45BD-85A9-6AED11BF5B4B}" type="parTrans" cxnId="{C9C3DAEC-4E6D-4D73-899A-08BAEDED6B64}">
      <dgm:prSet/>
      <dgm:spPr/>
      <dgm:t>
        <a:bodyPr/>
        <a:lstStyle/>
        <a:p>
          <a:endParaRPr lang="tr-TR"/>
        </a:p>
      </dgm:t>
    </dgm:pt>
    <dgm:pt modelId="{5AAFAE36-2B66-4677-9D16-B052B77CDCCF}" type="sibTrans" cxnId="{C9C3DAEC-4E6D-4D73-899A-08BAEDED6B64}">
      <dgm:prSet/>
      <dgm:spPr/>
      <dgm:t>
        <a:bodyPr/>
        <a:lstStyle/>
        <a:p>
          <a:endParaRPr lang="tr-TR"/>
        </a:p>
      </dgm:t>
    </dgm:pt>
    <dgm:pt modelId="{B04E1A61-B5A8-46CA-BF17-3BDF3AC3090C}" type="pres">
      <dgm:prSet presAssocID="{E9BEE77E-3D95-4F5B-B2EB-0A4CCE27FFD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1F188C3-B32A-4E35-B5A5-7B4FB8A5F6E9}" type="pres">
      <dgm:prSet presAssocID="{55EF5DA2-0E4D-472A-ABC3-69493B698871}" presName="linNode" presStyleCnt="0"/>
      <dgm:spPr/>
    </dgm:pt>
    <dgm:pt modelId="{E2730B7D-0946-4FDA-A34A-4B147FC3C636}" type="pres">
      <dgm:prSet presAssocID="{55EF5DA2-0E4D-472A-ABC3-69493B698871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0255E4-8567-4AB6-85F7-432EB098216C}" type="pres">
      <dgm:prSet presAssocID="{55EF5DA2-0E4D-472A-ABC3-69493B698871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CC8C38C-9EBE-4EF1-B6AB-79239568E88C}" type="presOf" srcId="{A8E220D0-BA33-4929-90F3-89F6E8189BCB}" destId="{770255E4-8567-4AB6-85F7-432EB098216C}" srcOrd="0" destOrd="0" presId="urn:microsoft.com/office/officeart/2005/8/layout/vList6"/>
    <dgm:cxn modelId="{6F86CEA6-D726-4756-B024-E600821BB676}" type="presOf" srcId="{55EF5DA2-0E4D-472A-ABC3-69493B698871}" destId="{E2730B7D-0946-4FDA-A34A-4B147FC3C636}" srcOrd="0" destOrd="0" presId="urn:microsoft.com/office/officeart/2005/8/layout/vList6"/>
    <dgm:cxn modelId="{C9C3DAEC-4E6D-4D73-899A-08BAEDED6B64}" srcId="{55EF5DA2-0E4D-472A-ABC3-69493B698871}" destId="{E51BF88A-0EB0-4183-A608-29F34A743267}" srcOrd="2" destOrd="0" parTransId="{2FA1BADE-5D5B-45BD-85A9-6AED11BF5B4B}" sibTransId="{5AAFAE36-2B66-4677-9D16-B052B77CDCCF}"/>
    <dgm:cxn modelId="{C230D418-A553-4A0E-9F15-B07FB280052A}" type="presOf" srcId="{E51BF88A-0EB0-4183-A608-29F34A743267}" destId="{770255E4-8567-4AB6-85F7-432EB098216C}" srcOrd="0" destOrd="2" presId="urn:microsoft.com/office/officeart/2005/8/layout/vList6"/>
    <dgm:cxn modelId="{08258FC3-51AC-4230-8EB1-038F4CD5091C}" srcId="{55EF5DA2-0E4D-472A-ABC3-69493B698871}" destId="{0EE2D318-C272-4931-9DDC-CE42CF5411AB}" srcOrd="1" destOrd="0" parTransId="{DDB83518-DEF5-493C-8321-16B3D34029F1}" sibTransId="{DE5D027E-5582-4C10-8A37-DB69B6C8C5E5}"/>
    <dgm:cxn modelId="{456C8AA6-610C-4D45-B2D4-63BEA39B2D7F}" srcId="{55EF5DA2-0E4D-472A-ABC3-69493B698871}" destId="{A8E220D0-BA33-4929-90F3-89F6E8189BCB}" srcOrd="0" destOrd="0" parTransId="{9A56A7E3-CCF1-45D3-95F9-667E503634CC}" sibTransId="{8C0284D4-F46B-425F-A9C5-29C98C221E26}"/>
    <dgm:cxn modelId="{A1D605B2-570E-4433-BDAD-C4F17BDEA109}" srcId="{E9BEE77E-3D95-4F5B-B2EB-0A4CCE27FFDD}" destId="{55EF5DA2-0E4D-472A-ABC3-69493B698871}" srcOrd="0" destOrd="0" parTransId="{C09B7F10-C112-445A-A93C-909BE6DB8656}" sibTransId="{746AAF85-6C27-4CD2-9485-4F253201F6D6}"/>
    <dgm:cxn modelId="{AB684FC6-9FAE-4BD7-96D0-E64340F4A3C6}" type="presOf" srcId="{0EE2D318-C272-4931-9DDC-CE42CF5411AB}" destId="{770255E4-8567-4AB6-85F7-432EB098216C}" srcOrd="0" destOrd="1" presId="urn:microsoft.com/office/officeart/2005/8/layout/vList6"/>
    <dgm:cxn modelId="{4E59A58D-CA1B-4767-B14B-B3DC567229D8}" type="presOf" srcId="{E9BEE77E-3D95-4F5B-B2EB-0A4CCE27FFDD}" destId="{B04E1A61-B5A8-46CA-BF17-3BDF3AC3090C}" srcOrd="0" destOrd="0" presId="urn:microsoft.com/office/officeart/2005/8/layout/vList6"/>
    <dgm:cxn modelId="{09983F74-92C7-4520-81C8-8BEE108B3AC3}" type="presParOf" srcId="{B04E1A61-B5A8-46CA-BF17-3BDF3AC3090C}" destId="{A1F188C3-B32A-4E35-B5A5-7B4FB8A5F6E9}" srcOrd="0" destOrd="0" presId="urn:microsoft.com/office/officeart/2005/8/layout/vList6"/>
    <dgm:cxn modelId="{CD018FFB-2ED2-4346-A097-E677430A7DED}" type="presParOf" srcId="{A1F188C3-B32A-4E35-B5A5-7B4FB8A5F6E9}" destId="{E2730B7D-0946-4FDA-A34A-4B147FC3C636}" srcOrd="0" destOrd="0" presId="urn:microsoft.com/office/officeart/2005/8/layout/vList6"/>
    <dgm:cxn modelId="{BAC9A269-6633-4288-8565-85DFA5B43D2D}" type="presParOf" srcId="{A1F188C3-B32A-4E35-B5A5-7B4FB8A5F6E9}" destId="{770255E4-8567-4AB6-85F7-432EB098216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59DA5A-C9B3-4ED4-B29B-8B6FD3C82E12}" type="doc">
      <dgm:prSet loTypeId="urn:microsoft.com/office/officeart/2005/8/layout/hList3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EA4EF8BB-B438-48C0-8AA6-E7B7186246FE}">
      <dgm:prSet phldrT="[Metin]" custT="1"/>
      <dgm:spPr/>
      <dgm:t>
        <a:bodyPr/>
        <a:lstStyle/>
        <a:p>
          <a:r>
            <a:rPr lang="tr-TR" sz="3200" b="1" dirty="0" smtClean="0"/>
            <a:t>İnsan ilişkileri problemlerini çözmek için üç alternatif vardır:</a:t>
          </a:r>
          <a:endParaRPr lang="tr-TR" sz="3200" b="1" dirty="0"/>
        </a:p>
      </dgm:t>
    </dgm:pt>
    <dgm:pt modelId="{3128428E-3CC5-4196-AFDA-1FAD92244E50}" type="parTrans" cxnId="{CF734093-9E3E-453F-B04C-77041EAB6226}">
      <dgm:prSet/>
      <dgm:spPr/>
      <dgm:t>
        <a:bodyPr/>
        <a:lstStyle/>
        <a:p>
          <a:endParaRPr lang="tr-TR"/>
        </a:p>
      </dgm:t>
    </dgm:pt>
    <dgm:pt modelId="{3B6C4BE6-FDE3-41CB-939E-37DA9B8936E9}" type="sibTrans" cxnId="{CF734093-9E3E-453F-B04C-77041EAB6226}">
      <dgm:prSet/>
      <dgm:spPr/>
      <dgm:t>
        <a:bodyPr/>
        <a:lstStyle/>
        <a:p>
          <a:endParaRPr lang="tr-TR"/>
        </a:p>
      </dgm:t>
    </dgm:pt>
    <dgm:pt modelId="{696368C6-497A-44DD-8CC2-2DE8E63BA9F9}">
      <dgm:prSet phldrT="[Metin]"/>
      <dgm:spPr/>
      <dgm:t>
        <a:bodyPr/>
        <a:lstStyle/>
        <a:p>
          <a:pPr marL="0" marR="0" lvl="1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mtClean="0"/>
            <a:t>Diğer kişiyi değiştirmek</a:t>
          </a:r>
          <a:endParaRPr lang="en-US" smtClean="0"/>
        </a:p>
        <a:p>
          <a:pPr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DDEFFD80-C783-482D-8CCA-6D3A409DFD85}" type="parTrans" cxnId="{C775DA11-78DF-49F1-9A44-63EB9D2A9B44}">
      <dgm:prSet/>
      <dgm:spPr/>
      <dgm:t>
        <a:bodyPr/>
        <a:lstStyle/>
        <a:p>
          <a:endParaRPr lang="tr-TR"/>
        </a:p>
      </dgm:t>
    </dgm:pt>
    <dgm:pt modelId="{B6B1B0FA-4ED7-41BF-9E96-C71EE0CA3E72}" type="sibTrans" cxnId="{C775DA11-78DF-49F1-9A44-63EB9D2A9B44}">
      <dgm:prSet/>
      <dgm:spPr/>
      <dgm:t>
        <a:bodyPr/>
        <a:lstStyle/>
        <a:p>
          <a:endParaRPr lang="tr-TR"/>
        </a:p>
      </dgm:t>
    </dgm:pt>
    <dgm:pt modelId="{01D26603-A231-4766-917A-8B186CFE3964}">
      <dgm:prSet phldrT="[Metin]"/>
      <dgm:spPr/>
      <dgm:t>
        <a:bodyPr/>
        <a:lstStyle/>
        <a:p>
          <a:pPr marL="0" marR="0" lvl="1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mtClean="0"/>
            <a:t>Durumu değiştirmek</a:t>
          </a:r>
          <a:endParaRPr lang="en-US" smtClean="0"/>
        </a:p>
        <a:p>
          <a:pPr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432E1E27-9256-42F1-8475-CCB05C6D1DB0}" type="parTrans" cxnId="{B345BF98-F55C-40CA-A0EE-8CE9653F8E92}">
      <dgm:prSet/>
      <dgm:spPr/>
      <dgm:t>
        <a:bodyPr/>
        <a:lstStyle/>
        <a:p>
          <a:endParaRPr lang="tr-TR"/>
        </a:p>
      </dgm:t>
    </dgm:pt>
    <dgm:pt modelId="{FABA674B-9D3F-432B-84A5-D9FE8D54A8BB}" type="sibTrans" cxnId="{B345BF98-F55C-40CA-A0EE-8CE9653F8E92}">
      <dgm:prSet/>
      <dgm:spPr/>
      <dgm:t>
        <a:bodyPr/>
        <a:lstStyle/>
        <a:p>
          <a:endParaRPr lang="tr-TR"/>
        </a:p>
      </dgm:t>
    </dgm:pt>
    <dgm:pt modelId="{4F736750-7D18-4C56-9993-2BB1D9F01BA6}">
      <dgm:prSet phldrT="[Metin]"/>
      <dgm:spPr/>
      <dgm:t>
        <a:bodyPr/>
        <a:lstStyle/>
        <a:p>
          <a:pPr marL="0" marR="0" lvl="1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mtClean="0"/>
            <a:t>Kendimizi değiştirmek</a:t>
          </a:r>
          <a:endParaRPr lang="en-US" smtClean="0"/>
        </a:p>
        <a:p>
          <a:pPr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3364FBFB-AE53-43A8-ACFA-91E7830347E6}" type="parTrans" cxnId="{31EB9EEF-BC57-4DFC-B988-55D4A942BE0A}">
      <dgm:prSet/>
      <dgm:spPr/>
      <dgm:t>
        <a:bodyPr/>
        <a:lstStyle/>
        <a:p>
          <a:endParaRPr lang="tr-TR"/>
        </a:p>
      </dgm:t>
    </dgm:pt>
    <dgm:pt modelId="{34329C1A-E601-4671-9C53-D5233C06295D}" type="sibTrans" cxnId="{31EB9EEF-BC57-4DFC-B988-55D4A942BE0A}">
      <dgm:prSet/>
      <dgm:spPr/>
      <dgm:t>
        <a:bodyPr/>
        <a:lstStyle/>
        <a:p>
          <a:endParaRPr lang="tr-TR"/>
        </a:p>
      </dgm:t>
    </dgm:pt>
    <dgm:pt modelId="{54D9D92F-BC1F-451A-B9AC-611592889157}">
      <dgm:prSet/>
      <dgm:spPr/>
      <dgm:t>
        <a:bodyPr/>
        <a:lstStyle/>
        <a:p>
          <a:endParaRPr lang="tr-TR"/>
        </a:p>
      </dgm:t>
    </dgm:pt>
    <dgm:pt modelId="{C8E73487-9A06-4E5D-A23C-1EC533DA3E77}" type="parTrans" cxnId="{5C854213-0F52-4C32-A05D-565C21F76863}">
      <dgm:prSet/>
      <dgm:spPr/>
      <dgm:t>
        <a:bodyPr/>
        <a:lstStyle/>
        <a:p>
          <a:endParaRPr lang="tr-TR"/>
        </a:p>
      </dgm:t>
    </dgm:pt>
    <dgm:pt modelId="{955C332D-2ABF-4FD8-A344-B31871BDD8EE}" type="sibTrans" cxnId="{5C854213-0F52-4C32-A05D-565C21F76863}">
      <dgm:prSet/>
      <dgm:spPr/>
      <dgm:t>
        <a:bodyPr/>
        <a:lstStyle/>
        <a:p>
          <a:endParaRPr lang="tr-TR"/>
        </a:p>
      </dgm:t>
    </dgm:pt>
    <dgm:pt modelId="{CBCDB49E-BE9C-4285-A4DE-DCF656E995CD}">
      <dgm:prSet/>
      <dgm:spPr/>
      <dgm:t>
        <a:bodyPr/>
        <a:lstStyle/>
        <a:p>
          <a:endParaRPr lang="tr-TR"/>
        </a:p>
      </dgm:t>
    </dgm:pt>
    <dgm:pt modelId="{2A693BD5-62D8-48EC-9B15-B5EC3FF784AE}" type="parTrans" cxnId="{3A3F547D-B7D6-496A-90FD-807A5BC6202C}">
      <dgm:prSet/>
      <dgm:spPr/>
      <dgm:t>
        <a:bodyPr/>
        <a:lstStyle/>
        <a:p>
          <a:endParaRPr lang="tr-TR"/>
        </a:p>
      </dgm:t>
    </dgm:pt>
    <dgm:pt modelId="{A7CBFE64-908B-48E3-9BEF-41E7E65BC364}" type="sibTrans" cxnId="{3A3F547D-B7D6-496A-90FD-807A5BC6202C}">
      <dgm:prSet/>
      <dgm:spPr/>
      <dgm:t>
        <a:bodyPr/>
        <a:lstStyle/>
        <a:p>
          <a:endParaRPr lang="tr-TR"/>
        </a:p>
      </dgm:t>
    </dgm:pt>
    <dgm:pt modelId="{6037A92B-8E36-45C3-9193-4303CB535196}">
      <dgm:prSet/>
      <dgm:spPr/>
      <dgm:t>
        <a:bodyPr/>
        <a:lstStyle/>
        <a:p>
          <a:endParaRPr lang="tr-TR"/>
        </a:p>
      </dgm:t>
    </dgm:pt>
    <dgm:pt modelId="{2762C277-5FA0-48A0-A400-77ADA584CAAE}" type="parTrans" cxnId="{7F1B0A6D-AE3E-4DFC-85A8-253B6BC98C7B}">
      <dgm:prSet/>
      <dgm:spPr/>
      <dgm:t>
        <a:bodyPr/>
        <a:lstStyle/>
        <a:p>
          <a:endParaRPr lang="tr-TR"/>
        </a:p>
      </dgm:t>
    </dgm:pt>
    <dgm:pt modelId="{5D8CDD42-DB90-4FA6-A914-B5F58DA55FF4}" type="sibTrans" cxnId="{7F1B0A6D-AE3E-4DFC-85A8-253B6BC98C7B}">
      <dgm:prSet/>
      <dgm:spPr/>
      <dgm:t>
        <a:bodyPr/>
        <a:lstStyle/>
        <a:p>
          <a:endParaRPr lang="tr-TR"/>
        </a:p>
      </dgm:t>
    </dgm:pt>
    <dgm:pt modelId="{70F06A23-BFFD-4469-9EB5-52A8E62D168F}" type="pres">
      <dgm:prSet presAssocID="{E659DA5A-C9B3-4ED4-B29B-8B6FD3C82E1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C2C6230-6BF1-44A2-8484-49EF7088A63D}" type="pres">
      <dgm:prSet presAssocID="{EA4EF8BB-B438-48C0-8AA6-E7B7186246FE}" presName="roof" presStyleLbl="dkBgShp" presStyleIdx="0" presStyleCnt="2"/>
      <dgm:spPr/>
      <dgm:t>
        <a:bodyPr/>
        <a:lstStyle/>
        <a:p>
          <a:endParaRPr lang="tr-TR"/>
        </a:p>
      </dgm:t>
    </dgm:pt>
    <dgm:pt modelId="{0FA6B176-CCD4-45ED-BA13-2B3C41C7A9FA}" type="pres">
      <dgm:prSet presAssocID="{EA4EF8BB-B438-48C0-8AA6-E7B7186246FE}" presName="pillars" presStyleCnt="0"/>
      <dgm:spPr/>
    </dgm:pt>
    <dgm:pt modelId="{C0424D2C-1A64-4256-A0DE-5821B6B79CFF}" type="pres">
      <dgm:prSet presAssocID="{EA4EF8BB-B438-48C0-8AA6-E7B7186246FE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D8BECC-437E-4EAF-8862-1FDAFEB13125}" type="pres">
      <dgm:prSet presAssocID="{01D26603-A231-4766-917A-8B186CFE396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0FC7CE2-9A93-43D5-8ADB-2F7081365B49}" type="pres">
      <dgm:prSet presAssocID="{4F736750-7D18-4C56-9993-2BB1D9F01BA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805C1D-98AF-4529-B8C4-77E597608D02}" type="pres">
      <dgm:prSet presAssocID="{EA4EF8BB-B438-48C0-8AA6-E7B7186246FE}" presName="base" presStyleLbl="dkBgShp" presStyleIdx="1" presStyleCnt="2"/>
      <dgm:spPr/>
    </dgm:pt>
  </dgm:ptLst>
  <dgm:cxnLst>
    <dgm:cxn modelId="{C775DA11-78DF-49F1-9A44-63EB9D2A9B44}" srcId="{EA4EF8BB-B438-48C0-8AA6-E7B7186246FE}" destId="{696368C6-497A-44DD-8CC2-2DE8E63BA9F9}" srcOrd="0" destOrd="0" parTransId="{DDEFFD80-C783-482D-8CCA-6D3A409DFD85}" sibTransId="{B6B1B0FA-4ED7-41BF-9E96-C71EE0CA3E72}"/>
    <dgm:cxn modelId="{3A3F547D-B7D6-496A-90FD-807A5BC6202C}" srcId="{E659DA5A-C9B3-4ED4-B29B-8B6FD3C82E12}" destId="{CBCDB49E-BE9C-4285-A4DE-DCF656E995CD}" srcOrd="2" destOrd="0" parTransId="{2A693BD5-62D8-48EC-9B15-B5EC3FF784AE}" sibTransId="{A7CBFE64-908B-48E3-9BEF-41E7E65BC364}"/>
    <dgm:cxn modelId="{4998FF50-9219-4483-87FD-BBAD98965BF3}" type="presOf" srcId="{4F736750-7D18-4C56-9993-2BB1D9F01BA6}" destId="{70FC7CE2-9A93-43D5-8ADB-2F7081365B49}" srcOrd="0" destOrd="0" presId="urn:microsoft.com/office/officeart/2005/8/layout/hList3"/>
    <dgm:cxn modelId="{B345BF98-F55C-40CA-A0EE-8CE9653F8E92}" srcId="{EA4EF8BB-B438-48C0-8AA6-E7B7186246FE}" destId="{01D26603-A231-4766-917A-8B186CFE3964}" srcOrd="1" destOrd="0" parTransId="{432E1E27-9256-42F1-8475-CCB05C6D1DB0}" sibTransId="{FABA674B-9D3F-432B-84A5-D9FE8D54A8BB}"/>
    <dgm:cxn modelId="{57A596E5-480E-4BA3-B7A8-99D76FBEE22B}" type="presOf" srcId="{01D26603-A231-4766-917A-8B186CFE3964}" destId="{32D8BECC-437E-4EAF-8862-1FDAFEB13125}" srcOrd="0" destOrd="0" presId="urn:microsoft.com/office/officeart/2005/8/layout/hList3"/>
    <dgm:cxn modelId="{79609F68-7F50-42BF-9E6D-3F995E2C4433}" type="presOf" srcId="{E659DA5A-C9B3-4ED4-B29B-8B6FD3C82E12}" destId="{70F06A23-BFFD-4469-9EB5-52A8E62D168F}" srcOrd="0" destOrd="0" presId="urn:microsoft.com/office/officeart/2005/8/layout/hList3"/>
    <dgm:cxn modelId="{31EB9EEF-BC57-4DFC-B988-55D4A942BE0A}" srcId="{EA4EF8BB-B438-48C0-8AA6-E7B7186246FE}" destId="{4F736750-7D18-4C56-9993-2BB1D9F01BA6}" srcOrd="2" destOrd="0" parTransId="{3364FBFB-AE53-43A8-ACFA-91E7830347E6}" sibTransId="{34329C1A-E601-4671-9C53-D5233C06295D}"/>
    <dgm:cxn modelId="{5C854213-0F52-4C32-A05D-565C21F76863}" srcId="{E659DA5A-C9B3-4ED4-B29B-8B6FD3C82E12}" destId="{54D9D92F-BC1F-451A-B9AC-611592889157}" srcOrd="3" destOrd="0" parTransId="{C8E73487-9A06-4E5D-A23C-1EC533DA3E77}" sibTransId="{955C332D-2ABF-4FD8-A344-B31871BDD8EE}"/>
    <dgm:cxn modelId="{40F15EC5-D8FC-4E4D-BE98-688A5F1D5EFE}" type="presOf" srcId="{696368C6-497A-44DD-8CC2-2DE8E63BA9F9}" destId="{C0424D2C-1A64-4256-A0DE-5821B6B79CFF}" srcOrd="0" destOrd="0" presId="urn:microsoft.com/office/officeart/2005/8/layout/hList3"/>
    <dgm:cxn modelId="{7F1B0A6D-AE3E-4DFC-85A8-253B6BC98C7B}" srcId="{E659DA5A-C9B3-4ED4-B29B-8B6FD3C82E12}" destId="{6037A92B-8E36-45C3-9193-4303CB535196}" srcOrd="1" destOrd="0" parTransId="{2762C277-5FA0-48A0-A400-77ADA584CAAE}" sibTransId="{5D8CDD42-DB90-4FA6-A914-B5F58DA55FF4}"/>
    <dgm:cxn modelId="{67E5EC04-B856-4DF1-99F1-0CD91A92D4D3}" type="presOf" srcId="{EA4EF8BB-B438-48C0-8AA6-E7B7186246FE}" destId="{CC2C6230-6BF1-44A2-8484-49EF7088A63D}" srcOrd="0" destOrd="0" presId="urn:microsoft.com/office/officeart/2005/8/layout/hList3"/>
    <dgm:cxn modelId="{CF734093-9E3E-453F-B04C-77041EAB6226}" srcId="{E659DA5A-C9B3-4ED4-B29B-8B6FD3C82E12}" destId="{EA4EF8BB-B438-48C0-8AA6-E7B7186246FE}" srcOrd="0" destOrd="0" parTransId="{3128428E-3CC5-4196-AFDA-1FAD92244E50}" sibTransId="{3B6C4BE6-FDE3-41CB-939E-37DA9B8936E9}"/>
    <dgm:cxn modelId="{8F94DF4E-5B65-42EC-8F8D-45FB35F07306}" type="presParOf" srcId="{70F06A23-BFFD-4469-9EB5-52A8E62D168F}" destId="{CC2C6230-6BF1-44A2-8484-49EF7088A63D}" srcOrd="0" destOrd="0" presId="urn:microsoft.com/office/officeart/2005/8/layout/hList3"/>
    <dgm:cxn modelId="{429C9411-FF47-46A5-BC94-B18E5CE3805D}" type="presParOf" srcId="{70F06A23-BFFD-4469-9EB5-52A8E62D168F}" destId="{0FA6B176-CCD4-45ED-BA13-2B3C41C7A9FA}" srcOrd="1" destOrd="0" presId="urn:microsoft.com/office/officeart/2005/8/layout/hList3"/>
    <dgm:cxn modelId="{08046914-23A9-4F80-8740-5350F6F7CA21}" type="presParOf" srcId="{0FA6B176-CCD4-45ED-BA13-2B3C41C7A9FA}" destId="{C0424D2C-1A64-4256-A0DE-5821B6B79CFF}" srcOrd="0" destOrd="0" presId="urn:microsoft.com/office/officeart/2005/8/layout/hList3"/>
    <dgm:cxn modelId="{B275E6FA-F498-4EA6-AA2A-D9AD2D5B6AEA}" type="presParOf" srcId="{0FA6B176-CCD4-45ED-BA13-2B3C41C7A9FA}" destId="{32D8BECC-437E-4EAF-8862-1FDAFEB13125}" srcOrd="1" destOrd="0" presId="urn:microsoft.com/office/officeart/2005/8/layout/hList3"/>
    <dgm:cxn modelId="{C7589F42-8F1B-4463-884B-CD50065F4926}" type="presParOf" srcId="{0FA6B176-CCD4-45ED-BA13-2B3C41C7A9FA}" destId="{70FC7CE2-9A93-43D5-8ADB-2F7081365B49}" srcOrd="2" destOrd="0" presId="urn:microsoft.com/office/officeart/2005/8/layout/hList3"/>
    <dgm:cxn modelId="{D491C5DC-C725-44E6-8842-721763FC7762}" type="presParOf" srcId="{70F06A23-BFFD-4469-9EB5-52A8E62D168F}" destId="{69805C1D-98AF-4529-B8C4-77E597608D0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255E4-8567-4AB6-85F7-432EB098216C}">
      <dsp:nvSpPr>
        <dsp:cNvPr id="0" name=""/>
        <dsp:cNvSpPr/>
      </dsp:nvSpPr>
      <dsp:spPr>
        <a:xfrm>
          <a:off x="3317597" y="0"/>
          <a:ext cx="4976397" cy="22412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kern="1200" dirty="0" smtClean="0"/>
            <a:t>FİZİKSEL</a:t>
          </a:r>
          <a:endParaRPr lang="tr-TR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kern="1200" dirty="0" smtClean="0"/>
            <a:t>FİNANSAL</a:t>
          </a:r>
          <a:endParaRPr lang="tr-TR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kern="1200" dirty="0" smtClean="0"/>
            <a:t>İNSAN</a:t>
          </a:r>
          <a:endParaRPr lang="tr-TR" sz="3500" kern="1200" dirty="0"/>
        </a:p>
      </dsp:txBody>
      <dsp:txXfrm>
        <a:off x="3317597" y="280160"/>
        <a:ext cx="4135916" cy="1680962"/>
      </dsp:txXfrm>
    </dsp:sp>
    <dsp:sp modelId="{E2730B7D-0946-4FDA-A34A-4B147FC3C636}">
      <dsp:nvSpPr>
        <dsp:cNvPr id="0" name=""/>
        <dsp:cNvSpPr/>
      </dsp:nvSpPr>
      <dsp:spPr>
        <a:xfrm>
          <a:off x="0" y="0"/>
          <a:ext cx="3317598" cy="224128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YÖNETİCİLER 3 KAYNAKLA ÇALIŞIRLAR: </a:t>
          </a:r>
          <a:endParaRPr lang="tr-TR" sz="4100" kern="1200" dirty="0"/>
        </a:p>
      </dsp:txBody>
      <dsp:txXfrm>
        <a:off x="109410" y="109410"/>
        <a:ext cx="3098778" cy="2022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C6230-6BF1-44A2-8484-49EF7088A63D}">
      <dsp:nvSpPr>
        <dsp:cNvPr id="0" name=""/>
        <dsp:cNvSpPr/>
      </dsp:nvSpPr>
      <dsp:spPr>
        <a:xfrm>
          <a:off x="0" y="0"/>
          <a:ext cx="8148320" cy="96774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İnsan ilişkileri problemlerini çözmek için üç alternatif vardır:</a:t>
          </a:r>
          <a:endParaRPr lang="tr-TR" sz="3200" b="1" kern="1200" dirty="0"/>
        </a:p>
      </dsp:txBody>
      <dsp:txXfrm>
        <a:off x="0" y="0"/>
        <a:ext cx="8148320" cy="967740"/>
      </dsp:txXfrm>
    </dsp:sp>
    <dsp:sp modelId="{C0424D2C-1A64-4256-A0DE-5821B6B79CFF}">
      <dsp:nvSpPr>
        <dsp:cNvPr id="0" name=""/>
        <dsp:cNvSpPr/>
      </dsp:nvSpPr>
      <dsp:spPr>
        <a:xfrm>
          <a:off x="3978" y="967740"/>
          <a:ext cx="2713454" cy="20322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800" kern="1200" smtClean="0"/>
            <a:t>Diğer kişiyi değiştirmek</a:t>
          </a:r>
          <a:endParaRPr lang="en-US" sz="3800" kern="1200" smtClean="0"/>
        </a:p>
        <a:p>
          <a:pPr algn="ctr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800" kern="1200" dirty="0"/>
        </a:p>
      </dsp:txBody>
      <dsp:txXfrm>
        <a:off x="3978" y="967740"/>
        <a:ext cx="2713454" cy="2032254"/>
      </dsp:txXfrm>
    </dsp:sp>
    <dsp:sp modelId="{32D8BECC-437E-4EAF-8862-1FDAFEB13125}">
      <dsp:nvSpPr>
        <dsp:cNvPr id="0" name=""/>
        <dsp:cNvSpPr/>
      </dsp:nvSpPr>
      <dsp:spPr>
        <a:xfrm>
          <a:off x="2717432" y="967740"/>
          <a:ext cx="2713454" cy="203225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800" kern="1200" smtClean="0"/>
            <a:t>Durumu değiştirmek</a:t>
          </a:r>
          <a:endParaRPr lang="en-US" sz="3800" kern="1200" smtClean="0"/>
        </a:p>
        <a:p>
          <a:pPr algn="ctr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800" kern="1200" dirty="0"/>
        </a:p>
      </dsp:txBody>
      <dsp:txXfrm>
        <a:off x="2717432" y="967740"/>
        <a:ext cx="2713454" cy="2032254"/>
      </dsp:txXfrm>
    </dsp:sp>
    <dsp:sp modelId="{70FC7CE2-9A93-43D5-8ADB-2F7081365B49}">
      <dsp:nvSpPr>
        <dsp:cNvPr id="0" name=""/>
        <dsp:cNvSpPr/>
      </dsp:nvSpPr>
      <dsp:spPr>
        <a:xfrm>
          <a:off x="5430887" y="967740"/>
          <a:ext cx="2713454" cy="203225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800" kern="1200" smtClean="0"/>
            <a:t>Kendimizi değiştirmek</a:t>
          </a:r>
          <a:endParaRPr lang="en-US" sz="3800" kern="1200" smtClean="0"/>
        </a:p>
        <a:p>
          <a:pPr algn="ctr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800" kern="1200" dirty="0"/>
        </a:p>
      </dsp:txBody>
      <dsp:txXfrm>
        <a:off x="5430887" y="967740"/>
        <a:ext cx="2713454" cy="2032254"/>
      </dsp:txXfrm>
    </dsp:sp>
    <dsp:sp modelId="{69805C1D-98AF-4529-B8C4-77E597608D02}">
      <dsp:nvSpPr>
        <dsp:cNvPr id="0" name=""/>
        <dsp:cNvSpPr/>
      </dsp:nvSpPr>
      <dsp:spPr>
        <a:xfrm>
          <a:off x="0" y="2999994"/>
          <a:ext cx="8148320" cy="225806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72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029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32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3360702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79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17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95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83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90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74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65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5B2EB-58BC-4B13-9747-36D55FA24787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84986-B418-4928-9694-29B2EE245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54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Davranışı, İnsan ilişkilerini ve Performansı Anlamak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444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27649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altLang="tr-TR" smtClean="0"/>
              <a:t>Performan</a:t>
            </a:r>
            <a:r>
              <a:rPr lang="tr-TR" altLang="tr-TR" smtClean="0"/>
              <a:t>s</a:t>
            </a:r>
            <a:endParaRPr lang="en-US" altLang="tr-TR" smtClean="0"/>
          </a:p>
        </p:txBody>
      </p:sp>
      <p:sp>
        <p:nvSpPr>
          <p:cNvPr id="14339" name="Shape 27650"/>
          <p:cNvSpPr>
            <a:spLocks noGrp="1" noChangeArrowheads="1"/>
          </p:cNvSpPr>
          <p:nvPr>
            <p:ph type="body" idx="1"/>
          </p:nvPr>
        </p:nvSpPr>
        <p:spPr>
          <a:xfrm>
            <a:off x="2436813" y="2632364"/>
            <a:ext cx="6788150" cy="3666836"/>
          </a:xfrm>
          <a:solidFill>
            <a:schemeClr val="tx1">
              <a:lumMod val="20000"/>
              <a:lumOff val="80000"/>
              <a:alpha val="94901"/>
            </a:schemeClr>
          </a:solidFill>
        </p:spPr>
        <p:txBody>
          <a:bodyPr/>
          <a:lstStyle/>
          <a:p>
            <a:pPr marL="234950" indent="-234950" algn="ctr">
              <a:buNone/>
              <a:defRPr/>
            </a:pPr>
            <a:r>
              <a:rPr lang="en-US" dirty="0" err="1" smtClean="0">
                <a:solidFill>
                  <a:srgbClr val="000000"/>
                </a:solidFill>
              </a:rPr>
              <a:t>Performan</a:t>
            </a:r>
            <a:r>
              <a:rPr lang="tr-TR" dirty="0" smtClean="0">
                <a:solidFill>
                  <a:srgbClr val="000000"/>
                </a:solidFill>
              </a:rPr>
              <a:t>s düzeyleri şu koşullarda çok daha anlamlı olur: </a:t>
            </a:r>
          </a:p>
          <a:p>
            <a:pPr marL="234950" indent="-234950"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568325" lvl="1" indent="-219075">
              <a:defRPr/>
            </a:pPr>
            <a:r>
              <a:rPr lang="tr-TR" b="1" dirty="0" smtClean="0">
                <a:solidFill>
                  <a:srgbClr val="FF0000"/>
                </a:solidFill>
              </a:rPr>
              <a:t>Geçmişteki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performansla karşılaştırıldığında</a:t>
            </a:r>
          </a:p>
          <a:p>
            <a:pPr marL="568325" lvl="1" indent="-219075">
              <a:buNone/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568325" lvl="1" indent="-219075">
              <a:defRPr/>
            </a:pPr>
            <a:r>
              <a:rPr lang="tr-TR" b="1" dirty="0" smtClean="0">
                <a:solidFill>
                  <a:srgbClr val="FF0000"/>
                </a:solidFill>
              </a:rPr>
              <a:t>Örgütün içindeki ve / veya dışındaki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diğer kişilerin performansıyla karşılaştırıldığında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63873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Metin Yer Tutucusu"/>
          <p:cNvSpPr>
            <a:spLocks noGrp="1"/>
          </p:cNvSpPr>
          <p:nvPr>
            <p:ph type="body" idx="1"/>
          </p:nvPr>
        </p:nvSpPr>
        <p:spPr>
          <a:xfrm>
            <a:off x="1900238" y="300039"/>
            <a:ext cx="8229600" cy="2198687"/>
          </a:xfrm>
        </p:spPr>
        <p:txBody>
          <a:bodyPr/>
          <a:lstStyle/>
          <a:p>
            <a:r>
              <a:rPr lang="tr-TR" altLang="tr-TR" smtClean="0"/>
              <a:t>Örgütün hedefi=&gt; </a:t>
            </a:r>
            <a:r>
              <a:rPr lang="tr-TR" altLang="tr-TR" sz="3600" b="1">
                <a:solidFill>
                  <a:srgbClr val="000000"/>
                </a:solidFill>
              </a:rPr>
              <a:t>100.000 TL KAR</a:t>
            </a:r>
            <a:endParaRPr lang="tr-TR" altLang="tr-TR" b="1" smtClean="0">
              <a:solidFill>
                <a:srgbClr val="000000"/>
              </a:solidFill>
            </a:endParaRPr>
          </a:p>
          <a:p>
            <a:r>
              <a:rPr lang="tr-TR" altLang="tr-TR" smtClean="0"/>
              <a:t>Geçen sene=&gt; </a:t>
            </a:r>
            <a:r>
              <a:rPr lang="tr-TR" altLang="tr-TR" b="1" smtClean="0">
                <a:solidFill>
                  <a:srgbClr val="000000"/>
                </a:solidFill>
              </a:rPr>
              <a:t>125.000 TL KAR </a:t>
            </a:r>
          </a:p>
          <a:p>
            <a:r>
              <a:rPr lang="tr-TR" altLang="tr-TR" smtClean="0"/>
              <a:t>Bu sene=&gt; </a:t>
            </a:r>
            <a:r>
              <a:rPr lang="tr-TR" altLang="tr-TR" b="1" smtClean="0">
                <a:solidFill>
                  <a:srgbClr val="000000"/>
                </a:solidFill>
              </a:rPr>
              <a:t>105.000 KAR</a:t>
            </a:r>
          </a:p>
        </p:txBody>
      </p:sp>
      <p:sp>
        <p:nvSpPr>
          <p:cNvPr id="4" name="3 Aşağı Ok"/>
          <p:cNvSpPr/>
          <p:nvPr/>
        </p:nvSpPr>
        <p:spPr>
          <a:xfrm>
            <a:off x="4592639" y="2073275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2682876" y="3108326"/>
            <a:ext cx="4124325" cy="255454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200" b="1" dirty="0"/>
              <a:t>Hedef tutturulmuştur </a:t>
            </a:r>
          </a:p>
          <a:p>
            <a:pPr algn="ctr" eaLnBrk="1" hangingPunct="1">
              <a:defRPr/>
            </a:pPr>
            <a:r>
              <a:rPr lang="tr-TR" sz="3200" b="1" dirty="0"/>
              <a:t>Ama</a:t>
            </a:r>
          </a:p>
          <a:p>
            <a:pPr algn="ctr" eaLnBrk="1" hangingPunct="1">
              <a:defRPr/>
            </a:pPr>
            <a:r>
              <a:rPr lang="tr-TR" sz="3200" b="1" dirty="0"/>
              <a:t> performans geçen seneye göre düşmüştür. 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7721600" y="4449763"/>
            <a:ext cx="2946400" cy="1219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000000"/>
                </a:solidFill>
              </a:rPr>
              <a:t>GÖRELİLİK</a:t>
            </a:r>
          </a:p>
        </p:txBody>
      </p:sp>
      <p:sp>
        <p:nvSpPr>
          <p:cNvPr id="8" name="7 Sağ Ok"/>
          <p:cNvSpPr/>
          <p:nvPr/>
        </p:nvSpPr>
        <p:spPr>
          <a:xfrm>
            <a:off x="6908800" y="4897439"/>
            <a:ext cx="731838" cy="44608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96269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hape 27649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sz="2800"/>
              <a:t>Bireysel ve Grup Davranışları ile Örgütsel Performans Arasındaki İlişki</a:t>
            </a:r>
            <a:r>
              <a:rPr lang="en-US" altLang="tr-TR" sz="2800"/>
              <a:t> </a:t>
            </a:r>
            <a:endParaRPr lang="en-US" altLang="tr-TR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49739" y="1654176"/>
            <a:ext cx="3692525" cy="949325"/>
          </a:xfrm>
          <a:prstGeom prst="rect">
            <a:avLst/>
          </a:prstGeom>
          <a:solidFill>
            <a:srgbClr val="4DE0EB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DE0EB"/>
            </a:extrusionClr>
            <a:contourClr>
              <a:srgbClr val="4DE0EB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20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49738" y="2625726"/>
            <a:ext cx="1846262" cy="892175"/>
          </a:xfrm>
          <a:prstGeom prst="rect">
            <a:avLst/>
          </a:prstGeom>
          <a:solidFill>
            <a:srgbClr val="F2D8C2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2D8C2"/>
            </a:extrusionClr>
            <a:contourClr>
              <a:srgbClr val="F2D8C2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60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96001" y="2625726"/>
            <a:ext cx="1846263" cy="89217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008438" y="4456114"/>
            <a:ext cx="1846262" cy="89217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54226" y="5370514"/>
            <a:ext cx="1846263" cy="892175"/>
          </a:xfrm>
          <a:prstGeom prst="rect">
            <a:avLst/>
          </a:prstGeom>
          <a:solidFill>
            <a:srgbClr val="F2D8C2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2D8C2"/>
            </a:extrusionClr>
            <a:contourClr>
              <a:srgbClr val="F2D8C2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19745440">
            <a:off x="2027238" y="3784601"/>
            <a:ext cx="1846262" cy="892175"/>
          </a:xfrm>
          <a:prstGeom prst="rect">
            <a:avLst/>
          </a:prstGeom>
          <a:solidFill>
            <a:srgbClr val="4DE0EB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DE0EB"/>
            </a:extrusionClr>
            <a:contourClr>
              <a:srgbClr val="4DE0EB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flipH="1">
            <a:off x="3003551" y="4613275"/>
            <a:ext cx="174625" cy="6746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411913" y="4467226"/>
            <a:ext cx="1846262" cy="892175"/>
          </a:xfrm>
          <a:prstGeom prst="rect">
            <a:avLst/>
          </a:prstGeom>
          <a:solidFill>
            <a:srgbClr val="F2D8C2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2D8C2"/>
            </a:extrusionClr>
            <a:contourClr>
              <a:srgbClr val="F2D8C2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351838" y="5364164"/>
            <a:ext cx="1846262" cy="89217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2006995">
            <a:off x="8447088" y="3849689"/>
            <a:ext cx="1846262" cy="892175"/>
          </a:xfrm>
          <a:prstGeom prst="rect">
            <a:avLst/>
          </a:prstGeom>
          <a:solidFill>
            <a:srgbClr val="4DE0EB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4DE0EB"/>
            </a:extrusionClr>
            <a:contourClr>
              <a:srgbClr val="4DE0EB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>
            <a:off x="9123363" y="4667251"/>
            <a:ext cx="266700" cy="63817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103814" y="1885951"/>
            <a:ext cx="1927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solidFill>
                  <a:schemeClr val="tx1"/>
                </a:solidFill>
              </a:rPr>
              <a:t>Örgüt</a:t>
            </a:r>
            <a:endParaRPr lang="en-US" altLang="tr-TR" sz="1800" b="1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481514" y="2867026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solidFill>
                  <a:schemeClr val="tx1"/>
                </a:solidFill>
              </a:rPr>
              <a:t>Birey</a:t>
            </a:r>
            <a:endParaRPr lang="en-US" altLang="tr-TR" sz="2800" b="1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30951" y="2859089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2800" b="1">
                <a:solidFill>
                  <a:schemeClr val="tx1"/>
                </a:solidFill>
                <a:latin typeface="Arial Rounded MT Bold" panose="020F0704030504030204" pitchFamily="34" charset="0"/>
              </a:rPr>
              <a:t>Grup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59264" y="4672014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2800" b="1">
                <a:solidFill>
                  <a:schemeClr val="tx1"/>
                </a:solidFill>
                <a:latin typeface="Arial Rounded MT Bold" panose="020F0704030504030204" pitchFamily="34" charset="0"/>
              </a:rPr>
              <a:t>Grup</a:t>
            </a:r>
            <a:endParaRPr lang="en-US" altLang="tr-TR" sz="1800" b="1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628064" y="5603876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2800" b="1">
                <a:solidFill>
                  <a:schemeClr val="tx1"/>
                </a:solidFill>
                <a:latin typeface="Arial Rounded MT Bold" panose="020F0704030504030204" pitchFamily="34" charset="0"/>
              </a:rPr>
              <a:t>Grup</a:t>
            </a:r>
            <a:endParaRPr lang="en-US" altLang="tr-TR" sz="1800" b="1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697664" y="4678364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solidFill>
                  <a:schemeClr val="tx1"/>
                </a:solidFill>
              </a:rPr>
              <a:t>Birey</a:t>
            </a:r>
            <a:endParaRPr lang="en-US" altLang="tr-TR" sz="1800" b="1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51076" y="5611814"/>
            <a:ext cx="138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solidFill>
                  <a:schemeClr val="tx1"/>
                </a:solidFill>
              </a:rPr>
              <a:t>Birey</a:t>
            </a:r>
            <a:endParaRPr lang="en-US" altLang="tr-TR" sz="1800" b="1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 rot="19718601">
            <a:off x="2024064" y="3814764"/>
            <a:ext cx="21875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solidFill>
                  <a:schemeClr val="tx1"/>
                </a:solidFill>
              </a:rPr>
              <a:t>Örgüt</a:t>
            </a:r>
            <a:endParaRPr lang="en-US" altLang="tr-TR" sz="2800" b="1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 rot="1953077">
            <a:off x="8510589" y="4105275"/>
            <a:ext cx="2143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solidFill>
                  <a:schemeClr val="tx1"/>
                </a:solidFill>
              </a:rPr>
              <a:t>Örgüt</a:t>
            </a:r>
            <a:endParaRPr lang="en-US" altLang="tr-TR" sz="2800" b="1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827838" y="6257926"/>
            <a:ext cx="3840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latin typeface="Arial Narrow" panose="020B0606020202030204" pitchFamily="34" charset="0"/>
              </a:rPr>
              <a:t>Etkin olmayan gruplar</a:t>
            </a:r>
            <a:endParaRPr lang="en-US" altLang="tr-TR" sz="2800" b="1">
              <a:latin typeface="Arial Narrow" panose="020B0606020202030204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963739" y="6380164"/>
            <a:ext cx="3481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800" b="1">
                <a:latin typeface="Arial Narrow" panose="020B0606020202030204" pitchFamily="34" charset="0"/>
              </a:rPr>
              <a:t>Etkin olmayan bireyler</a:t>
            </a:r>
            <a:endParaRPr lang="en-US" altLang="tr-TR" sz="2800" b="1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447494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27649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sz="3200"/>
              <a:t>Davranış, İnsan ilişkileri ve Performans Arasındaki İlişki</a:t>
            </a:r>
            <a:r>
              <a:rPr lang="en-US" altLang="tr-TR" sz="3200"/>
              <a:t> </a:t>
            </a:r>
            <a:endParaRPr lang="en-US" altLang="tr-TR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11639" y="1560514"/>
            <a:ext cx="3692525" cy="949325"/>
          </a:xfrm>
          <a:prstGeom prst="rect">
            <a:avLst/>
          </a:prstGeom>
          <a:solidFill>
            <a:srgbClr val="C991A5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991A5"/>
            </a:extrusionClr>
            <a:contourClr>
              <a:srgbClr val="C991A5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11638" y="2532064"/>
            <a:ext cx="1846262" cy="892175"/>
          </a:xfrm>
          <a:prstGeom prst="rect">
            <a:avLst/>
          </a:prstGeom>
          <a:solidFill>
            <a:srgbClr val="99FF99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99FF99"/>
            </a:extrusionClr>
            <a:contourClr>
              <a:srgbClr val="99FF99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57901" y="2532064"/>
            <a:ext cx="1846263" cy="892175"/>
          </a:xfrm>
          <a:prstGeom prst="rect">
            <a:avLst/>
          </a:prstGeom>
          <a:solidFill>
            <a:srgbClr val="FFCC66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70338" y="4362451"/>
            <a:ext cx="1846262" cy="892175"/>
          </a:xfrm>
          <a:prstGeom prst="rect">
            <a:avLst/>
          </a:prstGeom>
          <a:solidFill>
            <a:srgbClr val="FFCC66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16126" y="5316539"/>
            <a:ext cx="1846263" cy="892175"/>
          </a:xfrm>
          <a:prstGeom prst="rect">
            <a:avLst/>
          </a:prstGeom>
          <a:solidFill>
            <a:srgbClr val="99FF99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9FF99"/>
            </a:extrusionClr>
            <a:contourClr>
              <a:srgbClr val="99FF99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19745440">
            <a:off x="1989138" y="3690939"/>
            <a:ext cx="1846262" cy="892175"/>
          </a:xfrm>
          <a:prstGeom prst="rect">
            <a:avLst/>
          </a:prstGeom>
          <a:solidFill>
            <a:srgbClr val="C991A5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991A5"/>
            </a:extrusionClr>
            <a:contourClr>
              <a:srgbClr val="C991A5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flipH="1">
            <a:off x="2965451" y="4519614"/>
            <a:ext cx="174625" cy="6746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373813" y="4373564"/>
            <a:ext cx="1846262" cy="892175"/>
          </a:xfrm>
          <a:prstGeom prst="rect">
            <a:avLst/>
          </a:prstGeom>
          <a:solidFill>
            <a:srgbClr val="99FF99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9FF99"/>
            </a:extrusionClr>
            <a:contourClr>
              <a:srgbClr val="99FF99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313738" y="5310189"/>
            <a:ext cx="1846262" cy="892175"/>
          </a:xfrm>
          <a:prstGeom prst="rect">
            <a:avLst/>
          </a:prstGeom>
          <a:solidFill>
            <a:srgbClr val="FFCC66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 rot="2006995">
            <a:off x="8235950" y="3759201"/>
            <a:ext cx="2203450" cy="892175"/>
          </a:xfrm>
          <a:prstGeom prst="rect">
            <a:avLst/>
          </a:prstGeom>
          <a:solidFill>
            <a:srgbClr val="C991A5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991A5"/>
            </a:extrusionClr>
            <a:contourClr>
              <a:srgbClr val="C991A5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solidFill>
                <a:srgbClr val="000000"/>
              </a:solidFill>
            </a:endParaRP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>
            <a:off x="9085263" y="4573589"/>
            <a:ext cx="266700" cy="63817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02189" y="1833564"/>
            <a:ext cx="2509837" cy="5238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Performans</a:t>
            </a:r>
            <a:endParaRPr lang="en-US" b="1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443414" y="2773363"/>
            <a:ext cx="1381125" cy="4000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Davranış</a:t>
            </a:r>
            <a:endParaRPr lang="en-US" b="1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27776" y="2659063"/>
            <a:ext cx="1381125" cy="83026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İnsan </a:t>
            </a:r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ilişkileri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06876" y="4354513"/>
            <a:ext cx="1381125" cy="8318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İnsan İlişkileri</a:t>
            </a:r>
            <a:endParaRPr lang="en-US" sz="2400" b="1" dirty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553451" y="5411788"/>
            <a:ext cx="1381125" cy="83026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İnsan İlişkileri</a:t>
            </a:r>
            <a:endParaRPr lang="en-US" sz="2400" b="1" dirty="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659564" y="4584700"/>
            <a:ext cx="1381125" cy="4000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Davranış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12975" y="5518151"/>
            <a:ext cx="1525588" cy="46196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Davranış</a:t>
            </a:r>
            <a:endParaRPr lang="en-US" sz="2400" b="1" dirty="0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 rot="19718601">
            <a:off x="1906588" y="3819526"/>
            <a:ext cx="2298700" cy="4603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Performans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 rot="1953077">
            <a:off x="8293100" y="3979863"/>
            <a:ext cx="2057400" cy="46196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Performan</a:t>
            </a:r>
            <a:r>
              <a:rPr lang="tr-T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endParaRPr lang="en-US" sz="2400" b="1" dirty="0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011364" y="6223001"/>
            <a:ext cx="3678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latin typeface="Arial Narrow" panose="020B0606020202030204" pitchFamily="34" charset="0"/>
              </a:rPr>
              <a:t>Etkin olmayan davranışlar</a:t>
            </a:r>
            <a:endParaRPr lang="en-US" altLang="tr-TR" sz="2400" b="1">
              <a:latin typeface="Arial Narrow" panose="020B0606020202030204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562726" y="6197601"/>
            <a:ext cx="3821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latin typeface="Arial Narrow" panose="020B0606020202030204" pitchFamily="34" charset="0"/>
              </a:rPr>
              <a:t>Etkin olmayan İnsan İlişkileri</a:t>
            </a:r>
            <a:endParaRPr lang="en-US" altLang="tr-TR" sz="2400" b="1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168487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hape 27649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681037"/>
          </a:xfrm>
          <a:solidFill>
            <a:srgbClr val="1C79A8">
              <a:alpha val="96077"/>
            </a:srgb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>İnsan İlişkileri Rehberi</a:t>
            </a:r>
            <a:r>
              <a:rPr lang="en-US" altLang="tr-TR" smtClean="0"/>
              <a:t> </a:t>
            </a:r>
          </a:p>
        </p:txBody>
      </p:sp>
      <p:pic>
        <p:nvPicPr>
          <p:cNvPr id="4" name="Rectangl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2784475"/>
            <a:ext cx="41338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99063" y="1065213"/>
            <a:ext cx="1847850" cy="830262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1.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İyimser olun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002589" y="1141414"/>
            <a:ext cx="2035175" cy="1201737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3.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Başkalarıyla gerçekten ilgilenin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632826" y="2795589"/>
            <a:ext cx="2035175" cy="1201737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5.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İnsanlara ismiyle hitap edin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632826" y="4894263"/>
            <a:ext cx="2035175" cy="831850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7.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Başkalarına yardım edin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29376" y="5657850"/>
            <a:ext cx="2035175" cy="1200150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9.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Bir kazanma-kazanma durumu yaratın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44939" y="5657850"/>
            <a:ext cx="2035175" cy="1200150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8.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Eylemde bulunmadan önce düşünün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768475" y="4892675"/>
            <a:ext cx="1689100" cy="1201738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6.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Başkalarını dinleyin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073275" y="1270001"/>
            <a:ext cx="1847850" cy="830263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2.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Olumlu olun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928813" y="2379664"/>
            <a:ext cx="1847850" cy="1938337"/>
          </a:xfrm>
          <a:prstGeom prst="rect">
            <a:avLst/>
          </a:prstGeom>
          <a:solidFill>
            <a:srgbClr val="B1B0E8"/>
          </a:solidFill>
          <a:ln w="9525" cap="flat" cmpd="sng" algn="ctr">
            <a:solidFill>
              <a:srgbClr val="D9B17B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4. 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Gülümseyin ve bir mizah duygusu geliştirin</a:t>
            </a:r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H="1">
            <a:off x="6442076" y="2012950"/>
            <a:ext cx="3175" cy="839788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 flipH="1">
            <a:off x="7356475" y="2190751"/>
            <a:ext cx="635000" cy="612775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 flipH="1">
            <a:off x="8232775" y="3967164"/>
            <a:ext cx="1231900" cy="465137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 noChangeShapeType="1"/>
          </p:cNvCxnSpPr>
          <p:nvPr/>
        </p:nvCxnSpPr>
        <p:spPr bwMode="auto">
          <a:xfrm flipH="1" flipV="1">
            <a:off x="7437439" y="5011739"/>
            <a:ext cx="1171575" cy="465137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flipH="1" flipV="1">
            <a:off x="6858000" y="5073650"/>
            <a:ext cx="382588" cy="698500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 flipV="1">
            <a:off x="4675189" y="5084764"/>
            <a:ext cx="960437" cy="619125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flipV="1">
            <a:off x="3222626" y="4856163"/>
            <a:ext cx="1044575" cy="741362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>
            <a:off x="3013076" y="2555875"/>
            <a:ext cx="1274763" cy="344488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>
            <a:off x="3810000" y="1993901"/>
            <a:ext cx="1536700" cy="633413"/>
          </a:xfrm>
          <a:prstGeom prst="straightConnector1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847402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hape 27649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1431925"/>
          </a:xfrm>
          <a:solidFill>
            <a:srgbClr val="1C79A8">
              <a:alpha val="96077"/>
            </a:srgbClr>
          </a:solidFill>
        </p:spPr>
        <p:txBody>
          <a:bodyPr/>
          <a:lstStyle/>
          <a:p>
            <a:pPr eaLnBrk="1" hangingPunct="1"/>
            <a:r>
              <a:rPr lang="tr-TR" altLang="tr-TR" smtClean="0"/>
              <a:t>İnsan İlişkileri Sorunlarını Giderme </a:t>
            </a:r>
            <a:r>
              <a:rPr lang="en-US" altLang="tr-TR" sz="2400"/>
              <a:t>(</a:t>
            </a:r>
            <a:r>
              <a:rPr lang="tr-TR" altLang="tr-TR" sz="2400"/>
              <a:t>devam</a:t>
            </a:r>
            <a:r>
              <a:rPr lang="en-US" altLang="tr-TR" sz="2400"/>
              <a:t>) 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2113280" y="2336800"/>
          <a:ext cx="8148320" cy="322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328946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İçerik Yer Tutucusu"/>
          <p:cNvSpPr>
            <a:spLocks noGrp="1"/>
          </p:cNvSpPr>
          <p:nvPr>
            <p:ph idx="1"/>
          </p:nvPr>
        </p:nvSpPr>
        <p:spPr>
          <a:xfrm>
            <a:off x="1752600" y="1217613"/>
            <a:ext cx="8229600" cy="12065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altLang="tr-TR" b="1" i="1" dirty="0" smtClean="0"/>
              <a:t>İnsan ilişkileri insanlarla etkileşimleri ifade eder.</a:t>
            </a:r>
            <a:endParaRPr lang="en-US" altLang="tr-TR" b="1" i="1" dirty="0" smtClean="0"/>
          </a:p>
          <a:p>
            <a:endParaRPr lang="tr-TR" altLang="tr-TR" dirty="0" smtClean="0"/>
          </a:p>
        </p:txBody>
      </p:sp>
      <p:graphicFrame>
        <p:nvGraphicFramePr>
          <p:cNvPr id="7" name="6 Diyagram"/>
          <p:cNvGraphicFramePr/>
          <p:nvPr>
            <p:extLst>
              <p:ext uri="{D42A27DB-BD31-4B8C-83A1-F6EECF244321}">
                <p14:modId xmlns:p14="http://schemas.microsoft.com/office/powerpoint/2010/main" val="3487187461"/>
              </p:ext>
            </p:extLst>
          </p:nvPr>
        </p:nvGraphicFramePr>
        <p:xfrm>
          <a:off x="1836450" y="2948169"/>
          <a:ext cx="8293995" cy="2241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51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7CFFE0-0421-427E-81CF-96A6FEAB0BC7}" type="slidenum">
              <a:rPr lang="en-GB" altLang="tr-TR" sz="140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tr-T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35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1787525" y="325438"/>
            <a:ext cx="2336800" cy="13208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800" b="1" dirty="0"/>
              <a:t>MESLEKİ BAŞARI</a:t>
            </a:r>
          </a:p>
        </p:txBody>
      </p:sp>
      <p:sp>
        <p:nvSpPr>
          <p:cNvPr id="5" name="4 Eşittir"/>
          <p:cNvSpPr/>
          <p:nvPr/>
        </p:nvSpPr>
        <p:spPr>
          <a:xfrm>
            <a:off x="4225926" y="752475"/>
            <a:ext cx="773113" cy="446088"/>
          </a:xfrm>
          <a:prstGeom prst="mathEqual">
            <a:avLst/>
          </a:prstGeom>
          <a:solidFill>
            <a:srgbClr val="E048AA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5 Oval"/>
          <p:cNvSpPr/>
          <p:nvPr/>
        </p:nvSpPr>
        <p:spPr>
          <a:xfrm>
            <a:off x="4978400" y="244476"/>
            <a:ext cx="2865438" cy="168592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400" b="1" dirty="0">
                <a:solidFill>
                  <a:schemeClr val="tx1"/>
                </a:solidFill>
              </a:rPr>
              <a:t>BİREYSEL NİTELİKLER</a:t>
            </a:r>
          </a:p>
          <a:p>
            <a:pPr algn="ctr" eaLnBrk="1" hangingPunct="1">
              <a:defRPr/>
            </a:pPr>
            <a:r>
              <a:rPr lang="tr-TR" sz="4000" b="1" dirty="0">
                <a:solidFill>
                  <a:schemeClr val="tx1"/>
                </a:solidFill>
              </a:rPr>
              <a:t>%85</a:t>
            </a:r>
          </a:p>
        </p:txBody>
      </p:sp>
      <p:sp>
        <p:nvSpPr>
          <p:cNvPr id="7" name="6 Oval"/>
          <p:cNvSpPr/>
          <p:nvPr/>
        </p:nvSpPr>
        <p:spPr>
          <a:xfrm>
            <a:off x="8372476" y="314326"/>
            <a:ext cx="2295525" cy="153511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400" b="1" dirty="0">
                <a:solidFill>
                  <a:schemeClr val="tx1"/>
                </a:solidFill>
              </a:rPr>
              <a:t>TEKNİK</a:t>
            </a:r>
          </a:p>
          <a:p>
            <a:pPr algn="ctr" eaLnBrk="1" hangingPunct="1">
              <a:defRPr/>
            </a:pPr>
            <a:r>
              <a:rPr lang="tr-TR" sz="2400" b="1" dirty="0">
                <a:solidFill>
                  <a:schemeClr val="tx1"/>
                </a:solidFill>
              </a:rPr>
              <a:t>BİLGİLER</a:t>
            </a:r>
          </a:p>
          <a:p>
            <a:pPr algn="ctr" eaLnBrk="1" hangingPunct="1">
              <a:defRPr/>
            </a:pPr>
            <a:r>
              <a:rPr lang="tr-TR" sz="3200" b="1" dirty="0">
                <a:solidFill>
                  <a:schemeClr val="tx1"/>
                </a:solidFill>
              </a:rPr>
              <a:t>%15</a:t>
            </a:r>
          </a:p>
        </p:txBody>
      </p:sp>
      <p:sp>
        <p:nvSpPr>
          <p:cNvPr id="8" name="7 Artı"/>
          <p:cNvSpPr/>
          <p:nvPr/>
        </p:nvSpPr>
        <p:spPr>
          <a:xfrm>
            <a:off x="7864476" y="690563"/>
            <a:ext cx="466725" cy="487362"/>
          </a:xfrm>
          <a:prstGeom prst="mathPlus">
            <a:avLst/>
          </a:prstGeom>
          <a:solidFill>
            <a:srgbClr val="E048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2237367" y="3158332"/>
            <a:ext cx="8574087" cy="1889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 sz="2400" b="1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tr-TR" sz="2400" b="1" dirty="0">
                <a:solidFill>
                  <a:schemeClr val="tx1"/>
                </a:solidFill>
              </a:rPr>
              <a:t>HİZMET EKONOMİSİNDE =&gt; </a:t>
            </a:r>
            <a:r>
              <a:rPr lang="tr-TR" sz="2800" b="1" dirty="0">
                <a:solidFill>
                  <a:srgbClr val="7E2652"/>
                </a:solidFill>
              </a:rPr>
              <a:t>ÜRÜNDEN ZİYADE </a:t>
            </a:r>
            <a:r>
              <a:rPr lang="tr-TR" sz="2800" b="1" dirty="0">
                <a:solidFill>
                  <a:srgbClr val="B43675"/>
                </a:solidFill>
              </a:rPr>
              <a:t>İLİŞKİLER</a:t>
            </a:r>
            <a:r>
              <a:rPr lang="tr-TR" sz="2400" b="1" dirty="0">
                <a:solidFill>
                  <a:schemeClr val="tx1"/>
                </a:solidFill>
              </a:rPr>
              <a:t> ÇOK DAHA ÖNEMLİ HALE GELMEKTEDİR ÇÜNKÜ ÇALIŞANLAR MÜŞTERİYE </a:t>
            </a:r>
            <a:r>
              <a:rPr lang="tr-T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ÖRGÜTÜN İMAJINI </a:t>
            </a:r>
            <a:r>
              <a:rPr lang="tr-TR" sz="2400" b="1" dirty="0">
                <a:solidFill>
                  <a:schemeClr val="tx1"/>
                </a:solidFill>
              </a:rPr>
              <a:t>YANSITAN, GÖZ ÖNÜNDE OLAN KİŞİLERDİR. </a:t>
            </a:r>
          </a:p>
          <a:p>
            <a:pPr algn="ctr" eaLnBrk="1" hangingPunct="1">
              <a:defRPr/>
            </a:pP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177" name="10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3768EF-2592-4F0D-9476-6952509BF0CC}" type="slidenum">
              <a:rPr lang="en-GB" altLang="tr-TR" sz="140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tr-T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36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59999" y="2094634"/>
            <a:ext cx="7712075" cy="274955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rgbClr val="000000"/>
                </a:solidFill>
              </a:rPr>
              <a:t>ÖRGÜTLER=&gt; </a:t>
            </a:r>
            <a:r>
              <a:rPr lang="tr-TR" b="1" dirty="0" smtClean="0">
                <a:solidFill>
                  <a:srgbClr val="FF0000"/>
                </a:solidFill>
              </a:rPr>
              <a:t>SÜREÇ</a:t>
            </a:r>
            <a:r>
              <a:rPr lang="tr-TR" b="1" dirty="0" smtClean="0">
                <a:solidFill>
                  <a:srgbClr val="000000"/>
                </a:solidFill>
              </a:rPr>
              <a:t>-</a:t>
            </a:r>
            <a:r>
              <a:rPr lang="tr-TR" b="1" dirty="0" smtClean="0">
                <a:solidFill>
                  <a:srgbClr val="7E2652"/>
                </a:solidFill>
              </a:rPr>
              <a:t>TEKNOLOJİ</a:t>
            </a:r>
            <a:r>
              <a:rPr lang="tr-TR" b="1" dirty="0" smtClean="0">
                <a:solidFill>
                  <a:srgbClr val="000000"/>
                </a:solidFill>
              </a:rPr>
              <a:t>-</a:t>
            </a:r>
            <a:r>
              <a:rPr lang="tr-TR" b="1" dirty="0" smtClean="0">
                <a:solidFill>
                  <a:schemeClr val="tx1">
                    <a:lumMod val="75000"/>
                  </a:schemeClr>
                </a:solidFill>
              </a:rPr>
              <a:t>YAPI</a:t>
            </a:r>
            <a:r>
              <a:rPr lang="tr-TR" b="1" dirty="0" smtClean="0">
                <a:solidFill>
                  <a:srgbClr val="000000"/>
                </a:solidFill>
              </a:rPr>
              <a:t>DAN İBARET DEĞİLDİR.</a:t>
            </a:r>
          </a:p>
          <a:p>
            <a:pPr>
              <a:defRPr/>
            </a:pPr>
            <a:endParaRPr lang="tr-TR" b="1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tr-TR" b="1" dirty="0" smtClean="0">
                <a:solidFill>
                  <a:srgbClr val="000000"/>
                </a:solidFill>
              </a:rPr>
              <a:t>ÖRGÜTÜ ÖRGÜT YAPAN İÇİNDEKİ </a:t>
            </a:r>
            <a:r>
              <a:rPr lang="tr-TR" b="1" u="sng" dirty="0" smtClean="0">
                <a:solidFill>
                  <a:srgbClr val="C00000"/>
                </a:solidFill>
              </a:rPr>
              <a:t>İNSANLARDIR</a:t>
            </a:r>
            <a:r>
              <a:rPr lang="tr-TR" b="1" dirty="0" smtClean="0">
                <a:solidFill>
                  <a:srgbClr val="000000"/>
                </a:solidFill>
              </a:rPr>
              <a:t>. </a:t>
            </a:r>
            <a:endParaRPr lang="tr-TR" b="1" dirty="0">
              <a:solidFill>
                <a:srgbClr val="000000"/>
              </a:solidFill>
            </a:endParaRPr>
          </a:p>
        </p:txBody>
      </p:sp>
      <p:sp>
        <p:nvSpPr>
          <p:cNvPr id="819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61B877-4B3F-4CCA-8807-F4A2732364F0}" type="slidenum">
              <a:rPr lang="en-GB" altLang="tr-TR" sz="140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tr-T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15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27649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smtClean="0"/>
              <a:t>İnsan İlişkilerinin Amaçları</a:t>
            </a:r>
            <a:r>
              <a:rPr lang="en-US" altLang="tr-TR" smtClean="0"/>
              <a:t> </a:t>
            </a:r>
          </a:p>
        </p:txBody>
      </p:sp>
      <p:sp>
        <p:nvSpPr>
          <p:cNvPr id="9219" name="Shape 27650"/>
          <p:cNvSpPr>
            <a:spLocks noGrp="1" noChangeArrowheads="1"/>
          </p:cNvSpPr>
          <p:nvPr>
            <p:ph type="body" idx="1"/>
          </p:nvPr>
        </p:nvSpPr>
        <p:spPr>
          <a:xfrm>
            <a:off x="2591088" y="2198255"/>
            <a:ext cx="6523038" cy="4206875"/>
          </a:xfrm>
          <a:solidFill>
            <a:schemeClr val="bg1">
              <a:alpha val="94901"/>
            </a:schemeClr>
          </a:solidFill>
        </p:spPr>
        <p:txBody>
          <a:bodyPr/>
          <a:lstStyle/>
          <a:p>
            <a:pPr marL="234950" indent="-234950"/>
            <a:r>
              <a:rPr lang="tr-TR" altLang="tr-TR" smtClean="0">
                <a:solidFill>
                  <a:srgbClr val="000000"/>
                </a:solidFill>
              </a:rPr>
              <a:t>Bir kazanma-kazanma (</a:t>
            </a:r>
            <a:r>
              <a:rPr lang="en-US" altLang="tr-TR" b="1" i="1" smtClean="0">
                <a:solidFill>
                  <a:srgbClr val="FF0000"/>
                </a:solidFill>
              </a:rPr>
              <a:t>win-win</a:t>
            </a:r>
            <a:r>
              <a:rPr lang="tr-TR" altLang="tr-TR" b="1" i="1" smtClean="0">
                <a:solidFill>
                  <a:srgbClr val="000000"/>
                </a:solidFill>
              </a:rPr>
              <a:t>) </a:t>
            </a:r>
            <a:r>
              <a:rPr lang="tr-TR" altLang="tr-TR" smtClean="0">
                <a:solidFill>
                  <a:srgbClr val="000000"/>
                </a:solidFill>
              </a:rPr>
              <a:t>durumu yaratmak, yani</a:t>
            </a:r>
            <a:r>
              <a:rPr lang="tr-TR" altLang="tr-TR" b="1" i="1" smtClean="0">
                <a:solidFill>
                  <a:srgbClr val="000000"/>
                </a:solidFill>
              </a:rPr>
              <a:t>:</a:t>
            </a:r>
            <a:endParaRPr lang="en-US" altLang="tr-TR" smtClean="0">
              <a:solidFill>
                <a:srgbClr val="000000"/>
              </a:solidFill>
            </a:endParaRPr>
          </a:p>
          <a:p>
            <a:pPr marL="568325" lvl="1" indent="-219075"/>
            <a:r>
              <a:rPr lang="tr-TR" altLang="tr-TR" smtClean="0">
                <a:solidFill>
                  <a:srgbClr val="000000"/>
                </a:solidFill>
              </a:rPr>
              <a:t>İşçi gereksinimlerini tatmin etmek</a:t>
            </a:r>
          </a:p>
          <a:p>
            <a:pPr marL="568325" lvl="1" indent="-219075" algn="ctr">
              <a:buNone/>
            </a:pPr>
            <a:r>
              <a:rPr lang="tr-TR" altLang="tr-TR" smtClean="0">
                <a:solidFill>
                  <a:srgbClr val="000000"/>
                </a:solidFill>
              </a:rPr>
              <a:t>Ve aynı anda da </a:t>
            </a:r>
            <a:endParaRPr lang="en-US" altLang="tr-TR" smtClean="0">
              <a:solidFill>
                <a:srgbClr val="000000"/>
              </a:solidFill>
            </a:endParaRPr>
          </a:p>
          <a:p>
            <a:pPr marL="568325" lvl="1" indent="-219075"/>
            <a:r>
              <a:rPr lang="tr-TR" altLang="tr-TR" smtClean="0">
                <a:solidFill>
                  <a:srgbClr val="000000"/>
                </a:solidFill>
              </a:rPr>
              <a:t>Örgütsel hedeflere erişmek</a:t>
            </a:r>
            <a:endParaRPr lang="en-US" altLang="tr-TR" smtClean="0">
              <a:solidFill>
                <a:srgbClr val="000000"/>
              </a:solidFill>
            </a:endParaRPr>
          </a:p>
          <a:p>
            <a:pPr marL="234950" indent="-234950"/>
            <a:r>
              <a:rPr lang="tr-TR" altLang="tr-TR" b="1" i="1" u="sng" smtClean="0">
                <a:solidFill>
                  <a:srgbClr val="000000"/>
                </a:solidFill>
              </a:rPr>
              <a:t>Kazanma-kazanma koşulu</a:t>
            </a:r>
            <a:r>
              <a:rPr lang="en-US" altLang="tr-TR" u="sng" smtClean="0">
                <a:solidFill>
                  <a:srgbClr val="000000"/>
                </a:solidFill>
              </a:rPr>
              <a:t>:</a:t>
            </a:r>
          </a:p>
          <a:p>
            <a:pPr marL="568325" lvl="1" indent="-219075"/>
            <a:r>
              <a:rPr lang="tr-TR" altLang="tr-TR" smtClean="0">
                <a:solidFill>
                  <a:srgbClr val="000000"/>
                </a:solidFill>
              </a:rPr>
              <a:t>Örgüt ve işçiler istedikleri şeyi elde ettiğinde meydana gelir.</a:t>
            </a:r>
            <a:endParaRPr lang="en-US" alt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41308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27649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smtClean="0"/>
              <a:t>Toplam Kişi Yaklaşımı</a:t>
            </a:r>
            <a:r>
              <a:rPr lang="en-US" altLang="tr-TR" smtClean="0"/>
              <a:t> </a:t>
            </a:r>
          </a:p>
        </p:txBody>
      </p:sp>
      <p:sp>
        <p:nvSpPr>
          <p:cNvPr id="8195" name="Shape 27650"/>
          <p:cNvSpPr>
            <a:spLocks noGrp="1" noChangeArrowheads="1"/>
          </p:cNvSpPr>
          <p:nvPr>
            <p:ph type="body" idx="1"/>
          </p:nvPr>
        </p:nvSpPr>
        <p:spPr>
          <a:xfrm>
            <a:off x="1976582" y="3371274"/>
            <a:ext cx="9377218" cy="1330036"/>
          </a:xfrm>
          <a:solidFill>
            <a:schemeClr val="bg1">
              <a:lumMod val="85000"/>
              <a:alpha val="94901"/>
            </a:schemeClr>
          </a:solidFill>
        </p:spPr>
        <p:txBody>
          <a:bodyPr>
            <a:normAutofit/>
          </a:bodyPr>
          <a:lstStyle/>
          <a:p>
            <a:pPr marL="234950" indent="-234950">
              <a:defRPr/>
            </a:pPr>
            <a:r>
              <a:rPr lang="tr-TR" sz="3600" dirty="0" smtClean="0">
                <a:solidFill>
                  <a:srgbClr val="000000"/>
                </a:solidFill>
              </a:rPr>
              <a:t>Bir örgüt, bir işçiyi “her yönüyle” istihdam eder, sadece işle ilgili becerilerini değil!</a:t>
            </a:r>
            <a:endParaRPr lang="en-US" sz="3600" dirty="0" smtClean="0">
              <a:solidFill>
                <a:srgbClr val="000000"/>
              </a:solidFill>
            </a:endParaRPr>
          </a:p>
          <a:p>
            <a:pPr marL="568325" lvl="1" indent="-219075">
              <a:buNone/>
              <a:defRPr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93805502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27649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dirty="0" smtClean="0"/>
              <a:t>Davranışın Düzeyleri</a:t>
            </a:r>
            <a:r>
              <a:rPr lang="en-US" altLang="tr-TR" dirty="0" smtClean="0"/>
              <a:t> </a:t>
            </a:r>
          </a:p>
        </p:txBody>
      </p:sp>
      <p:graphicFrame>
        <p:nvGraphicFramePr>
          <p:cNvPr id="11268" name="Object 1"/>
          <p:cNvGraphicFramePr>
            <a:graphicFrameLocks noChangeAspect="1"/>
          </p:cNvGraphicFramePr>
          <p:nvPr/>
        </p:nvGraphicFramePr>
        <p:xfrm>
          <a:off x="1990726" y="1630363"/>
          <a:ext cx="2276475" cy="448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3457406" imgH="3467224" progId="MS_ClipArt_Gallery.2">
                  <p:embed/>
                </p:oleObj>
              </mc:Choice>
              <mc:Fallback>
                <p:oleObj name="Clip" r:id="rId3" imgW="3457406" imgH="3467224" progId="MS_ClipArt_Gallery.2">
                  <p:embed/>
                  <p:pic>
                    <p:nvPicPr>
                      <p:cNvPr id="11268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6" y="1630363"/>
                        <a:ext cx="2276475" cy="448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33601" y="3525839"/>
            <a:ext cx="2112963" cy="76993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Grup</a:t>
            </a:r>
            <a:endParaRPr lang="en-US" sz="28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35188" y="4967288"/>
            <a:ext cx="1928812" cy="7683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Örgüt</a:t>
            </a:r>
            <a:endParaRPr lang="en-US" sz="2400" b="1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388" y="2192339"/>
            <a:ext cx="1873250" cy="7080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Birey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1851821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12288"/>
          <p:cNvSpPr>
            <a:spLocks noGrp="1" noChangeArrowheads="1"/>
          </p:cNvSpPr>
          <p:nvPr>
            <p:ph type="title"/>
          </p:nvPr>
        </p:nvSpPr>
        <p:spPr>
          <a:solidFill>
            <a:srgbClr val="1C79A8">
              <a:alpha val="96077"/>
            </a:srgbClr>
          </a:solidFill>
        </p:spPr>
        <p:txBody>
          <a:bodyPr/>
          <a:lstStyle/>
          <a:p>
            <a:pPr eaLnBrk="1" hangingPunct="1"/>
            <a:r>
              <a:rPr lang="en-US" altLang="tr-TR" sz="3400"/>
              <a:t>Gr</a:t>
            </a:r>
            <a:r>
              <a:rPr lang="tr-TR" altLang="tr-TR" sz="3400"/>
              <a:t>u</a:t>
            </a:r>
            <a:r>
              <a:rPr lang="en-US" altLang="tr-TR" sz="3400"/>
              <a:t>p, </a:t>
            </a:r>
            <a:r>
              <a:rPr lang="tr-TR" altLang="tr-TR" sz="3400"/>
              <a:t>Birey</a:t>
            </a:r>
            <a:r>
              <a:rPr lang="en-US" altLang="tr-TR" sz="3400"/>
              <a:t> </a:t>
            </a:r>
            <a:r>
              <a:rPr lang="tr-TR" altLang="tr-TR" sz="3400"/>
              <a:t>ve</a:t>
            </a:r>
            <a:r>
              <a:rPr lang="en-US" altLang="tr-TR" sz="3400"/>
              <a:t> </a:t>
            </a:r>
            <a:r>
              <a:rPr lang="tr-TR" altLang="tr-TR" sz="3400"/>
              <a:t>Örgüt Düzeyindeki Davranışlar</a:t>
            </a:r>
            <a:endParaRPr lang="en-US" altLang="tr-TR" sz="3400"/>
          </a:p>
        </p:txBody>
      </p:sp>
      <p:sp>
        <p:nvSpPr>
          <p:cNvPr id="14339" name="Shape 27650"/>
          <p:cNvSpPr>
            <a:spLocks noGrp="1" noChangeArrowheads="1"/>
          </p:cNvSpPr>
          <p:nvPr>
            <p:ph type="body" idx="1"/>
          </p:nvPr>
        </p:nvSpPr>
        <p:spPr>
          <a:xfrm>
            <a:off x="8313738" y="6156326"/>
            <a:ext cx="2182812" cy="481013"/>
          </a:xfrm>
          <a:solidFill>
            <a:srgbClr val="FCF7E8">
              <a:alpha val="94901"/>
            </a:srgbClr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Şekil</a:t>
            </a:r>
            <a:r>
              <a:rPr lang="en-US" altLang="tr-TR" sz="2000"/>
              <a:t> 1.1</a:t>
            </a:r>
          </a:p>
        </p:txBody>
      </p:sp>
      <p:pic>
        <p:nvPicPr>
          <p:cNvPr id="14340" name="Picture 4" descr="Lus10552_01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364" y="1319214"/>
            <a:ext cx="7335837" cy="553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5 Düz Ok Bağlayıcısı"/>
          <p:cNvCxnSpPr/>
          <p:nvPr/>
        </p:nvCxnSpPr>
        <p:spPr>
          <a:xfrm flipV="1">
            <a:off x="7375525" y="2276476"/>
            <a:ext cx="1403350" cy="18081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6 Oval"/>
          <p:cNvSpPr/>
          <p:nvPr/>
        </p:nvSpPr>
        <p:spPr>
          <a:xfrm>
            <a:off x="8797926" y="1584325"/>
            <a:ext cx="1870075" cy="9350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000" b="1" dirty="0"/>
              <a:t>Bireysel davranış</a:t>
            </a:r>
          </a:p>
        </p:txBody>
      </p:sp>
      <p:cxnSp>
        <p:nvCxnSpPr>
          <p:cNvPr id="12" name="11 Dirsek Bağlayıcısı"/>
          <p:cNvCxnSpPr/>
          <p:nvPr/>
        </p:nvCxnSpPr>
        <p:spPr>
          <a:xfrm>
            <a:off x="5608639" y="5324476"/>
            <a:ext cx="3413125" cy="10763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8677276" y="5435600"/>
            <a:ext cx="1990725" cy="9350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000" b="1" dirty="0"/>
              <a:t>Grup Davranışı</a:t>
            </a:r>
          </a:p>
        </p:txBody>
      </p:sp>
    </p:spTree>
    <p:extLst>
      <p:ext uri="{BB962C8B-B14F-4D97-AF65-F5344CB8AC3E}">
        <p14:creationId xmlns:p14="http://schemas.microsoft.com/office/powerpoint/2010/main" val="95040460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hape 27650"/>
          <p:cNvSpPr>
            <a:spLocks noGrp="1" noChangeArrowheads="1"/>
          </p:cNvSpPr>
          <p:nvPr>
            <p:ph type="body" idx="1"/>
          </p:nvPr>
        </p:nvSpPr>
        <p:spPr>
          <a:xfrm>
            <a:off x="1868488" y="284164"/>
            <a:ext cx="8628062" cy="1057275"/>
          </a:xfrm>
          <a:solidFill>
            <a:srgbClr val="FCF7E8">
              <a:alpha val="94901"/>
            </a:srgbClr>
          </a:solidFill>
        </p:spPr>
        <p:txBody>
          <a:bodyPr/>
          <a:lstStyle/>
          <a:p>
            <a:pPr marL="234950" indent="-234950" algn="ctr">
              <a:buNone/>
              <a:defRPr/>
            </a:pPr>
            <a:r>
              <a:rPr lang="tr-TR" b="1" i="1" dirty="0" smtClean="0">
                <a:solidFill>
                  <a:schemeClr val="tx1"/>
                </a:solidFill>
              </a:rPr>
              <a:t>İnsan ilişkilerinin </a:t>
            </a:r>
            <a:r>
              <a:rPr lang="tr-TR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</a:t>
            </a:r>
            <a:r>
              <a:rPr lang="tr-TR" b="1" i="1" dirty="0" smtClean="0">
                <a:solidFill>
                  <a:schemeClr val="tx1"/>
                </a:solidFill>
              </a:rPr>
              <a:t> üzerinde etkisi vardır.</a:t>
            </a:r>
            <a:endParaRPr lang="en-US" b="1" i="1" dirty="0" smtClean="0">
              <a:solidFill>
                <a:schemeClr val="tx1"/>
              </a:solidFill>
            </a:endParaRPr>
          </a:p>
          <a:p>
            <a:pPr marL="234950" indent="-234950" algn="ctr">
              <a:buNone/>
              <a:defRPr/>
            </a:pPr>
            <a:endParaRPr lang="en-US" b="1" i="1" dirty="0" smtClean="0"/>
          </a:p>
          <a:p>
            <a:pPr marL="234950" indent="-234950" algn="ctr">
              <a:buNone/>
              <a:defRPr/>
            </a:pPr>
            <a:endParaRPr lang="en-US" b="1" i="1" dirty="0" smtClean="0"/>
          </a:p>
          <a:p>
            <a:pPr marL="234950" indent="-234950" algn="ctr">
              <a:buNone/>
              <a:defRPr/>
            </a:pPr>
            <a:endParaRPr lang="en-US" b="1" i="1" dirty="0" smtClean="0"/>
          </a:p>
        </p:txBody>
      </p:sp>
      <p:sp>
        <p:nvSpPr>
          <p:cNvPr id="3" name="Shape 27650"/>
          <p:cNvSpPr txBox="1">
            <a:spLocks noChangeArrowheads="1"/>
          </p:cNvSpPr>
          <p:nvPr/>
        </p:nvSpPr>
        <p:spPr bwMode="auto">
          <a:xfrm>
            <a:off x="1847851" y="1951038"/>
            <a:ext cx="8189913" cy="24177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34950" indent="-23495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 err="1">
                <a:solidFill>
                  <a:srgbClr val="000000"/>
                </a:solidFill>
              </a:rPr>
              <a:t>Performan</a:t>
            </a:r>
            <a:r>
              <a:rPr lang="tr-TR" sz="3200" b="1" kern="0" dirty="0">
                <a:solidFill>
                  <a:srgbClr val="000000"/>
                </a:solidFill>
              </a:rPr>
              <a:t>s</a:t>
            </a:r>
            <a:r>
              <a:rPr lang="en-US" sz="3200" b="1" kern="0" dirty="0">
                <a:solidFill>
                  <a:srgbClr val="000000"/>
                </a:solidFill>
              </a:rPr>
              <a:t> – </a:t>
            </a:r>
            <a:r>
              <a:rPr lang="tr-TR" sz="3200" kern="0" dirty="0">
                <a:solidFill>
                  <a:srgbClr val="000000"/>
                </a:solidFill>
              </a:rPr>
              <a:t>Beklentilere ya da hedeflere ulaşılma miktarıdır.</a:t>
            </a:r>
            <a:endParaRPr lang="en-US" sz="3200" kern="0" dirty="0">
              <a:solidFill>
                <a:srgbClr val="000000"/>
              </a:solidFill>
            </a:endParaRPr>
          </a:p>
          <a:p>
            <a:pPr marL="568325" lvl="1" indent="-219075">
              <a:spcBef>
                <a:spcPct val="20000"/>
              </a:spcBef>
              <a:buFontTx/>
              <a:buChar char="–"/>
              <a:defRPr/>
            </a:pPr>
            <a:r>
              <a:rPr lang="tr-TR" sz="2800" kern="0" dirty="0">
                <a:solidFill>
                  <a:srgbClr val="000000"/>
                </a:solidFill>
              </a:rPr>
              <a:t>Yüksek ve düşük performans düzeylerini uçlarında tanımladığımız bir sürekli çizgi üzerinde ölçülür.</a:t>
            </a:r>
            <a:endParaRPr lang="en-US" sz="2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22903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Geniş ekran</PresentationFormat>
  <Paragraphs>93</Paragraphs>
  <Slides>15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Arial Rounded MT Bold</vt:lpstr>
      <vt:lpstr>Calibri</vt:lpstr>
      <vt:lpstr>Calibri Light</vt:lpstr>
      <vt:lpstr>Wingdings</vt:lpstr>
      <vt:lpstr>Office Teması</vt:lpstr>
      <vt:lpstr>Microsoft Clip Gallery</vt:lpstr>
      <vt:lpstr>Davranışı, İnsan ilişkilerini ve Performansı Anlamak</vt:lpstr>
      <vt:lpstr>PowerPoint Sunusu</vt:lpstr>
      <vt:lpstr>PowerPoint Sunusu</vt:lpstr>
      <vt:lpstr>PowerPoint Sunusu</vt:lpstr>
      <vt:lpstr>İnsan İlişkilerinin Amaçları </vt:lpstr>
      <vt:lpstr>Toplam Kişi Yaklaşımı </vt:lpstr>
      <vt:lpstr>Davranışın Düzeyleri </vt:lpstr>
      <vt:lpstr>Grup, Birey ve Örgüt Düzeyindeki Davranışlar</vt:lpstr>
      <vt:lpstr>PowerPoint Sunusu</vt:lpstr>
      <vt:lpstr>Performans</vt:lpstr>
      <vt:lpstr>PowerPoint Sunusu</vt:lpstr>
      <vt:lpstr>Bireysel ve Grup Davranışları ile Örgütsel Performans Arasındaki İlişki </vt:lpstr>
      <vt:lpstr>Davranış, İnsan ilişkileri ve Performans Arasındaki İlişki </vt:lpstr>
      <vt:lpstr>İnsan İlişkileri Rehberi </vt:lpstr>
      <vt:lpstr>İnsan İlişkileri Sorunlarını Giderme (devam)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Davranışı, İnsan ilişkilerini ve Performansı Anlamak</dc:title>
  <dc:creator>User</dc:creator>
  <cp:lastModifiedBy>User</cp:lastModifiedBy>
  <cp:revision>1</cp:revision>
  <dcterms:created xsi:type="dcterms:W3CDTF">2017-11-16T07:10:52Z</dcterms:created>
  <dcterms:modified xsi:type="dcterms:W3CDTF">2017-11-16T07:10:59Z</dcterms:modified>
</cp:coreProperties>
</file>