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30"/>
  </p:notesMasterIdLst>
  <p:sldIdLst>
    <p:sldId id="256" r:id="rId2"/>
    <p:sldId id="261" r:id="rId3"/>
    <p:sldId id="262" r:id="rId4"/>
    <p:sldId id="265" r:id="rId5"/>
    <p:sldId id="263" r:id="rId6"/>
    <p:sldId id="264" r:id="rId7"/>
    <p:sldId id="266" r:id="rId8"/>
    <p:sldId id="267" r:id="rId9"/>
    <p:sldId id="268" r:id="rId10"/>
    <p:sldId id="274" r:id="rId11"/>
    <p:sldId id="272" r:id="rId12"/>
    <p:sldId id="273" r:id="rId13"/>
    <p:sldId id="275" r:id="rId14"/>
    <p:sldId id="276" r:id="rId15"/>
    <p:sldId id="277" r:id="rId16"/>
    <p:sldId id="278" r:id="rId17"/>
    <p:sldId id="279" r:id="rId18"/>
    <p:sldId id="280" r:id="rId19"/>
    <p:sldId id="281" r:id="rId20"/>
    <p:sldId id="282" r:id="rId21"/>
    <p:sldId id="283" r:id="rId22"/>
    <p:sldId id="285" r:id="rId23"/>
    <p:sldId id="286" r:id="rId24"/>
    <p:sldId id="287" r:id="rId25"/>
    <p:sldId id="288" r:id="rId26"/>
    <p:sldId id="291" r:id="rId27"/>
    <p:sldId id="284" r:id="rId28"/>
    <p:sldId id="260"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C77D"/>
    <a:srgbClr val="204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6433" autoAdjust="0"/>
  </p:normalViewPr>
  <p:slideViewPr>
    <p:cSldViewPr snapToGrid="0">
      <p:cViewPr varScale="1">
        <p:scale>
          <a:sx n="113" d="100"/>
          <a:sy n="113" d="100"/>
        </p:scale>
        <p:origin x="432" y="9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image" Target="../media/image18.gif"/></Relationships>
</file>

<file path=ppt/diagrams/_rels/drawing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image" Target="../media/image18.gif"/></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ADEC81-B2E3-487B-9F91-7C6E0D5782CD}" type="doc">
      <dgm:prSet loTypeId="urn:microsoft.com/office/officeart/2005/8/layout/vList3#1" loCatId="list" qsTypeId="urn:microsoft.com/office/officeart/2005/8/quickstyle/3d2#1" qsCatId="3D" csTypeId="urn:microsoft.com/office/officeart/2005/8/colors/accent4_1" csCatId="accent4" phldr="1"/>
      <dgm:spPr/>
    </dgm:pt>
    <dgm:pt modelId="{24EF474B-EFED-4586-A2EF-494D546AC229}">
      <dgm:prSet phldrT="[Text]"/>
      <dgm:spPr/>
      <dgm:t>
        <a:bodyPr/>
        <a:lstStyle/>
        <a:p>
          <a:r>
            <a:rPr lang="tr-TR" b="1" dirty="0" smtClean="0">
              <a:solidFill>
                <a:srgbClr val="67588E"/>
              </a:solidFill>
            </a:rPr>
            <a:t>Bilgisayar destekli tasarım </a:t>
          </a:r>
          <a:r>
            <a:rPr lang="en-US" b="0" dirty="0" smtClean="0">
              <a:solidFill>
                <a:srgbClr val="67588E"/>
              </a:solidFill>
            </a:rPr>
            <a:t>(</a:t>
          </a:r>
          <a:r>
            <a:rPr lang="en-US" b="1" dirty="0" smtClean="0">
              <a:solidFill>
                <a:srgbClr val="67588E"/>
              </a:solidFill>
            </a:rPr>
            <a:t>CAD</a:t>
          </a:r>
          <a:r>
            <a:rPr lang="en-US" b="0" dirty="0" smtClean="0">
              <a:solidFill>
                <a:srgbClr val="67588E"/>
              </a:solidFill>
            </a:rPr>
            <a:t>) </a:t>
          </a:r>
          <a:r>
            <a:rPr lang="tr-TR" b="1" dirty="0" smtClean="0">
              <a:solidFill>
                <a:srgbClr val="67588E"/>
              </a:solidFill>
            </a:rPr>
            <a:t>yazılımları </a:t>
          </a:r>
          <a:endParaRPr lang="en-US" b="1" dirty="0">
            <a:solidFill>
              <a:srgbClr val="67588E"/>
            </a:solidFill>
          </a:endParaRPr>
        </a:p>
      </dgm:t>
    </dgm:pt>
    <dgm:pt modelId="{DBABF911-F403-41CC-985E-FE30A46FF744}" type="parTrans" cxnId="{FA2B78A1-D479-4115-9BC7-868BDEFD6268}">
      <dgm:prSet/>
      <dgm:spPr/>
      <dgm:t>
        <a:bodyPr/>
        <a:lstStyle/>
        <a:p>
          <a:endParaRPr lang="en-US"/>
        </a:p>
      </dgm:t>
    </dgm:pt>
    <dgm:pt modelId="{712268ED-6145-4BDD-8BF5-6A14FC389592}" type="sibTrans" cxnId="{FA2B78A1-D479-4115-9BC7-868BDEFD6268}">
      <dgm:prSet/>
      <dgm:spPr/>
      <dgm:t>
        <a:bodyPr/>
        <a:lstStyle/>
        <a:p>
          <a:endParaRPr lang="en-US"/>
        </a:p>
      </dgm:t>
    </dgm:pt>
    <dgm:pt modelId="{BF1BDD00-2CC1-4A9C-BC51-7307C27383FF}">
      <dgm:prSet phldrT="[Text]"/>
      <dgm:spPr/>
      <dgm:t>
        <a:bodyPr/>
        <a:lstStyle/>
        <a:p>
          <a:r>
            <a:rPr lang="tr-TR" b="1" dirty="0" smtClean="0">
              <a:solidFill>
                <a:srgbClr val="67588E"/>
              </a:solidFill>
            </a:rPr>
            <a:t>Masaüstü yayıncılığı yazılımları</a:t>
          </a:r>
          <a:endParaRPr lang="en-US" b="1" dirty="0">
            <a:solidFill>
              <a:srgbClr val="67588E"/>
            </a:solidFill>
          </a:endParaRPr>
        </a:p>
      </dgm:t>
    </dgm:pt>
    <dgm:pt modelId="{A9D39920-2EFF-4C25-A686-59A8EF1D2F5A}" type="parTrans" cxnId="{B09404F2-4069-4860-B350-F4744665E6E3}">
      <dgm:prSet/>
      <dgm:spPr/>
      <dgm:t>
        <a:bodyPr/>
        <a:lstStyle/>
        <a:p>
          <a:endParaRPr lang="en-US"/>
        </a:p>
      </dgm:t>
    </dgm:pt>
    <dgm:pt modelId="{094426DB-FE22-4064-A142-D23C77412C3A}" type="sibTrans" cxnId="{B09404F2-4069-4860-B350-F4744665E6E3}">
      <dgm:prSet/>
      <dgm:spPr/>
      <dgm:t>
        <a:bodyPr/>
        <a:lstStyle/>
        <a:p>
          <a:endParaRPr lang="en-US"/>
        </a:p>
      </dgm:t>
    </dgm:pt>
    <dgm:pt modelId="{52515FD3-032E-45F8-981B-1A02E2B911E2}">
      <dgm:prSet phldrT="[Text]"/>
      <dgm:spPr/>
      <dgm:t>
        <a:bodyPr/>
        <a:lstStyle/>
        <a:p>
          <a:r>
            <a:rPr lang="tr-TR" b="1" dirty="0" smtClean="0">
              <a:solidFill>
                <a:srgbClr val="67588E"/>
              </a:solidFill>
            </a:rPr>
            <a:t>Resim/Görüntü düzenleme yazılımları</a:t>
          </a:r>
          <a:endParaRPr lang="en-US" b="1" dirty="0">
            <a:solidFill>
              <a:srgbClr val="67588E"/>
            </a:solidFill>
          </a:endParaRPr>
        </a:p>
      </dgm:t>
    </dgm:pt>
    <dgm:pt modelId="{D18F9378-3B79-4E87-998B-CB07CC95FDAF}" type="parTrans" cxnId="{1F6ED28B-14C0-4C50-81BB-82616F0375F6}">
      <dgm:prSet/>
      <dgm:spPr/>
      <dgm:t>
        <a:bodyPr/>
        <a:lstStyle/>
        <a:p>
          <a:endParaRPr lang="en-US"/>
        </a:p>
      </dgm:t>
    </dgm:pt>
    <dgm:pt modelId="{BECDCB2C-9C1A-40B2-B8AD-C6FC0CF6B5AE}" type="sibTrans" cxnId="{1F6ED28B-14C0-4C50-81BB-82616F0375F6}">
      <dgm:prSet/>
      <dgm:spPr/>
      <dgm:t>
        <a:bodyPr/>
        <a:lstStyle/>
        <a:p>
          <a:endParaRPr lang="en-US"/>
        </a:p>
      </dgm:t>
    </dgm:pt>
    <dgm:pt modelId="{F1409B65-1F65-46F7-B56B-B86808D1BAF9}" type="pres">
      <dgm:prSet presAssocID="{A4ADEC81-B2E3-487B-9F91-7C6E0D5782CD}" presName="linearFlow" presStyleCnt="0">
        <dgm:presLayoutVars>
          <dgm:dir/>
          <dgm:resizeHandles val="exact"/>
        </dgm:presLayoutVars>
      </dgm:prSet>
      <dgm:spPr/>
    </dgm:pt>
    <dgm:pt modelId="{2FBCA3B9-AB0E-4333-A8E3-3B132991CF92}" type="pres">
      <dgm:prSet presAssocID="{24EF474B-EFED-4586-A2EF-494D546AC229}" presName="composite" presStyleCnt="0"/>
      <dgm:spPr/>
    </dgm:pt>
    <dgm:pt modelId="{1FCF4430-C93A-4E20-9D29-5D72E2B75DAF}" type="pres">
      <dgm:prSet presAssocID="{24EF474B-EFED-4586-A2EF-494D546AC229}" presName="imgShp" presStyleLbl="fgImgPlace1" presStyleIdx="0" presStyleCnt="3"/>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7B1679C5-D426-4B14-A7F2-FF0427E65B88}" type="pres">
      <dgm:prSet presAssocID="{24EF474B-EFED-4586-A2EF-494D546AC229}" presName="txShp" presStyleLbl="node1" presStyleIdx="0" presStyleCnt="3">
        <dgm:presLayoutVars>
          <dgm:bulletEnabled val="1"/>
        </dgm:presLayoutVars>
      </dgm:prSet>
      <dgm:spPr/>
      <dgm:t>
        <a:bodyPr/>
        <a:lstStyle/>
        <a:p>
          <a:endParaRPr lang="en-US"/>
        </a:p>
      </dgm:t>
    </dgm:pt>
    <dgm:pt modelId="{0EDDFF57-CA33-47B0-86FF-12FD726A0F06}" type="pres">
      <dgm:prSet presAssocID="{712268ED-6145-4BDD-8BF5-6A14FC389592}" presName="spacing" presStyleCnt="0"/>
      <dgm:spPr/>
    </dgm:pt>
    <dgm:pt modelId="{940C833E-2A16-4C42-9C86-24299B53B11B}" type="pres">
      <dgm:prSet presAssocID="{BF1BDD00-2CC1-4A9C-BC51-7307C27383FF}" presName="composite" presStyleCnt="0"/>
      <dgm:spPr/>
    </dgm:pt>
    <dgm:pt modelId="{127CDBB0-63F1-4504-9E4E-903BDDEEECB4}" type="pres">
      <dgm:prSet presAssocID="{BF1BDD00-2CC1-4A9C-BC51-7307C27383FF}" presName="imgShp" presStyleLbl="fgImgPlace1" presStyleIdx="1" presStyleCnt="3"/>
      <dgm:spPr>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CB2ED2FC-5899-4E21-B28C-B9217DAB1855}" type="pres">
      <dgm:prSet presAssocID="{BF1BDD00-2CC1-4A9C-BC51-7307C27383FF}" presName="txShp" presStyleLbl="node1" presStyleIdx="1" presStyleCnt="3">
        <dgm:presLayoutVars>
          <dgm:bulletEnabled val="1"/>
        </dgm:presLayoutVars>
      </dgm:prSet>
      <dgm:spPr/>
      <dgm:t>
        <a:bodyPr/>
        <a:lstStyle/>
        <a:p>
          <a:endParaRPr lang="en-US"/>
        </a:p>
      </dgm:t>
    </dgm:pt>
    <dgm:pt modelId="{A2659A49-C676-414B-8A77-EB11977E58B7}" type="pres">
      <dgm:prSet presAssocID="{094426DB-FE22-4064-A142-D23C77412C3A}" presName="spacing" presStyleCnt="0"/>
      <dgm:spPr/>
    </dgm:pt>
    <dgm:pt modelId="{0665E099-3347-46D6-8413-11695B44AC89}" type="pres">
      <dgm:prSet presAssocID="{52515FD3-032E-45F8-981B-1A02E2B911E2}" presName="composite" presStyleCnt="0"/>
      <dgm:spPr/>
    </dgm:pt>
    <dgm:pt modelId="{38E75101-72EA-49C0-854C-2FF180E3A166}" type="pres">
      <dgm:prSet presAssocID="{52515FD3-032E-45F8-981B-1A02E2B911E2}" presName="imgShp" presStyleLbl="fgImgPlace1" presStyleIdx="2" presStyleCnt="3"/>
      <dgm:spPr>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9BF47D4A-1464-4498-A2E2-3AE8CAB61EE5}" type="pres">
      <dgm:prSet presAssocID="{52515FD3-032E-45F8-981B-1A02E2B911E2}" presName="txShp" presStyleLbl="node1" presStyleIdx="2" presStyleCnt="3">
        <dgm:presLayoutVars>
          <dgm:bulletEnabled val="1"/>
        </dgm:presLayoutVars>
      </dgm:prSet>
      <dgm:spPr/>
      <dgm:t>
        <a:bodyPr/>
        <a:lstStyle/>
        <a:p>
          <a:endParaRPr lang="en-US"/>
        </a:p>
      </dgm:t>
    </dgm:pt>
  </dgm:ptLst>
  <dgm:cxnLst>
    <dgm:cxn modelId="{A0554506-22E1-42DC-BF91-8A2047BBFCC2}" type="presOf" srcId="{52515FD3-032E-45F8-981B-1A02E2B911E2}" destId="{9BF47D4A-1464-4498-A2E2-3AE8CAB61EE5}" srcOrd="0" destOrd="0" presId="urn:microsoft.com/office/officeart/2005/8/layout/vList3#1"/>
    <dgm:cxn modelId="{CCC035F5-5C89-422D-81A1-A6A5AD135052}" type="presOf" srcId="{BF1BDD00-2CC1-4A9C-BC51-7307C27383FF}" destId="{CB2ED2FC-5899-4E21-B28C-B9217DAB1855}" srcOrd="0" destOrd="0" presId="urn:microsoft.com/office/officeart/2005/8/layout/vList3#1"/>
    <dgm:cxn modelId="{AE6041A1-D0E9-4808-B1D4-14F1E8522301}" type="presOf" srcId="{A4ADEC81-B2E3-487B-9F91-7C6E0D5782CD}" destId="{F1409B65-1F65-46F7-B56B-B86808D1BAF9}" srcOrd="0" destOrd="0" presId="urn:microsoft.com/office/officeart/2005/8/layout/vList3#1"/>
    <dgm:cxn modelId="{B09404F2-4069-4860-B350-F4744665E6E3}" srcId="{A4ADEC81-B2E3-487B-9F91-7C6E0D5782CD}" destId="{BF1BDD00-2CC1-4A9C-BC51-7307C27383FF}" srcOrd="1" destOrd="0" parTransId="{A9D39920-2EFF-4C25-A686-59A8EF1D2F5A}" sibTransId="{094426DB-FE22-4064-A142-D23C77412C3A}"/>
    <dgm:cxn modelId="{FE8F03C6-3CF0-42F7-89F9-C72373D97955}" type="presOf" srcId="{24EF474B-EFED-4586-A2EF-494D546AC229}" destId="{7B1679C5-D426-4B14-A7F2-FF0427E65B88}" srcOrd="0" destOrd="0" presId="urn:microsoft.com/office/officeart/2005/8/layout/vList3#1"/>
    <dgm:cxn modelId="{FA2B78A1-D479-4115-9BC7-868BDEFD6268}" srcId="{A4ADEC81-B2E3-487B-9F91-7C6E0D5782CD}" destId="{24EF474B-EFED-4586-A2EF-494D546AC229}" srcOrd="0" destOrd="0" parTransId="{DBABF911-F403-41CC-985E-FE30A46FF744}" sibTransId="{712268ED-6145-4BDD-8BF5-6A14FC389592}"/>
    <dgm:cxn modelId="{1F6ED28B-14C0-4C50-81BB-82616F0375F6}" srcId="{A4ADEC81-B2E3-487B-9F91-7C6E0D5782CD}" destId="{52515FD3-032E-45F8-981B-1A02E2B911E2}" srcOrd="2" destOrd="0" parTransId="{D18F9378-3B79-4E87-998B-CB07CC95FDAF}" sibTransId="{BECDCB2C-9C1A-40B2-B8AD-C6FC0CF6B5AE}"/>
    <dgm:cxn modelId="{A1A6D103-BCA6-4702-9557-8BF6B697B18C}" type="presParOf" srcId="{F1409B65-1F65-46F7-B56B-B86808D1BAF9}" destId="{2FBCA3B9-AB0E-4333-A8E3-3B132991CF92}" srcOrd="0" destOrd="0" presId="urn:microsoft.com/office/officeart/2005/8/layout/vList3#1"/>
    <dgm:cxn modelId="{EC178FD3-9E03-4847-8CCF-10FC6B25A0ED}" type="presParOf" srcId="{2FBCA3B9-AB0E-4333-A8E3-3B132991CF92}" destId="{1FCF4430-C93A-4E20-9D29-5D72E2B75DAF}" srcOrd="0" destOrd="0" presId="urn:microsoft.com/office/officeart/2005/8/layout/vList3#1"/>
    <dgm:cxn modelId="{6E44328F-E78C-44A6-93BE-B5E8E6825217}" type="presParOf" srcId="{2FBCA3B9-AB0E-4333-A8E3-3B132991CF92}" destId="{7B1679C5-D426-4B14-A7F2-FF0427E65B88}" srcOrd="1" destOrd="0" presId="urn:microsoft.com/office/officeart/2005/8/layout/vList3#1"/>
    <dgm:cxn modelId="{90C8192F-0C07-43A4-9AAC-9B77E58E1DA3}" type="presParOf" srcId="{F1409B65-1F65-46F7-B56B-B86808D1BAF9}" destId="{0EDDFF57-CA33-47B0-86FF-12FD726A0F06}" srcOrd="1" destOrd="0" presId="urn:microsoft.com/office/officeart/2005/8/layout/vList3#1"/>
    <dgm:cxn modelId="{4ADC2623-66E3-4F16-98AA-F183E540B0AF}" type="presParOf" srcId="{F1409B65-1F65-46F7-B56B-B86808D1BAF9}" destId="{940C833E-2A16-4C42-9C86-24299B53B11B}" srcOrd="2" destOrd="0" presId="urn:microsoft.com/office/officeart/2005/8/layout/vList3#1"/>
    <dgm:cxn modelId="{A86ACECC-20BF-4C65-973F-7F84F6FD1801}" type="presParOf" srcId="{940C833E-2A16-4C42-9C86-24299B53B11B}" destId="{127CDBB0-63F1-4504-9E4E-903BDDEEECB4}" srcOrd="0" destOrd="0" presId="urn:microsoft.com/office/officeart/2005/8/layout/vList3#1"/>
    <dgm:cxn modelId="{75CCFC51-9171-4D62-858C-5DA12B44CAAA}" type="presParOf" srcId="{940C833E-2A16-4C42-9C86-24299B53B11B}" destId="{CB2ED2FC-5899-4E21-B28C-B9217DAB1855}" srcOrd="1" destOrd="0" presId="urn:microsoft.com/office/officeart/2005/8/layout/vList3#1"/>
    <dgm:cxn modelId="{27530FA6-F3EB-47C6-B939-451DBD0F85DB}" type="presParOf" srcId="{F1409B65-1F65-46F7-B56B-B86808D1BAF9}" destId="{A2659A49-C676-414B-8A77-EB11977E58B7}" srcOrd="3" destOrd="0" presId="urn:microsoft.com/office/officeart/2005/8/layout/vList3#1"/>
    <dgm:cxn modelId="{47345F2A-8B04-44E0-BB39-7D966849AB78}" type="presParOf" srcId="{F1409B65-1F65-46F7-B56B-B86808D1BAF9}" destId="{0665E099-3347-46D6-8413-11695B44AC89}" srcOrd="4" destOrd="0" presId="urn:microsoft.com/office/officeart/2005/8/layout/vList3#1"/>
    <dgm:cxn modelId="{40254A1B-FB68-440B-9B4A-2DA9D32EC547}" type="presParOf" srcId="{0665E099-3347-46D6-8413-11695B44AC89}" destId="{38E75101-72EA-49C0-854C-2FF180E3A166}" srcOrd="0" destOrd="0" presId="urn:microsoft.com/office/officeart/2005/8/layout/vList3#1"/>
    <dgm:cxn modelId="{020F7325-4BBF-4EFA-8063-9AE0FD24EA1B}" type="presParOf" srcId="{0665E099-3347-46D6-8413-11695B44AC89}" destId="{9BF47D4A-1464-4498-A2E2-3AE8CAB61EE5}"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00855C-957A-4542-B30D-EC9357E65F04}" type="doc">
      <dgm:prSet loTypeId="urn:microsoft.com/office/officeart/2005/8/layout/default#9" loCatId="list" qsTypeId="urn:microsoft.com/office/officeart/2005/8/quickstyle/simple5" qsCatId="simple" csTypeId="urn:microsoft.com/office/officeart/2005/8/colors/accent4_2" csCatId="accent4" phldr="1"/>
      <dgm:spPr/>
      <dgm:t>
        <a:bodyPr/>
        <a:lstStyle/>
        <a:p>
          <a:endParaRPr lang="en-US"/>
        </a:p>
      </dgm:t>
    </dgm:pt>
    <dgm:pt modelId="{29C1E189-6ED2-4208-8556-C9A0833CF4B9}">
      <dgm:prSet phldrT="[Text]"/>
      <dgm:spPr/>
      <dgm:t>
        <a:bodyPr/>
        <a:lstStyle/>
        <a:p>
          <a:r>
            <a:rPr lang="en-US" dirty="0" smtClean="0"/>
            <a:t>Web </a:t>
          </a:r>
          <a:r>
            <a:rPr lang="tr-TR" dirty="0" smtClean="0"/>
            <a:t>Tarayıcısı</a:t>
          </a:r>
          <a:endParaRPr lang="en-US" dirty="0"/>
        </a:p>
      </dgm:t>
    </dgm:pt>
    <dgm:pt modelId="{D0CC6179-B536-4E58-860A-7E097EB0CA39}" type="parTrans" cxnId="{D2E8FEDD-92D0-44B3-8F27-9EB16F7153F6}">
      <dgm:prSet/>
      <dgm:spPr/>
      <dgm:t>
        <a:bodyPr/>
        <a:lstStyle/>
        <a:p>
          <a:endParaRPr lang="en-US"/>
        </a:p>
      </dgm:t>
    </dgm:pt>
    <dgm:pt modelId="{4CD82729-641D-44B0-A5D4-6D2164158F20}" type="sibTrans" cxnId="{D2E8FEDD-92D0-44B3-8F27-9EB16F7153F6}">
      <dgm:prSet/>
      <dgm:spPr/>
      <dgm:t>
        <a:bodyPr/>
        <a:lstStyle/>
        <a:p>
          <a:endParaRPr lang="en-US"/>
        </a:p>
      </dgm:t>
    </dgm:pt>
    <dgm:pt modelId="{218EAFF7-FA68-48A9-B92B-A46B8EAB6D7D}">
      <dgm:prSet phldrT="[Text]"/>
      <dgm:spPr/>
      <dgm:t>
        <a:bodyPr/>
        <a:lstStyle/>
        <a:p>
          <a:r>
            <a:rPr lang="tr-TR" dirty="0" smtClean="0"/>
            <a:t>E-posta</a:t>
          </a:r>
          <a:endParaRPr lang="en-US" dirty="0"/>
        </a:p>
      </dgm:t>
    </dgm:pt>
    <dgm:pt modelId="{37413DC3-20D5-43E6-801C-4AD9E9990D95}" type="parTrans" cxnId="{AB1E4000-270B-4138-A023-5CF9B0613B5D}">
      <dgm:prSet/>
      <dgm:spPr/>
      <dgm:t>
        <a:bodyPr/>
        <a:lstStyle/>
        <a:p>
          <a:endParaRPr lang="en-US"/>
        </a:p>
      </dgm:t>
    </dgm:pt>
    <dgm:pt modelId="{2C779319-9490-48CA-9E27-BF2A04266F0F}" type="sibTrans" cxnId="{AB1E4000-270B-4138-A023-5CF9B0613B5D}">
      <dgm:prSet/>
      <dgm:spPr/>
      <dgm:t>
        <a:bodyPr/>
        <a:lstStyle/>
        <a:p>
          <a:endParaRPr lang="en-US"/>
        </a:p>
      </dgm:t>
    </dgm:pt>
    <dgm:pt modelId="{822D5E02-3C81-490F-B9F3-0865D42E4EB9}">
      <dgm:prSet phldrT="[Text]"/>
      <dgm:spPr/>
      <dgm:t>
        <a:bodyPr/>
        <a:lstStyle/>
        <a:p>
          <a:r>
            <a:rPr lang="tr-TR" dirty="0" smtClean="0"/>
            <a:t>Anlık Mesajlaşma</a:t>
          </a:r>
          <a:endParaRPr lang="en-US" dirty="0"/>
        </a:p>
      </dgm:t>
    </dgm:pt>
    <dgm:pt modelId="{166330C5-2B8B-4E87-B7C8-E012A1177401}" type="parTrans" cxnId="{D25823B3-D34B-48D3-AFFB-3A1EF9F286F6}">
      <dgm:prSet/>
      <dgm:spPr/>
      <dgm:t>
        <a:bodyPr/>
        <a:lstStyle/>
        <a:p>
          <a:endParaRPr lang="en-US"/>
        </a:p>
      </dgm:t>
    </dgm:pt>
    <dgm:pt modelId="{E50B544B-D176-424E-9753-F711671BE250}" type="sibTrans" cxnId="{D25823B3-D34B-48D3-AFFB-3A1EF9F286F6}">
      <dgm:prSet/>
      <dgm:spPr/>
      <dgm:t>
        <a:bodyPr/>
        <a:lstStyle/>
        <a:p>
          <a:endParaRPr lang="en-US"/>
        </a:p>
      </dgm:t>
    </dgm:pt>
    <dgm:pt modelId="{E3887EA4-7B26-4351-8AE6-BA6E56FD3AAB}">
      <dgm:prSet phldrT="[Text]"/>
      <dgm:spPr/>
      <dgm:t>
        <a:bodyPr/>
        <a:lstStyle/>
        <a:p>
          <a:r>
            <a:rPr lang="tr-TR" dirty="0" smtClean="0"/>
            <a:t>Sohbet Odası</a:t>
          </a:r>
          <a:endParaRPr lang="en-US" dirty="0"/>
        </a:p>
      </dgm:t>
    </dgm:pt>
    <dgm:pt modelId="{B1C936BB-ACF3-40D7-BD15-A6071E46AD76}" type="parTrans" cxnId="{64F8593B-BC07-41EB-8B94-C20DD06EEA5C}">
      <dgm:prSet/>
      <dgm:spPr/>
      <dgm:t>
        <a:bodyPr/>
        <a:lstStyle/>
        <a:p>
          <a:endParaRPr lang="en-US"/>
        </a:p>
      </dgm:t>
    </dgm:pt>
    <dgm:pt modelId="{D73542CF-70C2-4E3B-B1C3-8675A555DE97}" type="sibTrans" cxnId="{64F8593B-BC07-41EB-8B94-C20DD06EEA5C}">
      <dgm:prSet/>
      <dgm:spPr/>
      <dgm:t>
        <a:bodyPr/>
        <a:lstStyle/>
        <a:p>
          <a:endParaRPr lang="en-US"/>
        </a:p>
      </dgm:t>
    </dgm:pt>
    <dgm:pt modelId="{2B98C2DF-1A0C-4F2D-A1E2-8E79A4F7F68E}">
      <dgm:prSet phldrT="[Text]"/>
      <dgm:spPr/>
      <dgm:t>
        <a:bodyPr/>
        <a:lstStyle/>
        <a:p>
          <a:r>
            <a:rPr lang="tr-TR" dirty="0" smtClean="0"/>
            <a:t>Metin</a:t>
          </a:r>
          <a:r>
            <a:rPr lang="en-US" dirty="0" smtClean="0"/>
            <a:t>, </a:t>
          </a:r>
          <a:r>
            <a:rPr lang="tr-TR" dirty="0" smtClean="0"/>
            <a:t>Resim</a:t>
          </a:r>
          <a:r>
            <a:rPr lang="en-US" dirty="0" smtClean="0"/>
            <a:t>, Video </a:t>
          </a:r>
          <a:r>
            <a:rPr lang="tr-TR" dirty="0" smtClean="0"/>
            <a:t>Mesajı oluşturma</a:t>
          </a:r>
          <a:endParaRPr lang="en-US" dirty="0"/>
        </a:p>
      </dgm:t>
    </dgm:pt>
    <dgm:pt modelId="{81EC754A-1E4F-4589-B967-FC3627AAFCAF}" type="parTrans" cxnId="{D2F878F2-3DA2-4F1C-BA28-9B817473E0FC}">
      <dgm:prSet/>
      <dgm:spPr/>
      <dgm:t>
        <a:bodyPr/>
        <a:lstStyle/>
        <a:p>
          <a:endParaRPr lang="en-US"/>
        </a:p>
      </dgm:t>
    </dgm:pt>
    <dgm:pt modelId="{37E217F3-F0E6-4C30-80A2-FD03A738CE76}" type="sibTrans" cxnId="{D2F878F2-3DA2-4F1C-BA28-9B817473E0FC}">
      <dgm:prSet/>
      <dgm:spPr/>
      <dgm:t>
        <a:bodyPr/>
        <a:lstStyle/>
        <a:p>
          <a:endParaRPr lang="en-US"/>
        </a:p>
      </dgm:t>
    </dgm:pt>
    <dgm:pt modelId="{88947837-4BFB-45C4-9727-A6387FA4E8F8}">
      <dgm:prSet phldrT="[Text]"/>
      <dgm:spPr/>
      <dgm:t>
        <a:bodyPr/>
        <a:lstStyle/>
        <a:p>
          <a:r>
            <a:rPr lang="en-US" dirty="0" smtClean="0"/>
            <a:t>RSS </a:t>
          </a:r>
          <a:r>
            <a:rPr lang="tr-TR" dirty="0" smtClean="0"/>
            <a:t>Toplayıcı</a:t>
          </a:r>
          <a:endParaRPr lang="en-US" dirty="0"/>
        </a:p>
      </dgm:t>
    </dgm:pt>
    <dgm:pt modelId="{1620CE6B-1EAA-4B04-B777-BA4D61C92871}" type="parTrans" cxnId="{170C5B2C-DD87-4845-863A-6F9729731210}">
      <dgm:prSet/>
      <dgm:spPr/>
      <dgm:t>
        <a:bodyPr/>
        <a:lstStyle/>
        <a:p>
          <a:endParaRPr lang="en-US"/>
        </a:p>
      </dgm:t>
    </dgm:pt>
    <dgm:pt modelId="{94141959-8017-4CF6-A76B-037DC049C65C}" type="sibTrans" cxnId="{170C5B2C-DD87-4845-863A-6F9729731210}">
      <dgm:prSet/>
      <dgm:spPr/>
      <dgm:t>
        <a:bodyPr/>
        <a:lstStyle/>
        <a:p>
          <a:endParaRPr lang="en-US"/>
        </a:p>
      </dgm:t>
    </dgm:pt>
    <dgm:pt modelId="{9C1B8B3D-FC15-4689-A66A-BCD271D83825}">
      <dgm:prSet phldrT="[Text]"/>
      <dgm:spPr/>
      <dgm:t>
        <a:bodyPr/>
        <a:lstStyle/>
        <a:p>
          <a:r>
            <a:rPr lang="en-US" dirty="0" smtClean="0"/>
            <a:t>Blog</a:t>
          </a:r>
          <a:r>
            <a:rPr lang="tr-TR" dirty="0" smtClean="0"/>
            <a:t> oluşturma</a:t>
          </a:r>
          <a:endParaRPr lang="en-US" dirty="0"/>
        </a:p>
      </dgm:t>
    </dgm:pt>
    <dgm:pt modelId="{02E158C5-2789-472F-9F8B-8F13B70688A7}" type="parTrans" cxnId="{C84D8A55-9F60-447D-95DE-A12FFEE80069}">
      <dgm:prSet/>
      <dgm:spPr/>
      <dgm:t>
        <a:bodyPr/>
        <a:lstStyle/>
        <a:p>
          <a:endParaRPr lang="en-US"/>
        </a:p>
      </dgm:t>
    </dgm:pt>
    <dgm:pt modelId="{7DD3307D-553A-44C4-9FB5-30D0C6323E87}" type="sibTrans" cxnId="{C84D8A55-9F60-447D-95DE-A12FFEE80069}">
      <dgm:prSet/>
      <dgm:spPr/>
      <dgm:t>
        <a:bodyPr/>
        <a:lstStyle/>
        <a:p>
          <a:endParaRPr lang="en-US"/>
        </a:p>
      </dgm:t>
    </dgm:pt>
    <dgm:pt modelId="{38C37A97-ACD7-4931-9BD8-6B9E8631887B}">
      <dgm:prSet phldrT="[Text]"/>
      <dgm:spPr/>
      <dgm:t>
        <a:bodyPr/>
        <a:lstStyle/>
        <a:p>
          <a:r>
            <a:rPr lang="tr-TR" dirty="0" smtClean="0"/>
            <a:t>Haber grubu / Mesaj panosu</a:t>
          </a:r>
          <a:endParaRPr lang="en-US" dirty="0"/>
        </a:p>
      </dgm:t>
    </dgm:pt>
    <dgm:pt modelId="{A0E7FA75-D060-45C9-9BF3-B137F3F9ABF1}" type="parTrans" cxnId="{38719A1C-40F6-432B-851F-E0FF536F268D}">
      <dgm:prSet/>
      <dgm:spPr/>
      <dgm:t>
        <a:bodyPr/>
        <a:lstStyle/>
        <a:p>
          <a:endParaRPr lang="en-US"/>
        </a:p>
      </dgm:t>
    </dgm:pt>
    <dgm:pt modelId="{F962881A-B565-4C13-93DE-D5479CFDBDB9}" type="sibTrans" cxnId="{38719A1C-40F6-432B-851F-E0FF536F268D}">
      <dgm:prSet/>
      <dgm:spPr/>
      <dgm:t>
        <a:bodyPr/>
        <a:lstStyle/>
        <a:p>
          <a:endParaRPr lang="en-US"/>
        </a:p>
      </dgm:t>
    </dgm:pt>
    <dgm:pt modelId="{CACEB8F5-226F-4AF1-8DFA-59404FC74D82}">
      <dgm:prSet phldrT="[Text]"/>
      <dgm:spPr/>
      <dgm:t>
        <a:bodyPr/>
        <a:lstStyle/>
        <a:p>
          <a:r>
            <a:rPr lang="en-US" dirty="0" smtClean="0"/>
            <a:t>FTP</a:t>
          </a:r>
          <a:endParaRPr lang="en-US" dirty="0"/>
        </a:p>
      </dgm:t>
    </dgm:pt>
    <dgm:pt modelId="{E5B7991A-7E6C-4A32-8950-284B138C2603}" type="parTrans" cxnId="{4217144B-0B24-4003-BCC5-156411DA8F55}">
      <dgm:prSet/>
      <dgm:spPr/>
      <dgm:t>
        <a:bodyPr/>
        <a:lstStyle/>
        <a:p>
          <a:endParaRPr lang="en-US"/>
        </a:p>
      </dgm:t>
    </dgm:pt>
    <dgm:pt modelId="{994B93C0-112C-42FA-BEAC-0C1FD0A27820}" type="sibTrans" cxnId="{4217144B-0B24-4003-BCC5-156411DA8F55}">
      <dgm:prSet/>
      <dgm:spPr/>
      <dgm:t>
        <a:bodyPr/>
        <a:lstStyle/>
        <a:p>
          <a:endParaRPr lang="en-US"/>
        </a:p>
      </dgm:t>
    </dgm:pt>
    <dgm:pt modelId="{F1944BC7-8739-43A7-AD16-659BF16D1510}">
      <dgm:prSet phldrT="[Text]"/>
      <dgm:spPr/>
      <dgm:t>
        <a:bodyPr/>
        <a:lstStyle/>
        <a:p>
          <a:r>
            <a:rPr lang="en-US" dirty="0" smtClean="0"/>
            <a:t>Video </a:t>
          </a:r>
          <a:r>
            <a:rPr lang="tr-TR" dirty="0" smtClean="0"/>
            <a:t>Konferansı</a:t>
          </a:r>
          <a:endParaRPr lang="en-US" dirty="0"/>
        </a:p>
      </dgm:t>
    </dgm:pt>
    <dgm:pt modelId="{E80CF134-53FE-4716-9BC6-E159F19FDE4C}" type="parTrans" cxnId="{57BEBCD2-D125-4466-BA2F-B613623A55E7}">
      <dgm:prSet/>
      <dgm:spPr/>
      <dgm:t>
        <a:bodyPr/>
        <a:lstStyle/>
        <a:p>
          <a:endParaRPr lang="en-US"/>
        </a:p>
      </dgm:t>
    </dgm:pt>
    <dgm:pt modelId="{DD2DBF0C-8D75-49D5-A184-8D132FD22724}" type="sibTrans" cxnId="{57BEBCD2-D125-4466-BA2F-B613623A55E7}">
      <dgm:prSet/>
      <dgm:spPr/>
      <dgm:t>
        <a:bodyPr/>
        <a:lstStyle/>
        <a:p>
          <a:endParaRPr lang="en-US"/>
        </a:p>
      </dgm:t>
    </dgm:pt>
    <dgm:pt modelId="{C12F1241-51C3-47FA-8178-B0A6611FAEEE}" type="pres">
      <dgm:prSet presAssocID="{8D00855C-957A-4542-B30D-EC9357E65F04}" presName="diagram" presStyleCnt="0">
        <dgm:presLayoutVars>
          <dgm:dir/>
          <dgm:resizeHandles val="exact"/>
        </dgm:presLayoutVars>
      </dgm:prSet>
      <dgm:spPr/>
      <dgm:t>
        <a:bodyPr/>
        <a:lstStyle/>
        <a:p>
          <a:endParaRPr lang="en-US"/>
        </a:p>
      </dgm:t>
    </dgm:pt>
    <dgm:pt modelId="{B3E91CD7-5971-4DBD-946A-955388763351}" type="pres">
      <dgm:prSet presAssocID="{29C1E189-6ED2-4208-8556-C9A0833CF4B9}" presName="node" presStyleLbl="node1" presStyleIdx="0" presStyleCnt="10">
        <dgm:presLayoutVars>
          <dgm:bulletEnabled val="1"/>
        </dgm:presLayoutVars>
      </dgm:prSet>
      <dgm:spPr/>
      <dgm:t>
        <a:bodyPr/>
        <a:lstStyle/>
        <a:p>
          <a:endParaRPr lang="en-US"/>
        </a:p>
      </dgm:t>
    </dgm:pt>
    <dgm:pt modelId="{42691C91-640E-456C-B9D2-031415C9F310}" type="pres">
      <dgm:prSet presAssocID="{4CD82729-641D-44B0-A5D4-6D2164158F20}" presName="sibTrans" presStyleCnt="0"/>
      <dgm:spPr/>
    </dgm:pt>
    <dgm:pt modelId="{BC84C875-75EB-4DD9-AA34-5B202AC079F3}" type="pres">
      <dgm:prSet presAssocID="{218EAFF7-FA68-48A9-B92B-A46B8EAB6D7D}" presName="node" presStyleLbl="node1" presStyleIdx="1" presStyleCnt="10">
        <dgm:presLayoutVars>
          <dgm:bulletEnabled val="1"/>
        </dgm:presLayoutVars>
      </dgm:prSet>
      <dgm:spPr/>
      <dgm:t>
        <a:bodyPr/>
        <a:lstStyle/>
        <a:p>
          <a:endParaRPr lang="en-US"/>
        </a:p>
      </dgm:t>
    </dgm:pt>
    <dgm:pt modelId="{D0DD9B98-5DA4-4F34-BA18-36F8FE42EDEF}" type="pres">
      <dgm:prSet presAssocID="{2C779319-9490-48CA-9E27-BF2A04266F0F}" presName="sibTrans" presStyleCnt="0"/>
      <dgm:spPr/>
    </dgm:pt>
    <dgm:pt modelId="{A6C7A0CC-8A25-4D9A-9870-018D1BCB5B77}" type="pres">
      <dgm:prSet presAssocID="{822D5E02-3C81-490F-B9F3-0865D42E4EB9}" presName="node" presStyleLbl="node1" presStyleIdx="2" presStyleCnt="10">
        <dgm:presLayoutVars>
          <dgm:bulletEnabled val="1"/>
        </dgm:presLayoutVars>
      </dgm:prSet>
      <dgm:spPr/>
      <dgm:t>
        <a:bodyPr/>
        <a:lstStyle/>
        <a:p>
          <a:endParaRPr lang="en-US"/>
        </a:p>
      </dgm:t>
    </dgm:pt>
    <dgm:pt modelId="{F76942F1-7958-40B0-9152-D7E65BB2038A}" type="pres">
      <dgm:prSet presAssocID="{E50B544B-D176-424E-9753-F711671BE250}" presName="sibTrans" presStyleCnt="0"/>
      <dgm:spPr/>
    </dgm:pt>
    <dgm:pt modelId="{66428651-0E09-4157-8A93-39EF2E964152}" type="pres">
      <dgm:prSet presAssocID="{E3887EA4-7B26-4351-8AE6-BA6E56FD3AAB}" presName="node" presStyleLbl="node1" presStyleIdx="3" presStyleCnt="10">
        <dgm:presLayoutVars>
          <dgm:bulletEnabled val="1"/>
        </dgm:presLayoutVars>
      </dgm:prSet>
      <dgm:spPr/>
      <dgm:t>
        <a:bodyPr/>
        <a:lstStyle/>
        <a:p>
          <a:endParaRPr lang="en-US"/>
        </a:p>
      </dgm:t>
    </dgm:pt>
    <dgm:pt modelId="{0BA54614-C131-43A9-9413-D7EAC00F9105}" type="pres">
      <dgm:prSet presAssocID="{D73542CF-70C2-4E3B-B1C3-8675A555DE97}" presName="sibTrans" presStyleCnt="0"/>
      <dgm:spPr/>
    </dgm:pt>
    <dgm:pt modelId="{E8C017F1-6350-4F26-9208-E7556F3779F8}" type="pres">
      <dgm:prSet presAssocID="{2B98C2DF-1A0C-4F2D-A1E2-8E79A4F7F68E}" presName="node" presStyleLbl="node1" presStyleIdx="4" presStyleCnt="10">
        <dgm:presLayoutVars>
          <dgm:bulletEnabled val="1"/>
        </dgm:presLayoutVars>
      </dgm:prSet>
      <dgm:spPr/>
      <dgm:t>
        <a:bodyPr/>
        <a:lstStyle/>
        <a:p>
          <a:endParaRPr lang="en-US"/>
        </a:p>
      </dgm:t>
    </dgm:pt>
    <dgm:pt modelId="{9832F64D-9DBF-4AC5-B258-CDFF387FC09E}" type="pres">
      <dgm:prSet presAssocID="{37E217F3-F0E6-4C30-80A2-FD03A738CE76}" presName="sibTrans" presStyleCnt="0"/>
      <dgm:spPr/>
    </dgm:pt>
    <dgm:pt modelId="{6BBDAA9F-00A4-4508-9E3B-1DECB54B1AF5}" type="pres">
      <dgm:prSet presAssocID="{88947837-4BFB-45C4-9727-A6387FA4E8F8}" presName="node" presStyleLbl="node1" presStyleIdx="5" presStyleCnt="10">
        <dgm:presLayoutVars>
          <dgm:bulletEnabled val="1"/>
        </dgm:presLayoutVars>
      </dgm:prSet>
      <dgm:spPr/>
      <dgm:t>
        <a:bodyPr/>
        <a:lstStyle/>
        <a:p>
          <a:endParaRPr lang="en-US"/>
        </a:p>
      </dgm:t>
    </dgm:pt>
    <dgm:pt modelId="{D41A958D-22D4-455D-A54D-A114B805BBBD}" type="pres">
      <dgm:prSet presAssocID="{94141959-8017-4CF6-A76B-037DC049C65C}" presName="sibTrans" presStyleCnt="0"/>
      <dgm:spPr/>
    </dgm:pt>
    <dgm:pt modelId="{836534C2-F2B5-4DA6-8571-FFE1923999AF}" type="pres">
      <dgm:prSet presAssocID="{9C1B8B3D-FC15-4689-A66A-BCD271D83825}" presName="node" presStyleLbl="node1" presStyleIdx="6" presStyleCnt="10">
        <dgm:presLayoutVars>
          <dgm:bulletEnabled val="1"/>
        </dgm:presLayoutVars>
      </dgm:prSet>
      <dgm:spPr/>
      <dgm:t>
        <a:bodyPr/>
        <a:lstStyle/>
        <a:p>
          <a:endParaRPr lang="en-US"/>
        </a:p>
      </dgm:t>
    </dgm:pt>
    <dgm:pt modelId="{EFAB91A4-B24B-4E6D-89F3-D61E1A5222EB}" type="pres">
      <dgm:prSet presAssocID="{7DD3307D-553A-44C4-9FB5-30D0C6323E87}" presName="sibTrans" presStyleCnt="0"/>
      <dgm:spPr/>
    </dgm:pt>
    <dgm:pt modelId="{0C06B9B6-A4DB-4FFE-A6E9-E0BDF316C248}" type="pres">
      <dgm:prSet presAssocID="{38C37A97-ACD7-4931-9BD8-6B9E8631887B}" presName="node" presStyleLbl="node1" presStyleIdx="7" presStyleCnt="10">
        <dgm:presLayoutVars>
          <dgm:bulletEnabled val="1"/>
        </dgm:presLayoutVars>
      </dgm:prSet>
      <dgm:spPr/>
      <dgm:t>
        <a:bodyPr/>
        <a:lstStyle/>
        <a:p>
          <a:endParaRPr lang="en-US"/>
        </a:p>
      </dgm:t>
    </dgm:pt>
    <dgm:pt modelId="{8C86A9B9-D45A-4237-8B2F-9EC336E8AF45}" type="pres">
      <dgm:prSet presAssocID="{F962881A-B565-4C13-93DE-D5479CFDBDB9}" presName="sibTrans" presStyleCnt="0"/>
      <dgm:spPr/>
    </dgm:pt>
    <dgm:pt modelId="{DA74FB84-E732-4A5C-97C2-D0399ACEDF78}" type="pres">
      <dgm:prSet presAssocID="{CACEB8F5-226F-4AF1-8DFA-59404FC74D82}" presName="node" presStyleLbl="node1" presStyleIdx="8" presStyleCnt="10">
        <dgm:presLayoutVars>
          <dgm:bulletEnabled val="1"/>
        </dgm:presLayoutVars>
      </dgm:prSet>
      <dgm:spPr/>
      <dgm:t>
        <a:bodyPr/>
        <a:lstStyle/>
        <a:p>
          <a:endParaRPr lang="en-US"/>
        </a:p>
      </dgm:t>
    </dgm:pt>
    <dgm:pt modelId="{B01FF062-CD2D-450E-AF69-2CD909FB19CE}" type="pres">
      <dgm:prSet presAssocID="{994B93C0-112C-42FA-BEAC-0C1FD0A27820}" presName="sibTrans" presStyleCnt="0"/>
      <dgm:spPr/>
    </dgm:pt>
    <dgm:pt modelId="{AFDE59C3-E023-433F-BD0A-211377F18D16}" type="pres">
      <dgm:prSet presAssocID="{F1944BC7-8739-43A7-AD16-659BF16D1510}" presName="node" presStyleLbl="node1" presStyleIdx="9" presStyleCnt="10">
        <dgm:presLayoutVars>
          <dgm:bulletEnabled val="1"/>
        </dgm:presLayoutVars>
      </dgm:prSet>
      <dgm:spPr/>
      <dgm:t>
        <a:bodyPr/>
        <a:lstStyle/>
        <a:p>
          <a:endParaRPr lang="en-US"/>
        </a:p>
      </dgm:t>
    </dgm:pt>
  </dgm:ptLst>
  <dgm:cxnLst>
    <dgm:cxn modelId="{B3E0BCB5-FC20-44C6-8A58-C6059554B8F3}" type="presOf" srcId="{38C37A97-ACD7-4931-9BD8-6B9E8631887B}" destId="{0C06B9B6-A4DB-4FFE-A6E9-E0BDF316C248}" srcOrd="0" destOrd="0" presId="urn:microsoft.com/office/officeart/2005/8/layout/default#9"/>
    <dgm:cxn modelId="{AB1E4000-270B-4138-A023-5CF9B0613B5D}" srcId="{8D00855C-957A-4542-B30D-EC9357E65F04}" destId="{218EAFF7-FA68-48A9-B92B-A46B8EAB6D7D}" srcOrd="1" destOrd="0" parTransId="{37413DC3-20D5-43E6-801C-4AD9E9990D95}" sibTransId="{2C779319-9490-48CA-9E27-BF2A04266F0F}"/>
    <dgm:cxn modelId="{D2F878F2-3DA2-4F1C-BA28-9B817473E0FC}" srcId="{8D00855C-957A-4542-B30D-EC9357E65F04}" destId="{2B98C2DF-1A0C-4F2D-A1E2-8E79A4F7F68E}" srcOrd="4" destOrd="0" parTransId="{81EC754A-1E4F-4589-B967-FC3627AAFCAF}" sibTransId="{37E217F3-F0E6-4C30-80A2-FD03A738CE76}"/>
    <dgm:cxn modelId="{303F4FD9-F635-4C9A-B86B-5301C598C29E}" type="presOf" srcId="{29C1E189-6ED2-4208-8556-C9A0833CF4B9}" destId="{B3E91CD7-5971-4DBD-946A-955388763351}" srcOrd="0" destOrd="0" presId="urn:microsoft.com/office/officeart/2005/8/layout/default#9"/>
    <dgm:cxn modelId="{39EDD8AD-E585-4D23-8BB3-92C378FBB858}" type="presOf" srcId="{218EAFF7-FA68-48A9-B92B-A46B8EAB6D7D}" destId="{BC84C875-75EB-4DD9-AA34-5B202AC079F3}" srcOrd="0" destOrd="0" presId="urn:microsoft.com/office/officeart/2005/8/layout/default#9"/>
    <dgm:cxn modelId="{ECE94048-8463-427F-BA7E-61735DA7A1A6}" type="presOf" srcId="{CACEB8F5-226F-4AF1-8DFA-59404FC74D82}" destId="{DA74FB84-E732-4A5C-97C2-D0399ACEDF78}" srcOrd="0" destOrd="0" presId="urn:microsoft.com/office/officeart/2005/8/layout/default#9"/>
    <dgm:cxn modelId="{C84D8A55-9F60-447D-95DE-A12FFEE80069}" srcId="{8D00855C-957A-4542-B30D-EC9357E65F04}" destId="{9C1B8B3D-FC15-4689-A66A-BCD271D83825}" srcOrd="6" destOrd="0" parTransId="{02E158C5-2789-472F-9F8B-8F13B70688A7}" sibTransId="{7DD3307D-553A-44C4-9FB5-30D0C6323E87}"/>
    <dgm:cxn modelId="{47EF39DF-A323-4292-B79C-172931C30821}" type="presOf" srcId="{8D00855C-957A-4542-B30D-EC9357E65F04}" destId="{C12F1241-51C3-47FA-8178-B0A6611FAEEE}" srcOrd="0" destOrd="0" presId="urn:microsoft.com/office/officeart/2005/8/layout/default#9"/>
    <dgm:cxn modelId="{38719A1C-40F6-432B-851F-E0FF536F268D}" srcId="{8D00855C-957A-4542-B30D-EC9357E65F04}" destId="{38C37A97-ACD7-4931-9BD8-6B9E8631887B}" srcOrd="7" destOrd="0" parTransId="{A0E7FA75-D060-45C9-9BF3-B137F3F9ABF1}" sibTransId="{F962881A-B565-4C13-93DE-D5479CFDBDB9}"/>
    <dgm:cxn modelId="{170C5B2C-DD87-4845-863A-6F9729731210}" srcId="{8D00855C-957A-4542-B30D-EC9357E65F04}" destId="{88947837-4BFB-45C4-9727-A6387FA4E8F8}" srcOrd="5" destOrd="0" parTransId="{1620CE6B-1EAA-4B04-B777-BA4D61C92871}" sibTransId="{94141959-8017-4CF6-A76B-037DC049C65C}"/>
    <dgm:cxn modelId="{57BEBCD2-D125-4466-BA2F-B613623A55E7}" srcId="{8D00855C-957A-4542-B30D-EC9357E65F04}" destId="{F1944BC7-8739-43A7-AD16-659BF16D1510}" srcOrd="9" destOrd="0" parTransId="{E80CF134-53FE-4716-9BC6-E159F19FDE4C}" sibTransId="{DD2DBF0C-8D75-49D5-A184-8D132FD22724}"/>
    <dgm:cxn modelId="{ADD28F7E-AA7C-4E85-A995-4BDD90569257}" type="presOf" srcId="{2B98C2DF-1A0C-4F2D-A1E2-8E79A4F7F68E}" destId="{E8C017F1-6350-4F26-9208-E7556F3779F8}" srcOrd="0" destOrd="0" presId="urn:microsoft.com/office/officeart/2005/8/layout/default#9"/>
    <dgm:cxn modelId="{D25823B3-D34B-48D3-AFFB-3A1EF9F286F6}" srcId="{8D00855C-957A-4542-B30D-EC9357E65F04}" destId="{822D5E02-3C81-490F-B9F3-0865D42E4EB9}" srcOrd="2" destOrd="0" parTransId="{166330C5-2B8B-4E87-B7C8-E012A1177401}" sibTransId="{E50B544B-D176-424E-9753-F711671BE250}"/>
    <dgm:cxn modelId="{4217144B-0B24-4003-BCC5-156411DA8F55}" srcId="{8D00855C-957A-4542-B30D-EC9357E65F04}" destId="{CACEB8F5-226F-4AF1-8DFA-59404FC74D82}" srcOrd="8" destOrd="0" parTransId="{E5B7991A-7E6C-4A32-8950-284B138C2603}" sibTransId="{994B93C0-112C-42FA-BEAC-0C1FD0A27820}"/>
    <dgm:cxn modelId="{59A37949-3527-46C9-9BCC-0D8FBCBD5C3F}" type="presOf" srcId="{E3887EA4-7B26-4351-8AE6-BA6E56FD3AAB}" destId="{66428651-0E09-4157-8A93-39EF2E964152}" srcOrd="0" destOrd="0" presId="urn:microsoft.com/office/officeart/2005/8/layout/default#9"/>
    <dgm:cxn modelId="{64F8593B-BC07-41EB-8B94-C20DD06EEA5C}" srcId="{8D00855C-957A-4542-B30D-EC9357E65F04}" destId="{E3887EA4-7B26-4351-8AE6-BA6E56FD3AAB}" srcOrd="3" destOrd="0" parTransId="{B1C936BB-ACF3-40D7-BD15-A6071E46AD76}" sibTransId="{D73542CF-70C2-4E3B-B1C3-8675A555DE97}"/>
    <dgm:cxn modelId="{4C973ECD-6BA5-4B2D-B3FB-42ECA23EF68F}" type="presOf" srcId="{822D5E02-3C81-490F-B9F3-0865D42E4EB9}" destId="{A6C7A0CC-8A25-4D9A-9870-018D1BCB5B77}" srcOrd="0" destOrd="0" presId="urn:microsoft.com/office/officeart/2005/8/layout/default#9"/>
    <dgm:cxn modelId="{54E5D5D9-B0EE-428B-A6E5-780ECFD00F31}" type="presOf" srcId="{9C1B8B3D-FC15-4689-A66A-BCD271D83825}" destId="{836534C2-F2B5-4DA6-8571-FFE1923999AF}" srcOrd="0" destOrd="0" presId="urn:microsoft.com/office/officeart/2005/8/layout/default#9"/>
    <dgm:cxn modelId="{D2E8FEDD-92D0-44B3-8F27-9EB16F7153F6}" srcId="{8D00855C-957A-4542-B30D-EC9357E65F04}" destId="{29C1E189-6ED2-4208-8556-C9A0833CF4B9}" srcOrd="0" destOrd="0" parTransId="{D0CC6179-B536-4E58-860A-7E097EB0CA39}" sibTransId="{4CD82729-641D-44B0-A5D4-6D2164158F20}"/>
    <dgm:cxn modelId="{96E4A25A-4BA9-412C-A175-25758A065E90}" type="presOf" srcId="{88947837-4BFB-45C4-9727-A6387FA4E8F8}" destId="{6BBDAA9F-00A4-4508-9E3B-1DECB54B1AF5}" srcOrd="0" destOrd="0" presId="urn:microsoft.com/office/officeart/2005/8/layout/default#9"/>
    <dgm:cxn modelId="{3E01EB61-BD24-461D-859F-9588AF5DC91E}" type="presOf" srcId="{F1944BC7-8739-43A7-AD16-659BF16D1510}" destId="{AFDE59C3-E023-433F-BD0A-211377F18D16}" srcOrd="0" destOrd="0" presId="urn:microsoft.com/office/officeart/2005/8/layout/default#9"/>
    <dgm:cxn modelId="{A2A958B3-66C2-4366-A969-9F6BCCCDE485}" type="presParOf" srcId="{C12F1241-51C3-47FA-8178-B0A6611FAEEE}" destId="{B3E91CD7-5971-4DBD-946A-955388763351}" srcOrd="0" destOrd="0" presId="urn:microsoft.com/office/officeart/2005/8/layout/default#9"/>
    <dgm:cxn modelId="{7F6FC702-CC64-47A3-8CBA-EC3F861C9F3B}" type="presParOf" srcId="{C12F1241-51C3-47FA-8178-B0A6611FAEEE}" destId="{42691C91-640E-456C-B9D2-031415C9F310}" srcOrd="1" destOrd="0" presId="urn:microsoft.com/office/officeart/2005/8/layout/default#9"/>
    <dgm:cxn modelId="{97F04352-465B-4F4E-A34B-DF51BC5CEEEA}" type="presParOf" srcId="{C12F1241-51C3-47FA-8178-B0A6611FAEEE}" destId="{BC84C875-75EB-4DD9-AA34-5B202AC079F3}" srcOrd="2" destOrd="0" presId="urn:microsoft.com/office/officeart/2005/8/layout/default#9"/>
    <dgm:cxn modelId="{AC0DF7BA-AE8A-40B0-B2AA-BFE2AB13A58F}" type="presParOf" srcId="{C12F1241-51C3-47FA-8178-B0A6611FAEEE}" destId="{D0DD9B98-5DA4-4F34-BA18-36F8FE42EDEF}" srcOrd="3" destOrd="0" presId="urn:microsoft.com/office/officeart/2005/8/layout/default#9"/>
    <dgm:cxn modelId="{A95FF47E-250C-4E85-B87D-4063B8F87785}" type="presParOf" srcId="{C12F1241-51C3-47FA-8178-B0A6611FAEEE}" destId="{A6C7A0CC-8A25-4D9A-9870-018D1BCB5B77}" srcOrd="4" destOrd="0" presId="urn:microsoft.com/office/officeart/2005/8/layout/default#9"/>
    <dgm:cxn modelId="{53FE20A2-A4B7-48CA-8345-87D87B9B149D}" type="presParOf" srcId="{C12F1241-51C3-47FA-8178-B0A6611FAEEE}" destId="{F76942F1-7958-40B0-9152-D7E65BB2038A}" srcOrd="5" destOrd="0" presId="urn:microsoft.com/office/officeart/2005/8/layout/default#9"/>
    <dgm:cxn modelId="{506F82A4-BCDF-4063-A581-47C3656ADAE9}" type="presParOf" srcId="{C12F1241-51C3-47FA-8178-B0A6611FAEEE}" destId="{66428651-0E09-4157-8A93-39EF2E964152}" srcOrd="6" destOrd="0" presId="urn:microsoft.com/office/officeart/2005/8/layout/default#9"/>
    <dgm:cxn modelId="{FA2CD403-2A90-482B-BE07-4A52A8C46522}" type="presParOf" srcId="{C12F1241-51C3-47FA-8178-B0A6611FAEEE}" destId="{0BA54614-C131-43A9-9413-D7EAC00F9105}" srcOrd="7" destOrd="0" presId="urn:microsoft.com/office/officeart/2005/8/layout/default#9"/>
    <dgm:cxn modelId="{05B05FB9-E4C4-462A-8A07-AF5FAD154A5F}" type="presParOf" srcId="{C12F1241-51C3-47FA-8178-B0A6611FAEEE}" destId="{E8C017F1-6350-4F26-9208-E7556F3779F8}" srcOrd="8" destOrd="0" presId="urn:microsoft.com/office/officeart/2005/8/layout/default#9"/>
    <dgm:cxn modelId="{DB2CA46B-1FD4-4978-B0EA-F047CD61A222}" type="presParOf" srcId="{C12F1241-51C3-47FA-8178-B0A6611FAEEE}" destId="{9832F64D-9DBF-4AC5-B258-CDFF387FC09E}" srcOrd="9" destOrd="0" presId="urn:microsoft.com/office/officeart/2005/8/layout/default#9"/>
    <dgm:cxn modelId="{899B36E6-1653-4D3F-846F-4D5080BDF722}" type="presParOf" srcId="{C12F1241-51C3-47FA-8178-B0A6611FAEEE}" destId="{6BBDAA9F-00A4-4508-9E3B-1DECB54B1AF5}" srcOrd="10" destOrd="0" presId="urn:microsoft.com/office/officeart/2005/8/layout/default#9"/>
    <dgm:cxn modelId="{ECBD6668-A05A-4CA3-A564-1107A090A0E2}" type="presParOf" srcId="{C12F1241-51C3-47FA-8178-B0A6611FAEEE}" destId="{D41A958D-22D4-455D-A54D-A114B805BBBD}" srcOrd="11" destOrd="0" presId="urn:microsoft.com/office/officeart/2005/8/layout/default#9"/>
    <dgm:cxn modelId="{747F5586-08E4-4357-A5CD-3EB95712BFB5}" type="presParOf" srcId="{C12F1241-51C3-47FA-8178-B0A6611FAEEE}" destId="{836534C2-F2B5-4DA6-8571-FFE1923999AF}" srcOrd="12" destOrd="0" presId="urn:microsoft.com/office/officeart/2005/8/layout/default#9"/>
    <dgm:cxn modelId="{57025077-1771-4CEC-959A-77C3EEFD1356}" type="presParOf" srcId="{C12F1241-51C3-47FA-8178-B0A6611FAEEE}" destId="{EFAB91A4-B24B-4E6D-89F3-D61E1A5222EB}" srcOrd="13" destOrd="0" presId="urn:microsoft.com/office/officeart/2005/8/layout/default#9"/>
    <dgm:cxn modelId="{1B0D8B53-CC07-4A31-8BCB-1E91B9C75637}" type="presParOf" srcId="{C12F1241-51C3-47FA-8178-B0A6611FAEEE}" destId="{0C06B9B6-A4DB-4FFE-A6E9-E0BDF316C248}" srcOrd="14" destOrd="0" presId="urn:microsoft.com/office/officeart/2005/8/layout/default#9"/>
    <dgm:cxn modelId="{810234AE-0060-4F0D-9D5B-AF64C34BBC71}" type="presParOf" srcId="{C12F1241-51C3-47FA-8178-B0A6611FAEEE}" destId="{8C86A9B9-D45A-4237-8B2F-9EC336E8AF45}" srcOrd="15" destOrd="0" presId="urn:microsoft.com/office/officeart/2005/8/layout/default#9"/>
    <dgm:cxn modelId="{6C78E005-D869-42CA-8C34-C37DF3DE6B8F}" type="presParOf" srcId="{C12F1241-51C3-47FA-8178-B0A6611FAEEE}" destId="{DA74FB84-E732-4A5C-97C2-D0399ACEDF78}" srcOrd="16" destOrd="0" presId="urn:microsoft.com/office/officeart/2005/8/layout/default#9"/>
    <dgm:cxn modelId="{4E45B37E-C424-470A-A4D9-D99815CB5D17}" type="presParOf" srcId="{C12F1241-51C3-47FA-8178-B0A6611FAEEE}" destId="{B01FF062-CD2D-450E-AF69-2CD909FB19CE}" srcOrd="17" destOrd="0" presId="urn:microsoft.com/office/officeart/2005/8/layout/default#9"/>
    <dgm:cxn modelId="{685BA5AC-171D-43DC-9503-84F163A2A099}" type="presParOf" srcId="{C12F1241-51C3-47FA-8178-B0A6611FAEEE}" destId="{AFDE59C3-E023-433F-BD0A-211377F18D16}" srcOrd="18" destOrd="0" presId="urn:microsoft.com/office/officeart/2005/8/layout/defaul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D4D6F3-2096-4E05-80CF-427D8BA98DB4}" type="doc">
      <dgm:prSet loTypeId="urn:microsoft.com/office/officeart/2005/8/layout/hList3" loCatId="list" qsTypeId="urn:microsoft.com/office/officeart/2005/8/quickstyle/simple5" qsCatId="simple" csTypeId="urn:microsoft.com/office/officeart/2005/8/colors/accent4_3" csCatId="accent4" phldr="1"/>
      <dgm:spPr/>
      <dgm:t>
        <a:bodyPr/>
        <a:lstStyle/>
        <a:p>
          <a:endParaRPr lang="en-US"/>
        </a:p>
      </dgm:t>
    </dgm:pt>
    <dgm:pt modelId="{A7126CC6-4EE8-4EB7-BED8-9EB83C7B4268}">
      <dgm:prSet phldrT="[Text]" custT="1"/>
      <dgm:spPr/>
      <dgm:t>
        <a:bodyPr/>
        <a:lstStyle/>
        <a:p>
          <a:r>
            <a:rPr lang="tr-TR" sz="2400" b="1" baseline="0" dirty="0" smtClean="0"/>
            <a:t>Virüs</a:t>
          </a:r>
          <a:r>
            <a:rPr lang="tr-TR" sz="2400" b="0" baseline="0" dirty="0" smtClean="0"/>
            <a:t>, bilgisayarı olumsuz yönde etkileyen, yıkıcı bilgisayar programını ifade eder.</a:t>
          </a:r>
          <a:endParaRPr lang="en-US" sz="2400" b="0" dirty="0"/>
        </a:p>
      </dgm:t>
    </dgm:pt>
    <dgm:pt modelId="{B5CC7E6F-D6A1-4994-8076-3D818C50FB90}" type="parTrans" cxnId="{224229BB-7D12-4CA8-A2B3-7CDC8EA00166}">
      <dgm:prSet/>
      <dgm:spPr/>
      <dgm:t>
        <a:bodyPr/>
        <a:lstStyle/>
        <a:p>
          <a:endParaRPr lang="en-US" sz="1400"/>
        </a:p>
      </dgm:t>
    </dgm:pt>
    <dgm:pt modelId="{6B0D0B2D-F267-4692-9807-70B2362094B0}" type="sibTrans" cxnId="{224229BB-7D12-4CA8-A2B3-7CDC8EA00166}">
      <dgm:prSet/>
      <dgm:spPr/>
      <dgm:t>
        <a:bodyPr/>
        <a:lstStyle/>
        <a:p>
          <a:endParaRPr lang="en-US" sz="1400"/>
        </a:p>
      </dgm:t>
    </dgm:pt>
    <dgm:pt modelId="{15CE1692-42B3-4814-8DA5-660D8323F56C}">
      <dgm:prSet phldrT="[Text]" custT="1"/>
      <dgm:spPr/>
      <dgm:t>
        <a:bodyPr/>
        <a:lstStyle/>
        <a:p>
          <a:r>
            <a:rPr lang="tr-TR" sz="2400" b="1" dirty="0" smtClean="0"/>
            <a:t>Solucan</a:t>
          </a:r>
          <a:r>
            <a:rPr lang="tr-TR" sz="2400" b="0" dirty="0" smtClean="0"/>
            <a:t>, bellekte veya ağ üzerinde kendini sürekli olarak kopyalar.</a:t>
          </a:r>
          <a:endParaRPr lang="en-US" sz="2400" b="0" dirty="0"/>
        </a:p>
      </dgm:t>
    </dgm:pt>
    <dgm:pt modelId="{1EE130BB-F7C5-4D7D-9781-73CA84F63122}" type="parTrans" cxnId="{EC3FA328-F130-4769-B9A9-69922E254AD1}">
      <dgm:prSet/>
      <dgm:spPr/>
      <dgm:t>
        <a:bodyPr/>
        <a:lstStyle/>
        <a:p>
          <a:endParaRPr lang="en-US" sz="1400"/>
        </a:p>
      </dgm:t>
    </dgm:pt>
    <dgm:pt modelId="{437B6283-D83B-48E7-998D-BB25EC5393E2}" type="sibTrans" cxnId="{EC3FA328-F130-4769-B9A9-69922E254AD1}">
      <dgm:prSet/>
      <dgm:spPr/>
      <dgm:t>
        <a:bodyPr/>
        <a:lstStyle/>
        <a:p>
          <a:endParaRPr lang="en-US" sz="1400"/>
        </a:p>
      </dgm:t>
    </dgm:pt>
    <dgm:pt modelId="{868B9E2D-05C7-4DAB-81D9-3A3D89225976}">
      <dgm:prSet phldrT="[Text]" custT="1"/>
      <dgm:spPr/>
      <dgm:t>
        <a:bodyPr/>
        <a:lstStyle/>
        <a:p>
          <a:r>
            <a:rPr lang="en-US" sz="2400" b="1" dirty="0" smtClean="0"/>
            <a:t>Trojan </a:t>
          </a:r>
          <a:r>
            <a:rPr lang="tr-TR" sz="2400" b="1" dirty="0" smtClean="0"/>
            <a:t>(Truva atı)</a:t>
          </a:r>
          <a:r>
            <a:rPr lang="tr-TR" sz="2400" b="0" dirty="0" smtClean="0"/>
            <a:t>, yasal bir program içerisinde saklanır veya bu şekilde görünür.</a:t>
          </a:r>
          <a:endParaRPr lang="en-US" sz="2400" b="0" dirty="0"/>
        </a:p>
      </dgm:t>
    </dgm:pt>
    <dgm:pt modelId="{6B5FFFE5-8739-4C28-8E8B-0070C292CCF3}" type="parTrans" cxnId="{3E500E7E-341C-468F-84F5-1E28EC930F75}">
      <dgm:prSet/>
      <dgm:spPr/>
      <dgm:t>
        <a:bodyPr/>
        <a:lstStyle/>
        <a:p>
          <a:endParaRPr lang="en-US" sz="1400"/>
        </a:p>
      </dgm:t>
    </dgm:pt>
    <dgm:pt modelId="{AE10B0E0-F322-4B79-8B83-9AD8417161B6}" type="sibTrans" cxnId="{3E500E7E-341C-468F-84F5-1E28EC930F75}">
      <dgm:prSet/>
      <dgm:spPr/>
      <dgm:t>
        <a:bodyPr/>
        <a:lstStyle/>
        <a:p>
          <a:endParaRPr lang="en-US" sz="1400"/>
        </a:p>
      </dgm:t>
    </dgm:pt>
    <dgm:pt modelId="{1C17FF9A-1054-4D71-9ABD-E2CF4C48C4AE}" type="pres">
      <dgm:prSet presAssocID="{E4D4D6F3-2096-4E05-80CF-427D8BA98DB4}" presName="composite" presStyleCnt="0">
        <dgm:presLayoutVars>
          <dgm:chMax val="1"/>
          <dgm:dir/>
          <dgm:resizeHandles val="exact"/>
        </dgm:presLayoutVars>
      </dgm:prSet>
      <dgm:spPr/>
      <dgm:t>
        <a:bodyPr/>
        <a:lstStyle/>
        <a:p>
          <a:endParaRPr lang="en-US"/>
        </a:p>
      </dgm:t>
    </dgm:pt>
    <dgm:pt modelId="{C6DC7D56-C9A0-482C-BF89-9D9379CBDCE3}" type="pres">
      <dgm:prSet presAssocID="{A7126CC6-4EE8-4EB7-BED8-9EB83C7B4268}" presName="roof" presStyleLbl="dkBgShp" presStyleIdx="0" presStyleCnt="2"/>
      <dgm:spPr/>
      <dgm:t>
        <a:bodyPr/>
        <a:lstStyle/>
        <a:p>
          <a:endParaRPr lang="en-US"/>
        </a:p>
      </dgm:t>
    </dgm:pt>
    <dgm:pt modelId="{3D87CF3F-2E21-4D3D-B2A9-A710E982B14D}" type="pres">
      <dgm:prSet presAssocID="{A7126CC6-4EE8-4EB7-BED8-9EB83C7B4268}" presName="pillars" presStyleCnt="0"/>
      <dgm:spPr/>
    </dgm:pt>
    <dgm:pt modelId="{5248C06A-9F81-498B-B541-0BD601391453}" type="pres">
      <dgm:prSet presAssocID="{A7126CC6-4EE8-4EB7-BED8-9EB83C7B4268}" presName="pillar1" presStyleLbl="node1" presStyleIdx="0" presStyleCnt="2">
        <dgm:presLayoutVars>
          <dgm:bulletEnabled val="1"/>
        </dgm:presLayoutVars>
      </dgm:prSet>
      <dgm:spPr/>
      <dgm:t>
        <a:bodyPr/>
        <a:lstStyle/>
        <a:p>
          <a:endParaRPr lang="en-US"/>
        </a:p>
      </dgm:t>
    </dgm:pt>
    <dgm:pt modelId="{DA07BBC9-B010-41A8-B74F-A97AE9769861}" type="pres">
      <dgm:prSet presAssocID="{868B9E2D-05C7-4DAB-81D9-3A3D89225976}" presName="pillarX" presStyleLbl="node1" presStyleIdx="1" presStyleCnt="2">
        <dgm:presLayoutVars>
          <dgm:bulletEnabled val="1"/>
        </dgm:presLayoutVars>
      </dgm:prSet>
      <dgm:spPr/>
      <dgm:t>
        <a:bodyPr/>
        <a:lstStyle/>
        <a:p>
          <a:endParaRPr lang="en-US"/>
        </a:p>
      </dgm:t>
    </dgm:pt>
    <dgm:pt modelId="{9F5EF9B5-B5BA-472F-BC14-8AE6EFF2AC54}" type="pres">
      <dgm:prSet presAssocID="{A7126CC6-4EE8-4EB7-BED8-9EB83C7B4268}" presName="base" presStyleLbl="dkBgShp" presStyleIdx="1" presStyleCnt="2" custLinFactY="100000" custLinFactNeighborX="1134" custLinFactNeighborY="107808"/>
      <dgm:spPr/>
    </dgm:pt>
  </dgm:ptLst>
  <dgm:cxnLst>
    <dgm:cxn modelId="{F91F2002-CC09-40AC-ACB2-34F370FEDAED}" type="presOf" srcId="{A7126CC6-4EE8-4EB7-BED8-9EB83C7B4268}" destId="{C6DC7D56-C9A0-482C-BF89-9D9379CBDCE3}" srcOrd="0" destOrd="0" presId="urn:microsoft.com/office/officeart/2005/8/layout/hList3"/>
    <dgm:cxn modelId="{72F1D8AA-FBA4-419B-B261-E4EDC53438FF}" type="presOf" srcId="{868B9E2D-05C7-4DAB-81D9-3A3D89225976}" destId="{DA07BBC9-B010-41A8-B74F-A97AE9769861}" srcOrd="0" destOrd="0" presId="urn:microsoft.com/office/officeart/2005/8/layout/hList3"/>
    <dgm:cxn modelId="{85B55523-5873-4D39-B855-AE81910394C5}" type="presOf" srcId="{E4D4D6F3-2096-4E05-80CF-427D8BA98DB4}" destId="{1C17FF9A-1054-4D71-9ABD-E2CF4C48C4AE}" srcOrd="0" destOrd="0" presId="urn:microsoft.com/office/officeart/2005/8/layout/hList3"/>
    <dgm:cxn modelId="{EC3FA328-F130-4769-B9A9-69922E254AD1}" srcId="{A7126CC6-4EE8-4EB7-BED8-9EB83C7B4268}" destId="{15CE1692-42B3-4814-8DA5-660D8323F56C}" srcOrd="0" destOrd="0" parTransId="{1EE130BB-F7C5-4D7D-9781-73CA84F63122}" sibTransId="{437B6283-D83B-48E7-998D-BB25EC5393E2}"/>
    <dgm:cxn modelId="{3E500E7E-341C-468F-84F5-1E28EC930F75}" srcId="{A7126CC6-4EE8-4EB7-BED8-9EB83C7B4268}" destId="{868B9E2D-05C7-4DAB-81D9-3A3D89225976}" srcOrd="1" destOrd="0" parTransId="{6B5FFFE5-8739-4C28-8E8B-0070C292CCF3}" sibTransId="{AE10B0E0-F322-4B79-8B83-9AD8417161B6}"/>
    <dgm:cxn modelId="{224229BB-7D12-4CA8-A2B3-7CDC8EA00166}" srcId="{E4D4D6F3-2096-4E05-80CF-427D8BA98DB4}" destId="{A7126CC6-4EE8-4EB7-BED8-9EB83C7B4268}" srcOrd="0" destOrd="0" parTransId="{B5CC7E6F-D6A1-4994-8076-3D818C50FB90}" sibTransId="{6B0D0B2D-F267-4692-9807-70B2362094B0}"/>
    <dgm:cxn modelId="{ABCEEB37-CBB5-4322-A66D-E58A97ABA86E}" type="presOf" srcId="{15CE1692-42B3-4814-8DA5-660D8323F56C}" destId="{5248C06A-9F81-498B-B541-0BD601391453}" srcOrd="0" destOrd="0" presId="urn:microsoft.com/office/officeart/2005/8/layout/hList3"/>
    <dgm:cxn modelId="{04B730CF-428D-4782-90EB-187FC1EB2388}" type="presParOf" srcId="{1C17FF9A-1054-4D71-9ABD-E2CF4C48C4AE}" destId="{C6DC7D56-C9A0-482C-BF89-9D9379CBDCE3}" srcOrd="0" destOrd="0" presId="urn:microsoft.com/office/officeart/2005/8/layout/hList3"/>
    <dgm:cxn modelId="{961DA9A1-36A8-4BC7-88C1-145734E01E1A}" type="presParOf" srcId="{1C17FF9A-1054-4D71-9ABD-E2CF4C48C4AE}" destId="{3D87CF3F-2E21-4D3D-B2A9-A710E982B14D}" srcOrd="1" destOrd="0" presId="urn:microsoft.com/office/officeart/2005/8/layout/hList3"/>
    <dgm:cxn modelId="{4EC7178F-3169-4A25-A906-186BF61BD5F3}" type="presParOf" srcId="{3D87CF3F-2E21-4D3D-B2A9-A710E982B14D}" destId="{5248C06A-9F81-498B-B541-0BD601391453}" srcOrd="0" destOrd="0" presId="urn:microsoft.com/office/officeart/2005/8/layout/hList3"/>
    <dgm:cxn modelId="{073673D7-F1AB-4F61-B4BD-3F5EAB90BFEF}" type="presParOf" srcId="{3D87CF3F-2E21-4D3D-B2A9-A710E982B14D}" destId="{DA07BBC9-B010-41A8-B74F-A97AE9769861}" srcOrd="1" destOrd="0" presId="urn:microsoft.com/office/officeart/2005/8/layout/hList3"/>
    <dgm:cxn modelId="{143E3250-6129-44DD-99D5-88708F9A553C}" type="presParOf" srcId="{1C17FF9A-1054-4D71-9ABD-E2CF4C48C4AE}" destId="{9F5EF9B5-B5BA-472F-BC14-8AE6EFF2AC5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AAC894-B637-4AF8-B61D-CAAF99A0ADBB}" type="doc">
      <dgm:prSet loTypeId="urn:microsoft.com/office/officeart/2005/8/layout/hList1" loCatId="list" qsTypeId="urn:microsoft.com/office/officeart/2005/8/quickstyle/simple5" qsCatId="simple" csTypeId="urn:microsoft.com/office/officeart/2005/8/colors/accent4_2" csCatId="accent4" phldr="1"/>
      <dgm:spPr/>
      <dgm:t>
        <a:bodyPr/>
        <a:lstStyle/>
        <a:p>
          <a:endParaRPr lang="en-US"/>
        </a:p>
      </dgm:t>
    </dgm:pt>
    <dgm:pt modelId="{35546D3F-EEEE-4BE0-9CC6-18B5782E15BC}">
      <dgm:prSet phldrT="[Text]"/>
      <dgm:spPr/>
      <dgm:t>
        <a:bodyPr/>
        <a:lstStyle/>
        <a:p>
          <a:r>
            <a:rPr lang="en-US" dirty="0" smtClean="0"/>
            <a:t>Spyware</a:t>
          </a:r>
          <a:r>
            <a:rPr lang="tr-TR" dirty="0" smtClean="0"/>
            <a:t>, kullanıcının bilgisi dışında bilgisayara yerleşen ve gizli bir şekilde kullanıcı hakkında bilgi toplayan bir programdır.</a:t>
          </a:r>
          <a:endParaRPr lang="en-US" dirty="0"/>
        </a:p>
      </dgm:t>
    </dgm:pt>
    <dgm:pt modelId="{AEC4390D-FD19-4503-AEEA-A4F9E44C78ED}" type="parTrans" cxnId="{6AA4801E-87FD-4B81-A438-F0F9E8E29E24}">
      <dgm:prSet/>
      <dgm:spPr/>
      <dgm:t>
        <a:bodyPr/>
        <a:lstStyle/>
        <a:p>
          <a:endParaRPr lang="en-US"/>
        </a:p>
      </dgm:t>
    </dgm:pt>
    <dgm:pt modelId="{1F437D15-A5FA-4540-96EF-60AA7F6AC0F6}" type="sibTrans" cxnId="{6AA4801E-87FD-4B81-A438-F0F9E8E29E24}">
      <dgm:prSet/>
      <dgm:spPr/>
      <dgm:t>
        <a:bodyPr/>
        <a:lstStyle/>
        <a:p>
          <a:endParaRPr lang="en-US"/>
        </a:p>
      </dgm:t>
    </dgm:pt>
    <dgm:pt modelId="{2C358079-84E3-423F-AA1D-3DED942FA3B8}">
      <dgm:prSet phldrT="[Text]"/>
      <dgm:spPr/>
      <dgm:t>
        <a:bodyPr/>
        <a:lstStyle/>
        <a:p>
          <a:r>
            <a:rPr lang="en-US" dirty="0" smtClean="0"/>
            <a:t>Adware</a:t>
          </a:r>
          <a:r>
            <a:rPr lang="tr-TR" dirty="0" smtClean="0"/>
            <a:t>, bir banner veya açılır pencerede istenmeyen online reklamlar görüntüler.</a:t>
          </a:r>
          <a:endParaRPr lang="en-US" dirty="0"/>
        </a:p>
      </dgm:t>
    </dgm:pt>
    <dgm:pt modelId="{8DC0E9FC-FFA3-4F92-9D42-A2F956A8B03E}" type="parTrans" cxnId="{82B4C97D-FCD4-4A37-8B59-88F659E4CC44}">
      <dgm:prSet/>
      <dgm:spPr/>
      <dgm:t>
        <a:bodyPr/>
        <a:lstStyle/>
        <a:p>
          <a:endParaRPr lang="en-US"/>
        </a:p>
      </dgm:t>
    </dgm:pt>
    <dgm:pt modelId="{A1B99261-B511-45CA-835B-E721EAA6C8D2}" type="sibTrans" cxnId="{82B4C97D-FCD4-4A37-8B59-88F659E4CC44}">
      <dgm:prSet/>
      <dgm:spPr/>
      <dgm:t>
        <a:bodyPr/>
        <a:lstStyle/>
        <a:p>
          <a:endParaRPr lang="en-US"/>
        </a:p>
      </dgm:t>
    </dgm:pt>
    <dgm:pt modelId="{E396CAF6-86DD-41A6-A190-958DC075D85F}">
      <dgm:prSet phldrT="[Text]"/>
      <dgm:spPr/>
      <dgm:t>
        <a:bodyPr/>
        <a:lstStyle/>
        <a:p>
          <a:r>
            <a:rPr lang="en-US" b="1" dirty="0" smtClean="0"/>
            <a:t>spyware remover</a:t>
          </a:r>
          <a:r>
            <a:rPr lang="tr-TR" b="0" dirty="0" smtClean="0"/>
            <a:t>,</a:t>
          </a:r>
          <a:r>
            <a:rPr lang="en-US" b="0" dirty="0" smtClean="0"/>
            <a:t> </a:t>
          </a:r>
          <a:r>
            <a:rPr lang="tr-TR" b="0" dirty="0" err="1" smtClean="0"/>
            <a:t>spyware</a:t>
          </a:r>
          <a:r>
            <a:rPr lang="tr-TR" b="0" dirty="0" smtClean="0"/>
            <a:t> ve benzeri zararlı programları bulur ve siler.</a:t>
          </a:r>
          <a:endParaRPr lang="en-US" b="0" dirty="0"/>
        </a:p>
      </dgm:t>
    </dgm:pt>
    <dgm:pt modelId="{E5D93FFC-E1FB-4D27-A2E0-1EAFE8748357}" type="parTrans" cxnId="{AA2F4817-2CB7-4B76-8C8C-C8E9C7A9103E}">
      <dgm:prSet/>
      <dgm:spPr/>
      <dgm:t>
        <a:bodyPr/>
        <a:lstStyle/>
        <a:p>
          <a:endParaRPr lang="en-US"/>
        </a:p>
      </dgm:t>
    </dgm:pt>
    <dgm:pt modelId="{A6076B76-07C8-4BEA-B421-358FED4720DB}" type="sibTrans" cxnId="{AA2F4817-2CB7-4B76-8C8C-C8E9C7A9103E}">
      <dgm:prSet/>
      <dgm:spPr/>
      <dgm:t>
        <a:bodyPr/>
        <a:lstStyle/>
        <a:p>
          <a:endParaRPr lang="en-US"/>
        </a:p>
      </dgm:t>
    </dgm:pt>
    <dgm:pt modelId="{6616FF2A-6969-4AF1-B34A-09076E4D251A}">
      <dgm:prSet/>
      <dgm:spPr/>
      <dgm:t>
        <a:bodyPr/>
        <a:lstStyle/>
        <a:p>
          <a:r>
            <a:rPr lang="en-US" b="1" dirty="0" smtClean="0"/>
            <a:t>adware remover</a:t>
          </a:r>
          <a:r>
            <a:rPr lang="tr-TR" b="0" dirty="0" smtClean="0"/>
            <a:t>,</a:t>
          </a:r>
          <a:r>
            <a:rPr lang="en-US" b="0" dirty="0" smtClean="0"/>
            <a:t> </a:t>
          </a:r>
          <a:r>
            <a:rPr lang="tr-TR" b="0" dirty="0" smtClean="0"/>
            <a:t>bu tür programları bulur ve siler.</a:t>
          </a:r>
          <a:endParaRPr lang="en-US" b="0" dirty="0"/>
        </a:p>
      </dgm:t>
    </dgm:pt>
    <dgm:pt modelId="{8922927F-2F0D-4AB8-9B26-7A77BF2AAE7F}" type="parTrans" cxnId="{B29CED23-A2A6-4E1C-A76E-909BE5628E0A}">
      <dgm:prSet/>
      <dgm:spPr/>
      <dgm:t>
        <a:bodyPr/>
        <a:lstStyle/>
        <a:p>
          <a:endParaRPr lang="en-US"/>
        </a:p>
      </dgm:t>
    </dgm:pt>
    <dgm:pt modelId="{4B94AFD0-DCFB-469C-8F23-5540DBB1F217}" type="sibTrans" cxnId="{B29CED23-A2A6-4E1C-A76E-909BE5628E0A}">
      <dgm:prSet/>
      <dgm:spPr/>
      <dgm:t>
        <a:bodyPr/>
        <a:lstStyle/>
        <a:p>
          <a:endParaRPr lang="en-US"/>
        </a:p>
      </dgm:t>
    </dgm:pt>
    <dgm:pt modelId="{83C95102-CB48-4D80-89F2-AD806CEEB39D}" type="pres">
      <dgm:prSet presAssocID="{58AAC894-B637-4AF8-B61D-CAAF99A0ADBB}" presName="Name0" presStyleCnt="0">
        <dgm:presLayoutVars>
          <dgm:dir/>
          <dgm:animLvl val="lvl"/>
          <dgm:resizeHandles val="exact"/>
        </dgm:presLayoutVars>
      </dgm:prSet>
      <dgm:spPr/>
      <dgm:t>
        <a:bodyPr/>
        <a:lstStyle/>
        <a:p>
          <a:endParaRPr lang="en-US"/>
        </a:p>
      </dgm:t>
    </dgm:pt>
    <dgm:pt modelId="{7C7554F9-2133-4C08-89FF-51FEFC7609A1}" type="pres">
      <dgm:prSet presAssocID="{35546D3F-EEEE-4BE0-9CC6-18B5782E15BC}" presName="composite" presStyleCnt="0"/>
      <dgm:spPr/>
    </dgm:pt>
    <dgm:pt modelId="{ECFF6D2F-1716-4CC6-8AF2-3C728EAD2A5F}" type="pres">
      <dgm:prSet presAssocID="{35546D3F-EEEE-4BE0-9CC6-18B5782E15BC}" presName="parTx" presStyleLbl="alignNode1" presStyleIdx="0" presStyleCnt="2">
        <dgm:presLayoutVars>
          <dgm:chMax val="0"/>
          <dgm:chPref val="0"/>
          <dgm:bulletEnabled val="1"/>
        </dgm:presLayoutVars>
      </dgm:prSet>
      <dgm:spPr/>
      <dgm:t>
        <a:bodyPr/>
        <a:lstStyle/>
        <a:p>
          <a:endParaRPr lang="en-US"/>
        </a:p>
      </dgm:t>
    </dgm:pt>
    <dgm:pt modelId="{06338771-C5CC-4C92-8F07-B7A6D5B08758}" type="pres">
      <dgm:prSet presAssocID="{35546D3F-EEEE-4BE0-9CC6-18B5782E15BC}" presName="desTx" presStyleLbl="alignAccFollowNode1" presStyleIdx="0" presStyleCnt="2">
        <dgm:presLayoutVars>
          <dgm:bulletEnabled val="1"/>
        </dgm:presLayoutVars>
      </dgm:prSet>
      <dgm:spPr/>
      <dgm:t>
        <a:bodyPr/>
        <a:lstStyle/>
        <a:p>
          <a:endParaRPr lang="en-US"/>
        </a:p>
      </dgm:t>
    </dgm:pt>
    <dgm:pt modelId="{4E1B580E-2C20-41FA-A6C4-1C4C20F2E407}" type="pres">
      <dgm:prSet presAssocID="{1F437D15-A5FA-4540-96EF-60AA7F6AC0F6}" presName="space" presStyleCnt="0"/>
      <dgm:spPr/>
    </dgm:pt>
    <dgm:pt modelId="{E83EA591-5C02-4261-96A8-496790D4FEC8}" type="pres">
      <dgm:prSet presAssocID="{2C358079-84E3-423F-AA1D-3DED942FA3B8}" presName="composite" presStyleCnt="0"/>
      <dgm:spPr/>
    </dgm:pt>
    <dgm:pt modelId="{287420CF-4251-4B98-8672-2673F2485A24}" type="pres">
      <dgm:prSet presAssocID="{2C358079-84E3-423F-AA1D-3DED942FA3B8}" presName="parTx" presStyleLbl="alignNode1" presStyleIdx="1" presStyleCnt="2">
        <dgm:presLayoutVars>
          <dgm:chMax val="0"/>
          <dgm:chPref val="0"/>
          <dgm:bulletEnabled val="1"/>
        </dgm:presLayoutVars>
      </dgm:prSet>
      <dgm:spPr/>
      <dgm:t>
        <a:bodyPr/>
        <a:lstStyle/>
        <a:p>
          <a:endParaRPr lang="en-US"/>
        </a:p>
      </dgm:t>
    </dgm:pt>
    <dgm:pt modelId="{BAA92AB4-1D20-4D91-9880-62B669A47315}" type="pres">
      <dgm:prSet presAssocID="{2C358079-84E3-423F-AA1D-3DED942FA3B8}" presName="desTx" presStyleLbl="alignAccFollowNode1" presStyleIdx="1" presStyleCnt="2">
        <dgm:presLayoutVars>
          <dgm:bulletEnabled val="1"/>
        </dgm:presLayoutVars>
      </dgm:prSet>
      <dgm:spPr/>
      <dgm:t>
        <a:bodyPr/>
        <a:lstStyle/>
        <a:p>
          <a:endParaRPr lang="en-US"/>
        </a:p>
      </dgm:t>
    </dgm:pt>
  </dgm:ptLst>
  <dgm:cxnLst>
    <dgm:cxn modelId="{82B4C97D-FCD4-4A37-8B59-88F659E4CC44}" srcId="{58AAC894-B637-4AF8-B61D-CAAF99A0ADBB}" destId="{2C358079-84E3-423F-AA1D-3DED942FA3B8}" srcOrd="1" destOrd="0" parTransId="{8DC0E9FC-FFA3-4F92-9D42-A2F956A8B03E}" sibTransId="{A1B99261-B511-45CA-835B-E721EAA6C8D2}"/>
    <dgm:cxn modelId="{B29CED23-A2A6-4E1C-A76E-909BE5628E0A}" srcId="{2C358079-84E3-423F-AA1D-3DED942FA3B8}" destId="{6616FF2A-6969-4AF1-B34A-09076E4D251A}" srcOrd="0" destOrd="0" parTransId="{8922927F-2F0D-4AB8-9B26-7A77BF2AAE7F}" sibTransId="{4B94AFD0-DCFB-469C-8F23-5540DBB1F217}"/>
    <dgm:cxn modelId="{6AA4801E-87FD-4B81-A438-F0F9E8E29E24}" srcId="{58AAC894-B637-4AF8-B61D-CAAF99A0ADBB}" destId="{35546D3F-EEEE-4BE0-9CC6-18B5782E15BC}" srcOrd="0" destOrd="0" parTransId="{AEC4390D-FD19-4503-AEEA-A4F9E44C78ED}" sibTransId="{1F437D15-A5FA-4540-96EF-60AA7F6AC0F6}"/>
    <dgm:cxn modelId="{A39E9EE4-C577-4DDC-9EC9-DD7D04BF187A}" type="presOf" srcId="{2C358079-84E3-423F-AA1D-3DED942FA3B8}" destId="{287420CF-4251-4B98-8672-2673F2485A24}" srcOrd="0" destOrd="0" presId="urn:microsoft.com/office/officeart/2005/8/layout/hList1"/>
    <dgm:cxn modelId="{95F9D986-7A92-4035-9C3E-5907C9330DF1}" type="presOf" srcId="{58AAC894-B637-4AF8-B61D-CAAF99A0ADBB}" destId="{83C95102-CB48-4D80-89F2-AD806CEEB39D}" srcOrd="0" destOrd="0" presId="urn:microsoft.com/office/officeart/2005/8/layout/hList1"/>
    <dgm:cxn modelId="{5A76A27A-B21C-4E87-972F-CF87DF068430}" type="presOf" srcId="{6616FF2A-6969-4AF1-B34A-09076E4D251A}" destId="{BAA92AB4-1D20-4D91-9880-62B669A47315}" srcOrd="0" destOrd="0" presId="urn:microsoft.com/office/officeart/2005/8/layout/hList1"/>
    <dgm:cxn modelId="{5519C436-9384-4580-8DEC-97DCE1C4AA2F}" type="presOf" srcId="{35546D3F-EEEE-4BE0-9CC6-18B5782E15BC}" destId="{ECFF6D2F-1716-4CC6-8AF2-3C728EAD2A5F}" srcOrd="0" destOrd="0" presId="urn:microsoft.com/office/officeart/2005/8/layout/hList1"/>
    <dgm:cxn modelId="{AA2F4817-2CB7-4B76-8C8C-C8E9C7A9103E}" srcId="{35546D3F-EEEE-4BE0-9CC6-18B5782E15BC}" destId="{E396CAF6-86DD-41A6-A190-958DC075D85F}" srcOrd="0" destOrd="0" parTransId="{E5D93FFC-E1FB-4D27-A2E0-1EAFE8748357}" sibTransId="{A6076B76-07C8-4BEA-B421-358FED4720DB}"/>
    <dgm:cxn modelId="{5779FECB-EC92-4410-B1C0-1357075D515A}" type="presOf" srcId="{E396CAF6-86DD-41A6-A190-958DC075D85F}" destId="{06338771-C5CC-4C92-8F07-B7A6D5B08758}" srcOrd="0" destOrd="0" presId="urn:microsoft.com/office/officeart/2005/8/layout/hList1"/>
    <dgm:cxn modelId="{44F2C0D1-E129-4EFC-B072-82F54BB613BD}" type="presParOf" srcId="{83C95102-CB48-4D80-89F2-AD806CEEB39D}" destId="{7C7554F9-2133-4C08-89FF-51FEFC7609A1}" srcOrd="0" destOrd="0" presId="urn:microsoft.com/office/officeart/2005/8/layout/hList1"/>
    <dgm:cxn modelId="{36BBC52F-6EA4-452A-82EE-6812F5CE1794}" type="presParOf" srcId="{7C7554F9-2133-4C08-89FF-51FEFC7609A1}" destId="{ECFF6D2F-1716-4CC6-8AF2-3C728EAD2A5F}" srcOrd="0" destOrd="0" presId="urn:microsoft.com/office/officeart/2005/8/layout/hList1"/>
    <dgm:cxn modelId="{A97618A7-A7FD-43FD-BD01-E37E130B2566}" type="presParOf" srcId="{7C7554F9-2133-4C08-89FF-51FEFC7609A1}" destId="{06338771-C5CC-4C92-8F07-B7A6D5B08758}" srcOrd="1" destOrd="0" presId="urn:microsoft.com/office/officeart/2005/8/layout/hList1"/>
    <dgm:cxn modelId="{C9EDF545-4FDD-414F-9998-C13139251232}" type="presParOf" srcId="{83C95102-CB48-4D80-89F2-AD806CEEB39D}" destId="{4E1B580E-2C20-41FA-A6C4-1C4C20F2E407}" srcOrd="1" destOrd="0" presId="urn:microsoft.com/office/officeart/2005/8/layout/hList1"/>
    <dgm:cxn modelId="{6F01A958-4626-4A2D-94B8-0BD8BBE2CC57}" type="presParOf" srcId="{83C95102-CB48-4D80-89F2-AD806CEEB39D}" destId="{E83EA591-5C02-4261-96A8-496790D4FEC8}" srcOrd="2" destOrd="0" presId="urn:microsoft.com/office/officeart/2005/8/layout/hList1"/>
    <dgm:cxn modelId="{C99A8340-BA6D-46D9-9C84-E3B5213FD4AF}" type="presParOf" srcId="{E83EA591-5C02-4261-96A8-496790D4FEC8}" destId="{287420CF-4251-4B98-8672-2673F2485A24}" srcOrd="0" destOrd="0" presId="urn:microsoft.com/office/officeart/2005/8/layout/hList1"/>
    <dgm:cxn modelId="{36DEF019-3D72-4C64-8E67-35C31B29B0BE}" type="presParOf" srcId="{E83EA591-5C02-4261-96A8-496790D4FEC8}" destId="{BAA92AB4-1D20-4D91-9880-62B669A4731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679C5-D426-4B14-A7F2-FF0427E65B88}">
      <dsp:nvSpPr>
        <dsp:cNvPr id="0" name=""/>
        <dsp:cNvSpPr/>
      </dsp:nvSpPr>
      <dsp:spPr>
        <a:xfrm rot="10800000">
          <a:off x="1900488" y="1267"/>
          <a:ext cx="6488607" cy="1064560"/>
        </a:xfrm>
        <a:prstGeom prst="homePlate">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69442" tIns="110490" rIns="206248" bIns="110490" numCol="1" spcCol="1270" anchor="ctr" anchorCtr="0">
          <a:noAutofit/>
        </a:bodyPr>
        <a:lstStyle/>
        <a:p>
          <a:pPr lvl="0" algn="ctr" defTabSz="1289050">
            <a:lnSpc>
              <a:spcPct val="90000"/>
            </a:lnSpc>
            <a:spcBef>
              <a:spcPct val="0"/>
            </a:spcBef>
            <a:spcAft>
              <a:spcPct val="35000"/>
            </a:spcAft>
          </a:pPr>
          <a:r>
            <a:rPr lang="tr-TR" sz="2900" b="1" kern="1200" dirty="0" smtClean="0">
              <a:solidFill>
                <a:srgbClr val="67588E"/>
              </a:solidFill>
            </a:rPr>
            <a:t>Bilgisayar destekli tasarım </a:t>
          </a:r>
          <a:r>
            <a:rPr lang="en-US" sz="2900" b="0" kern="1200" dirty="0" smtClean="0">
              <a:solidFill>
                <a:srgbClr val="67588E"/>
              </a:solidFill>
            </a:rPr>
            <a:t>(</a:t>
          </a:r>
          <a:r>
            <a:rPr lang="en-US" sz="2900" b="1" kern="1200" dirty="0" smtClean="0">
              <a:solidFill>
                <a:srgbClr val="67588E"/>
              </a:solidFill>
            </a:rPr>
            <a:t>CAD</a:t>
          </a:r>
          <a:r>
            <a:rPr lang="en-US" sz="2900" b="0" kern="1200" dirty="0" smtClean="0">
              <a:solidFill>
                <a:srgbClr val="67588E"/>
              </a:solidFill>
            </a:rPr>
            <a:t>) </a:t>
          </a:r>
          <a:r>
            <a:rPr lang="tr-TR" sz="2900" b="1" kern="1200" dirty="0" smtClean="0">
              <a:solidFill>
                <a:srgbClr val="67588E"/>
              </a:solidFill>
            </a:rPr>
            <a:t>yazılımları </a:t>
          </a:r>
          <a:endParaRPr lang="en-US" sz="2900" b="1" kern="1200" dirty="0">
            <a:solidFill>
              <a:srgbClr val="67588E"/>
            </a:solidFill>
          </a:endParaRPr>
        </a:p>
      </dsp:txBody>
      <dsp:txXfrm rot="10800000">
        <a:off x="2166628" y="1267"/>
        <a:ext cx="6222467" cy="1064560"/>
      </dsp:txXfrm>
    </dsp:sp>
    <dsp:sp modelId="{1FCF4430-C93A-4E20-9D29-5D72E2B75DAF}">
      <dsp:nvSpPr>
        <dsp:cNvPr id="0" name=""/>
        <dsp:cNvSpPr/>
      </dsp:nvSpPr>
      <dsp:spPr>
        <a:xfrm>
          <a:off x="1368208" y="1267"/>
          <a:ext cx="1064560" cy="1064560"/>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B2ED2FC-5899-4E21-B28C-B9217DAB1855}">
      <dsp:nvSpPr>
        <dsp:cNvPr id="0" name=""/>
        <dsp:cNvSpPr/>
      </dsp:nvSpPr>
      <dsp:spPr>
        <a:xfrm rot="10800000">
          <a:off x="1900488" y="1376688"/>
          <a:ext cx="6488607" cy="1064560"/>
        </a:xfrm>
        <a:prstGeom prst="homePlate">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69442" tIns="110490" rIns="206248" bIns="110490" numCol="1" spcCol="1270" anchor="ctr" anchorCtr="0">
          <a:noAutofit/>
        </a:bodyPr>
        <a:lstStyle/>
        <a:p>
          <a:pPr lvl="0" algn="ctr" defTabSz="1289050">
            <a:lnSpc>
              <a:spcPct val="90000"/>
            </a:lnSpc>
            <a:spcBef>
              <a:spcPct val="0"/>
            </a:spcBef>
            <a:spcAft>
              <a:spcPct val="35000"/>
            </a:spcAft>
          </a:pPr>
          <a:r>
            <a:rPr lang="tr-TR" sz="2900" b="1" kern="1200" dirty="0" smtClean="0">
              <a:solidFill>
                <a:srgbClr val="67588E"/>
              </a:solidFill>
            </a:rPr>
            <a:t>Masaüstü yayıncılığı yazılımları</a:t>
          </a:r>
          <a:endParaRPr lang="en-US" sz="2900" b="1" kern="1200" dirty="0">
            <a:solidFill>
              <a:srgbClr val="67588E"/>
            </a:solidFill>
          </a:endParaRPr>
        </a:p>
      </dsp:txBody>
      <dsp:txXfrm rot="10800000">
        <a:off x="2166628" y="1376688"/>
        <a:ext cx="6222467" cy="1064560"/>
      </dsp:txXfrm>
    </dsp:sp>
    <dsp:sp modelId="{127CDBB0-63F1-4504-9E4E-903BDDEEECB4}">
      <dsp:nvSpPr>
        <dsp:cNvPr id="0" name=""/>
        <dsp:cNvSpPr/>
      </dsp:nvSpPr>
      <dsp:spPr>
        <a:xfrm>
          <a:off x="1368208" y="1376688"/>
          <a:ext cx="1064560" cy="1064560"/>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BF47D4A-1464-4498-A2E2-3AE8CAB61EE5}">
      <dsp:nvSpPr>
        <dsp:cNvPr id="0" name=""/>
        <dsp:cNvSpPr/>
      </dsp:nvSpPr>
      <dsp:spPr>
        <a:xfrm rot="10800000">
          <a:off x="1900488" y="2752108"/>
          <a:ext cx="6488607" cy="1064560"/>
        </a:xfrm>
        <a:prstGeom prst="homePlate">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69442" tIns="110490" rIns="206248" bIns="110490" numCol="1" spcCol="1270" anchor="ctr" anchorCtr="0">
          <a:noAutofit/>
        </a:bodyPr>
        <a:lstStyle/>
        <a:p>
          <a:pPr lvl="0" algn="ctr" defTabSz="1289050">
            <a:lnSpc>
              <a:spcPct val="90000"/>
            </a:lnSpc>
            <a:spcBef>
              <a:spcPct val="0"/>
            </a:spcBef>
            <a:spcAft>
              <a:spcPct val="35000"/>
            </a:spcAft>
          </a:pPr>
          <a:r>
            <a:rPr lang="tr-TR" sz="2900" b="1" kern="1200" dirty="0" smtClean="0">
              <a:solidFill>
                <a:srgbClr val="67588E"/>
              </a:solidFill>
            </a:rPr>
            <a:t>Resim/Görüntü düzenleme yazılımları</a:t>
          </a:r>
          <a:endParaRPr lang="en-US" sz="2900" b="1" kern="1200" dirty="0">
            <a:solidFill>
              <a:srgbClr val="67588E"/>
            </a:solidFill>
          </a:endParaRPr>
        </a:p>
      </dsp:txBody>
      <dsp:txXfrm rot="10800000">
        <a:off x="2166628" y="2752108"/>
        <a:ext cx="6222467" cy="1064560"/>
      </dsp:txXfrm>
    </dsp:sp>
    <dsp:sp modelId="{38E75101-72EA-49C0-854C-2FF180E3A166}">
      <dsp:nvSpPr>
        <dsp:cNvPr id="0" name=""/>
        <dsp:cNvSpPr/>
      </dsp:nvSpPr>
      <dsp:spPr>
        <a:xfrm>
          <a:off x="1368208" y="2752108"/>
          <a:ext cx="1064560" cy="1064560"/>
        </a:xfrm>
        <a:prstGeom prst="ellipse">
          <a:avLst/>
        </a:prstGeom>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91CD7-5971-4DBD-946A-955388763351}">
      <dsp:nvSpPr>
        <dsp:cNvPr id="0" name=""/>
        <dsp:cNvSpPr/>
      </dsp:nvSpPr>
      <dsp:spPr>
        <a:xfrm>
          <a:off x="1513" y="285282"/>
          <a:ext cx="1200617" cy="720370"/>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Web </a:t>
          </a:r>
          <a:r>
            <a:rPr lang="tr-TR" sz="1400" kern="1200" dirty="0" smtClean="0"/>
            <a:t>Tarayıcısı</a:t>
          </a:r>
          <a:endParaRPr lang="en-US" sz="1400" kern="1200" dirty="0"/>
        </a:p>
      </dsp:txBody>
      <dsp:txXfrm>
        <a:off x="1513" y="285282"/>
        <a:ext cx="1200617" cy="720370"/>
      </dsp:txXfrm>
    </dsp:sp>
    <dsp:sp modelId="{BC84C875-75EB-4DD9-AA34-5B202AC079F3}">
      <dsp:nvSpPr>
        <dsp:cNvPr id="0" name=""/>
        <dsp:cNvSpPr/>
      </dsp:nvSpPr>
      <dsp:spPr>
        <a:xfrm>
          <a:off x="1322192" y="285282"/>
          <a:ext cx="1200617" cy="720370"/>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E-posta</a:t>
          </a:r>
          <a:endParaRPr lang="en-US" sz="1400" kern="1200" dirty="0"/>
        </a:p>
      </dsp:txBody>
      <dsp:txXfrm>
        <a:off x="1322192" y="285282"/>
        <a:ext cx="1200617" cy="720370"/>
      </dsp:txXfrm>
    </dsp:sp>
    <dsp:sp modelId="{A6C7A0CC-8A25-4D9A-9870-018D1BCB5B77}">
      <dsp:nvSpPr>
        <dsp:cNvPr id="0" name=""/>
        <dsp:cNvSpPr/>
      </dsp:nvSpPr>
      <dsp:spPr>
        <a:xfrm>
          <a:off x="2642871" y="285282"/>
          <a:ext cx="1200617" cy="720370"/>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Anlık Mesajlaşma</a:t>
          </a:r>
          <a:endParaRPr lang="en-US" sz="1400" kern="1200" dirty="0"/>
        </a:p>
      </dsp:txBody>
      <dsp:txXfrm>
        <a:off x="2642871" y="285282"/>
        <a:ext cx="1200617" cy="720370"/>
      </dsp:txXfrm>
    </dsp:sp>
    <dsp:sp modelId="{66428651-0E09-4157-8A93-39EF2E964152}">
      <dsp:nvSpPr>
        <dsp:cNvPr id="0" name=""/>
        <dsp:cNvSpPr/>
      </dsp:nvSpPr>
      <dsp:spPr>
        <a:xfrm>
          <a:off x="3963551" y="285282"/>
          <a:ext cx="1200617" cy="720370"/>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Sohbet Odası</a:t>
          </a:r>
          <a:endParaRPr lang="en-US" sz="1400" kern="1200" dirty="0"/>
        </a:p>
      </dsp:txBody>
      <dsp:txXfrm>
        <a:off x="3963551" y="285282"/>
        <a:ext cx="1200617" cy="720370"/>
      </dsp:txXfrm>
    </dsp:sp>
    <dsp:sp modelId="{E8C017F1-6350-4F26-9208-E7556F3779F8}">
      <dsp:nvSpPr>
        <dsp:cNvPr id="0" name=""/>
        <dsp:cNvSpPr/>
      </dsp:nvSpPr>
      <dsp:spPr>
        <a:xfrm>
          <a:off x="1513" y="1125714"/>
          <a:ext cx="1200617" cy="720370"/>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Metin</a:t>
          </a:r>
          <a:r>
            <a:rPr lang="en-US" sz="1400" kern="1200" dirty="0" smtClean="0"/>
            <a:t>, </a:t>
          </a:r>
          <a:r>
            <a:rPr lang="tr-TR" sz="1400" kern="1200" dirty="0" smtClean="0"/>
            <a:t>Resim</a:t>
          </a:r>
          <a:r>
            <a:rPr lang="en-US" sz="1400" kern="1200" dirty="0" smtClean="0"/>
            <a:t>, Video </a:t>
          </a:r>
          <a:r>
            <a:rPr lang="tr-TR" sz="1400" kern="1200" dirty="0" smtClean="0"/>
            <a:t>Mesajı oluşturma</a:t>
          </a:r>
          <a:endParaRPr lang="en-US" sz="1400" kern="1200" dirty="0"/>
        </a:p>
      </dsp:txBody>
      <dsp:txXfrm>
        <a:off x="1513" y="1125714"/>
        <a:ext cx="1200617" cy="720370"/>
      </dsp:txXfrm>
    </dsp:sp>
    <dsp:sp modelId="{6BBDAA9F-00A4-4508-9E3B-1DECB54B1AF5}">
      <dsp:nvSpPr>
        <dsp:cNvPr id="0" name=""/>
        <dsp:cNvSpPr/>
      </dsp:nvSpPr>
      <dsp:spPr>
        <a:xfrm>
          <a:off x="1322192" y="1125714"/>
          <a:ext cx="1200617" cy="720370"/>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RSS </a:t>
          </a:r>
          <a:r>
            <a:rPr lang="tr-TR" sz="1400" kern="1200" dirty="0" smtClean="0"/>
            <a:t>Toplayıcı</a:t>
          </a:r>
          <a:endParaRPr lang="en-US" sz="1400" kern="1200" dirty="0"/>
        </a:p>
      </dsp:txBody>
      <dsp:txXfrm>
        <a:off x="1322192" y="1125714"/>
        <a:ext cx="1200617" cy="720370"/>
      </dsp:txXfrm>
    </dsp:sp>
    <dsp:sp modelId="{836534C2-F2B5-4DA6-8571-FFE1923999AF}">
      <dsp:nvSpPr>
        <dsp:cNvPr id="0" name=""/>
        <dsp:cNvSpPr/>
      </dsp:nvSpPr>
      <dsp:spPr>
        <a:xfrm>
          <a:off x="2642871" y="1125714"/>
          <a:ext cx="1200617" cy="720370"/>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Blog</a:t>
          </a:r>
          <a:r>
            <a:rPr lang="tr-TR" sz="1400" kern="1200" dirty="0" smtClean="0"/>
            <a:t> oluşturma</a:t>
          </a:r>
          <a:endParaRPr lang="en-US" sz="1400" kern="1200" dirty="0"/>
        </a:p>
      </dsp:txBody>
      <dsp:txXfrm>
        <a:off x="2642871" y="1125714"/>
        <a:ext cx="1200617" cy="720370"/>
      </dsp:txXfrm>
    </dsp:sp>
    <dsp:sp modelId="{0C06B9B6-A4DB-4FFE-A6E9-E0BDF316C248}">
      <dsp:nvSpPr>
        <dsp:cNvPr id="0" name=""/>
        <dsp:cNvSpPr/>
      </dsp:nvSpPr>
      <dsp:spPr>
        <a:xfrm>
          <a:off x="3963551" y="1125714"/>
          <a:ext cx="1200617" cy="720370"/>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Haber grubu / Mesaj panosu</a:t>
          </a:r>
          <a:endParaRPr lang="en-US" sz="1400" kern="1200" dirty="0"/>
        </a:p>
      </dsp:txBody>
      <dsp:txXfrm>
        <a:off x="3963551" y="1125714"/>
        <a:ext cx="1200617" cy="720370"/>
      </dsp:txXfrm>
    </dsp:sp>
    <dsp:sp modelId="{DA74FB84-E732-4A5C-97C2-D0399ACEDF78}">
      <dsp:nvSpPr>
        <dsp:cNvPr id="0" name=""/>
        <dsp:cNvSpPr/>
      </dsp:nvSpPr>
      <dsp:spPr>
        <a:xfrm>
          <a:off x="1322192" y="1966146"/>
          <a:ext cx="1200617" cy="720370"/>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FTP</a:t>
          </a:r>
          <a:endParaRPr lang="en-US" sz="1400" kern="1200" dirty="0"/>
        </a:p>
      </dsp:txBody>
      <dsp:txXfrm>
        <a:off x="1322192" y="1966146"/>
        <a:ext cx="1200617" cy="720370"/>
      </dsp:txXfrm>
    </dsp:sp>
    <dsp:sp modelId="{AFDE59C3-E023-433F-BD0A-211377F18D16}">
      <dsp:nvSpPr>
        <dsp:cNvPr id="0" name=""/>
        <dsp:cNvSpPr/>
      </dsp:nvSpPr>
      <dsp:spPr>
        <a:xfrm>
          <a:off x="2642871" y="1966146"/>
          <a:ext cx="1200617" cy="720370"/>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Video </a:t>
          </a:r>
          <a:r>
            <a:rPr lang="tr-TR" sz="1400" kern="1200" dirty="0" smtClean="0"/>
            <a:t>Konferansı</a:t>
          </a:r>
          <a:endParaRPr lang="en-US" sz="1400" kern="1200" dirty="0"/>
        </a:p>
      </dsp:txBody>
      <dsp:txXfrm>
        <a:off x="2642871" y="1966146"/>
        <a:ext cx="1200617" cy="720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C7D56-C9A0-482C-BF89-9D9379CBDCE3}">
      <dsp:nvSpPr>
        <dsp:cNvPr id="0" name=""/>
        <dsp:cNvSpPr/>
      </dsp:nvSpPr>
      <dsp:spPr>
        <a:xfrm>
          <a:off x="0" y="0"/>
          <a:ext cx="8211312" cy="960367"/>
        </a:xfrm>
        <a:prstGeom prst="rect">
          <a:avLst/>
        </a:prstGeom>
        <a:solidFill>
          <a:schemeClr val="accent4">
            <a:shade val="90000"/>
            <a:hueOff val="0"/>
            <a:satOff val="0"/>
            <a:lumOff val="0"/>
            <a:alphaOff val="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1">
          <a:scrgbClr r="0" g="0" b="0"/>
        </a:fillRef>
        <a:effectRef idx="3">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baseline="0" dirty="0" smtClean="0"/>
            <a:t>Virüs</a:t>
          </a:r>
          <a:r>
            <a:rPr lang="tr-TR" sz="2400" b="0" kern="1200" baseline="0" dirty="0" smtClean="0"/>
            <a:t>, bilgisayarı olumsuz yönde etkileyen, yıkıcı bilgisayar programını ifade eder.</a:t>
          </a:r>
          <a:endParaRPr lang="en-US" sz="2400" b="0" kern="1200" dirty="0"/>
        </a:p>
      </dsp:txBody>
      <dsp:txXfrm>
        <a:off x="0" y="0"/>
        <a:ext cx="8211312" cy="960367"/>
      </dsp:txXfrm>
    </dsp:sp>
    <dsp:sp modelId="{5248C06A-9F81-498B-B541-0BD601391453}">
      <dsp:nvSpPr>
        <dsp:cNvPr id="0" name=""/>
        <dsp:cNvSpPr/>
      </dsp:nvSpPr>
      <dsp:spPr>
        <a:xfrm>
          <a:off x="0" y="960367"/>
          <a:ext cx="4105656" cy="2016771"/>
        </a:xfrm>
        <a:prstGeom prst="rect">
          <a:avLst/>
        </a:prstGeom>
        <a:gradFill rotWithShape="0">
          <a:gsLst>
            <a:gs pos="0">
              <a:schemeClr val="accent4">
                <a:shade val="80000"/>
                <a:hueOff val="0"/>
                <a:satOff val="0"/>
                <a:lumOff val="0"/>
                <a:alphaOff val="0"/>
                <a:shade val="85000"/>
                <a:satMod val="130000"/>
              </a:schemeClr>
            </a:gs>
            <a:gs pos="34000">
              <a:schemeClr val="accent4">
                <a:shade val="80000"/>
                <a:hueOff val="0"/>
                <a:satOff val="0"/>
                <a:lumOff val="0"/>
                <a:alphaOff val="0"/>
                <a:shade val="87000"/>
                <a:satMod val="125000"/>
              </a:schemeClr>
            </a:gs>
            <a:gs pos="70000">
              <a:schemeClr val="accent4">
                <a:shade val="80000"/>
                <a:hueOff val="0"/>
                <a:satOff val="0"/>
                <a:lumOff val="0"/>
                <a:alphaOff val="0"/>
                <a:tint val="100000"/>
                <a:shade val="90000"/>
                <a:satMod val="130000"/>
              </a:schemeClr>
            </a:gs>
            <a:gs pos="100000">
              <a:schemeClr val="accent4">
                <a:shade val="8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Solucan</a:t>
          </a:r>
          <a:r>
            <a:rPr lang="tr-TR" sz="2400" b="0" kern="1200" dirty="0" smtClean="0"/>
            <a:t>, bellekte veya ağ üzerinde kendini sürekli olarak kopyalar.</a:t>
          </a:r>
          <a:endParaRPr lang="en-US" sz="2400" b="0" kern="1200" dirty="0"/>
        </a:p>
      </dsp:txBody>
      <dsp:txXfrm>
        <a:off x="0" y="960367"/>
        <a:ext cx="4105656" cy="2016771"/>
      </dsp:txXfrm>
    </dsp:sp>
    <dsp:sp modelId="{DA07BBC9-B010-41A8-B74F-A97AE9769861}">
      <dsp:nvSpPr>
        <dsp:cNvPr id="0" name=""/>
        <dsp:cNvSpPr/>
      </dsp:nvSpPr>
      <dsp:spPr>
        <a:xfrm>
          <a:off x="4105656" y="960367"/>
          <a:ext cx="4105656" cy="2016771"/>
        </a:xfrm>
        <a:prstGeom prst="rect">
          <a:avLst/>
        </a:prstGeom>
        <a:gradFill rotWithShape="0">
          <a:gsLst>
            <a:gs pos="0">
              <a:schemeClr val="accent4">
                <a:shade val="80000"/>
                <a:hueOff val="92265"/>
                <a:satOff val="540"/>
                <a:lumOff val="21842"/>
                <a:alphaOff val="0"/>
                <a:shade val="85000"/>
                <a:satMod val="130000"/>
              </a:schemeClr>
            </a:gs>
            <a:gs pos="34000">
              <a:schemeClr val="accent4">
                <a:shade val="80000"/>
                <a:hueOff val="92265"/>
                <a:satOff val="540"/>
                <a:lumOff val="21842"/>
                <a:alphaOff val="0"/>
                <a:shade val="87000"/>
                <a:satMod val="125000"/>
              </a:schemeClr>
            </a:gs>
            <a:gs pos="70000">
              <a:schemeClr val="accent4">
                <a:shade val="80000"/>
                <a:hueOff val="92265"/>
                <a:satOff val="540"/>
                <a:lumOff val="21842"/>
                <a:alphaOff val="0"/>
                <a:tint val="100000"/>
                <a:shade val="90000"/>
                <a:satMod val="130000"/>
              </a:schemeClr>
            </a:gs>
            <a:gs pos="100000">
              <a:schemeClr val="accent4">
                <a:shade val="80000"/>
                <a:hueOff val="92265"/>
                <a:satOff val="540"/>
                <a:lumOff val="21842"/>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Trojan </a:t>
          </a:r>
          <a:r>
            <a:rPr lang="tr-TR" sz="2400" b="1" kern="1200" dirty="0" smtClean="0"/>
            <a:t>(Truva atı)</a:t>
          </a:r>
          <a:r>
            <a:rPr lang="tr-TR" sz="2400" b="0" kern="1200" dirty="0" smtClean="0"/>
            <a:t>, yasal bir program içerisinde saklanır veya bu şekilde görünür.</a:t>
          </a:r>
          <a:endParaRPr lang="en-US" sz="2400" b="0" kern="1200" dirty="0"/>
        </a:p>
      </dsp:txBody>
      <dsp:txXfrm>
        <a:off x="4105656" y="960367"/>
        <a:ext cx="4105656" cy="2016771"/>
      </dsp:txXfrm>
    </dsp:sp>
    <dsp:sp modelId="{9F5EF9B5-B5BA-472F-BC14-8AE6EFF2AC54}">
      <dsp:nvSpPr>
        <dsp:cNvPr id="0" name=""/>
        <dsp:cNvSpPr/>
      </dsp:nvSpPr>
      <dsp:spPr>
        <a:xfrm>
          <a:off x="0" y="2977139"/>
          <a:ext cx="8211312" cy="224085"/>
        </a:xfrm>
        <a:prstGeom prst="rect">
          <a:avLst/>
        </a:prstGeom>
        <a:solidFill>
          <a:schemeClr val="accent4">
            <a:shade val="90000"/>
            <a:hueOff val="0"/>
            <a:satOff val="0"/>
            <a:lumOff val="0"/>
            <a:alphaOff val="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F6D2F-1716-4CC6-8AF2-3C728EAD2A5F}">
      <dsp:nvSpPr>
        <dsp:cNvPr id="0" name=""/>
        <dsp:cNvSpPr/>
      </dsp:nvSpPr>
      <dsp:spPr>
        <a:xfrm>
          <a:off x="35" y="232063"/>
          <a:ext cx="3418284" cy="1155085"/>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Spyware</a:t>
          </a:r>
          <a:r>
            <a:rPr lang="tr-TR" sz="1800" kern="1200" dirty="0" smtClean="0"/>
            <a:t>, kullanıcının bilgisi dışında bilgisayara yerleşen ve gizli bir şekilde kullanıcı hakkında bilgi toplayan bir programdır.</a:t>
          </a:r>
          <a:endParaRPr lang="en-US" sz="1800" kern="1200" dirty="0"/>
        </a:p>
      </dsp:txBody>
      <dsp:txXfrm>
        <a:off x="35" y="232063"/>
        <a:ext cx="3418284" cy="1155085"/>
      </dsp:txXfrm>
    </dsp:sp>
    <dsp:sp modelId="{06338771-C5CC-4C92-8F07-B7A6D5B08758}">
      <dsp:nvSpPr>
        <dsp:cNvPr id="0" name=""/>
        <dsp:cNvSpPr/>
      </dsp:nvSpPr>
      <dsp:spPr>
        <a:xfrm>
          <a:off x="35" y="1387149"/>
          <a:ext cx="3418284" cy="101290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t>spyware remover</a:t>
          </a:r>
          <a:r>
            <a:rPr lang="tr-TR" sz="1800" b="0" kern="1200" dirty="0" smtClean="0"/>
            <a:t>,</a:t>
          </a:r>
          <a:r>
            <a:rPr lang="en-US" sz="1800" b="0" kern="1200" dirty="0" smtClean="0"/>
            <a:t> </a:t>
          </a:r>
          <a:r>
            <a:rPr lang="tr-TR" sz="1800" b="0" kern="1200" dirty="0" err="1" smtClean="0"/>
            <a:t>spyware</a:t>
          </a:r>
          <a:r>
            <a:rPr lang="tr-TR" sz="1800" b="0" kern="1200" dirty="0" smtClean="0"/>
            <a:t> ve benzeri zararlı programları bulur ve siler.</a:t>
          </a:r>
          <a:endParaRPr lang="en-US" sz="1800" b="0" kern="1200" dirty="0"/>
        </a:p>
      </dsp:txBody>
      <dsp:txXfrm>
        <a:off x="35" y="1387149"/>
        <a:ext cx="3418284" cy="1012904"/>
      </dsp:txXfrm>
    </dsp:sp>
    <dsp:sp modelId="{287420CF-4251-4B98-8672-2673F2485A24}">
      <dsp:nvSpPr>
        <dsp:cNvPr id="0" name=""/>
        <dsp:cNvSpPr/>
      </dsp:nvSpPr>
      <dsp:spPr>
        <a:xfrm>
          <a:off x="3896879" y="232063"/>
          <a:ext cx="3418284" cy="1155085"/>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Adware</a:t>
          </a:r>
          <a:r>
            <a:rPr lang="tr-TR" sz="1800" kern="1200" dirty="0" smtClean="0"/>
            <a:t>, bir banner veya açılır pencerede istenmeyen online reklamlar görüntüler.</a:t>
          </a:r>
          <a:endParaRPr lang="en-US" sz="1800" kern="1200" dirty="0"/>
        </a:p>
      </dsp:txBody>
      <dsp:txXfrm>
        <a:off x="3896879" y="232063"/>
        <a:ext cx="3418284" cy="1155085"/>
      </dsp:txXfrm>
    </dsp:sp>
    <dsp:sp modelId="{BAA92AB4-1D20-4D91-9880-62B669A47315}">
      <dsp:nvSpPr>
        <dsp:cNvPr id="0" name=""/>
        <dsp:cNvSpPr/>
      </dsp:nvSpPr>
      <dsp:spPr>
        <a:xfrm>
          <a:off x="3896879" y="1387149"/>
          <a:ext cx="3418284" cy="101290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t>adware remover</a:t>
          </a:r>
          <a:r>
            <a:rPr lang="tr-TR" sz="1800" b="0" kern="1200" dirty="0" smtClean="0"/>
            <a:t>,</a:t>
          </a:r>
          <a:r>
            <a:rPr lang="en-US" sz="1800" b="0" kern="1200" dirty="0" smtClean="0"/>
            <a:t> </a:t>
          </a:r>
          <a:r>
            <a:rPr lang="tr-TR" sz="1800" b="0" kern="1200" dirty="0" smtClean="0"/>
            <a:t>bu tür programları bulur ve siler.</a:t>
          </a:r>
          <a:endParaRPr lang="en-US" sz="1800" b="0" kern="1200" dirty="0"/>
        </a:p>
      </dsp:txBody>
      <dsp:txXfrm>
        <a:off x="3896879" y="1387149"/>
        <a:ext cx="3418284" cy="1012904"/>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9">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08CFC-4A2A-47E8-BC3E-ED0B7C7E7493}" type="datetimeFigureOut">
              <a:rPr lang="tr-TR" smtClean="0"/>
              <a:t>12.12.2017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E8213-E6FB-4089-BA6A-B62E5B4E9554}" type="slidenum">
              <a:rPr lang="tr-TR" smtClean="0"/>
              <a:t>‹#›</a:t>
            </a:fld>
            <a:endParaRPr lang="tr-TR"/>
          </a:p>
        </p:txBody>
      </p:sp>
    </p:spTree>
    <p:extLst>
      <p:ext uri="{BB962C8B-B14F-4D97-AF65-F5344CB8AC3E}">
        <p14:creationId xmlns:p14="http://schemas.microsoft.com/office/powerpoint/2010/main" val="45025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3200" b="0" spc="-50" baseline="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ctr">
              <a:buNone/>
              <a:defRPr sz="1800" cap="all" spc="200" baseline="0">
                <a:solidFill>
                  <a:schemeClr val="tx2"/>
                </a:solidFill>
                <a:latin typeface="Times New Roman" panose="02020603050405020304" pitchFamily="18" charset="0"/>
                <a:cs typeface="Times New Roman" panose="020206030504050203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dirty="0"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12.12.2017</a:t>
            </a:fld>
            <a:endParaRPr lang="tr-T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tr-TR" dirty="0"/>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Resim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91391" y="826686"/>
            <a:ext cx="1527835" cy="1527835"/>
          </a:xfrm>
          <a:prstGeom prst="rect">
            <a:avLst/>
          </a:prstGeom>
        </p:spPr>
      </p:pic>
      <p:sp>
        <p:nvSpPr>
          <p:cNvPr id="12" name="Metin kutusu 11"/>
          <p:cNvSpPr txBox="1"/>
          <p:nvPr userDrawn="1"/>
        </p:nvSpPr>
        <p:spPr>
          <a:xfrm>
            <a:off x="3929604" y="1051995"/>
            <a:ext cx="5188408" cy="1077218"/>
          </a:xfrm>
          <a:prstGeom prst="rect">
            <a:avLst/>
          </a:prstGeom>
          <a:noFill/>
        </p:spPr>
        <p:txBody>
          <a:bodyPr wrap="none" rtlCol="0">
            <a:spAutoFit/>
          </a:bodyPr>
          <a:lstStyle/>
          <a:p>
            <a:pPr algn="ctr"/>
            <a:r>
              <a:rPr lang="tr-TR" sz="3200" b="0" dirty="0" smtClean="0">
                <a:solidFill>
                  <a:srgbClr val="204788"/>
                </a:solidFill>
                <a:latin typeface="Times New Roman" panose="02020603050405020304" pitchFamily="18" charset="0"/>
                <a:cs typeface="Times New Roman" panose="02020603050405020304" pitchFamily="18" charset="0"/>
              </a:rPr>
              <a:t>Ankara Üniversitesi</a:t>
            </a:r>
          </a:p>
          <a:p>
            <a:pPr algn="ctr"/>
            <a:r>
              <a:rPr lang="tr-TR" sz="3200" b="0" dirty="0" smtClean="0">
                <a:solidFill>
                  <a:srgbClr val="204788"/>
                </a:solidFill>
                <a:latin typeface="Times New Roman" panose="02020603050405020304" pitchFamily="18" charset="0"/>
                <a:cs typeface="Times New Roman" panose="02020603050405020304" pitchFamily="18" charset="0"/>
              </a:rPr>
              <a:t>Nallıhan</a:t>
            </a:r>
            <a:r>
              <a:rPr lang="tr-TR" sz="3200" b="0" baseline="0" dirty="0" smtClean="0">
                <a:solidFill>
                  <a:srgbClr val="204788"/>
                </a:solidFill>
                <a:latin typeface="Times New Roman" panose="02020603050405020304" pitchFamily="18" charset="0"/>
                <a:cs typeface="Times New Roman" panose="02020603050405020304" pitchFamily="18" charset="0"/>
              </a:rPr>
              <a:t> Meslek Yüksekokulu</a:t>
            </a:r>
            <a:endParaRPr lang="tr-TR" sz="3200" b="0" dirty="0">
              <a:solidFill>
                <a:srgbClr val="20478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31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AD21F69-E93F-40C2-85AE-E33A1B82552E}" type="datetimeFigureOut">
              <a:rPr lang="tr-TR" smtClean="0"/>
              <a:t>12.12.2017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8268733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AD21F69-E93F-40C2-85AE-E33A1B82552E}" type="datetimeFigureOut">
              <a:rPr lang="tr-TR" smtClean="0"/>
              <a:t>12.12.2017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407613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lvl1pPr>
              <a:defRPr sz="2800">
                <a:solidFill>
                  <a:schemeClr val="bg2">
                    <a:lumMod val="25000"/>
                  </a:schemeClr>
                </a:solidFill>
                <a:latin typeface="Times New Roman" panose="02020603050405020304" pitchFamily="18" charset="0"/>
                <a:cs typeface="Times New Roman" panose="02020603050405020304" pitchFamily="18" charset="0"/>
              </a:defRPr>
            </a:lvl1pPr>
            <a:lvl2pPr>
              <a:defRPr sz="2400">
                <a:solidFill>
                  <a:schemeClr val="bg2">
                    <a:lumMod val="25000"/>
                  </a:schemeClr>
                </a:solidFill>
                <a:latin typeface="Times New Roman" panose="02020603050405020304" pitchFamily="18" charset="0"/>
                <a:cs typeface="Times New Roman" panose="02020603050405020304" pitchFamily="18" charset="0"/>
              </a:defRPr>
            </a:lvl2pPr>
            <a:lvl3pPr>
              <a:defRPr sz="1800">
                <a:solidFill>
                  <a:schemeClr val="bg2">
                    <a:lumMod val="25000"/>
                  </a:schemeClr>
                </a:solidFill>
                <a:latin typeface="Times New Roman" panose="02020603050405020304" pitchFamily="18" charset="0"/>
                <a:cs typeface="Times New Roman" panose="02020603050405020304" pitchFamily="18" charset="0"/>
              </a:defRPr>
            </a:lvl3pPr>
            <a:lvl4pPr>
              <a:defRPr sz="1800">
                <a:solidFill>
                  <a:schemeClr val="bg2">
                    <a:lumMod val="25000"/>
                  </a:schemeClr>
                </a:solidFill>
                <a:latin typeface="Times New Roman" panose="02020603050405020304" pitchFamily="18" charset="0"/>
                <a:cs typeface="Times New Roman" panose="02020603050405020304" pitchFamily="18" charset="0"/>
              </a:defRPr>
            </a:lvl4pPr>
            <a:lvl5pPr>
              <a:defRPr sz="1800">
                <a:solidFill>
                  <a:schemeClr val="bg2">
                    <a:lumMod val="25000"/>
                  </a:schemeClr>
                </a:solidFill>
                <a:latin typeface="Times New Roman" panose="02020603050405020304" pitchFamily="18" charset="0"/>
                <a:cs typeface="Times New Roman" panose="02020603050405020304" pitchFamily="18"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12.12.2017</a:t>
            </a:fld>
            <a:endParaRPr lang="tr-TR"/>
          </a:p>
        </p:txBody>
      </p:sp>
      <p:sp>
        <p:nvSpPr>
          <p:cNvPr id="5" name="Footer Placeholder 4"/>
          <p:cNvSpPr>
            <a:spLocks noGrp="1"/>
          </p:cNvSpPr>
          <p:nvPr>
            <p:ph type="ftr" sz="quarter" idx="11"/>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spTree>
    <p:extLst>
      <p:ext uri="{BB962C8B-B14F-4D97-AF65-F5344CB8AC3E}">
        <p14:creationId xmlns:p14="http://schemas.microsoft.com/office/powerpoint/2010/main" val="234575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3600" b="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200" baseline="0">
                <a:solidFill>
                  <a:srgbClr val="204788"/>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12.12.2017</a:t>
            </a:fld>
            <a:endParaRPr lang="tr-T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285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dirty="0" smtClean="0"/>
              <a:t>Asıl başlık stili için tıklatın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AD21F69-E93F-40C2-85AE-E33A1B82552E}" type="datetimeFigureOut">
              <a:rPr lang="tr-TR" smtClean="0"/>
              <a:t>12.12.2017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22198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5"/>
            <a:ext cx="493776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AD21F69-E93F-40C2-85AE-E33A1B82552E}" type="datetimeFigureOut">
              <a:rPr lang="tr-TR" smtClean="0"/>
              <a:t>12.12.2017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355914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Date Placeholder 2"/>
          <p:cNvSpPr>
            <a:spLocks noGrp="1"/>
          </p:cNvSpPr>
          <p:nvPr>
            <p:ph type="dt" sz="half" idx="10"/>
          </p:nvPr>
        </p:nvSpPr>
        <p:spPr/>
        <p:txBody>
          <a:bodyPr/>
          <a:lstStyle/>
          <a:p>
            <a:fld id="{4AD21F69-E93F-40C2-85AE-E33A1B82552E}" type="datetimeFigureOut">
              <a:rPr lang="tr-TR" smtClean="0"/>
              <a:t>12.12.2017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128962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D21F69-E93F-40C2-85AE-E33A1B82552E}" type="datetimeFigureOut">
              <a:rPr lang="tr-TR" smtClean="0"/>
              <a:t>12.12.2017</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424928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rgbClr val="204788"/>
                </a:solidFill>
                <a:latin typeface="Times New Roman" panose="02020603050405020304" pitchFamily="18" charset="0"/>
                <a:cs typeface="Times New Roman" panose="02020603050405020304" pitchFamily="18" charset="0"/>
              </a:defRPr>
            </a:lvl1pPr>
            <a:lvl2pPr>
              <a:defRPr>
                <a:solidFill>
                  <a:srgbClr val="204788"/>
                </a:solidFill>
                <a:latin typeface="Times New Roman" panose="02020603050405020304" pitchFamily="18" charset="0"/>
                <a:cs typeface="Times New Roman" panose="02020603050405020304" pitchFamily="18" charset="0"/>
              </a:defRPr>
            </a:lvl2pPr>
            <a:lvl3pPr>
              <a:defRPr>
                <a:solidFill>
                  <a:srgbClr val="204788"/>
                </a:solidFill>
                <a:latin typeface="Times New Roman" panose="02020603050405020304" pitchFamily="18" charset="0"/>
                <a:cs typeface="Times New Roman" panose="02020603050405020304" pitchFamily="18" charset="0"/>
              </a:defRPr>
            </a:lvl3pPr>
            <a:lvl4pPr>
              <a:defRPr>
                <a:solidFill>
                  <a:srgbClr val="204788"/>
                </a:solidFill>
                <a:latin typeface="Times New Roman" panose="02020603050405020304" pitchFamily="18" charset="0"/>
                <a:cs typeface="Times New Roman" panose="02020603050405020304" pitchFamily="18" charset="0"/>
              </a:defRPr>
            </a:lvl4pPr>
            <a:lvl5pPr>
              <a:defRPr>
                <a:solidFill>
                  <a:srgbClr val="204788"/>
                </a:solidFill>
                <a:latin typeface="Times New Roman" panose="02020603050405020304" pitchFamily="18" charset="0"/>
                <a:cs typeface="Times New Roman" panose="02020603050405020304" pitchFamily="18"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12.12.2017</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rgbClr val="204788"/>
                </a:solidFill>
                <a:latin typeface="Times New Roman" panose="02020603050405020304" pitchFamily="18" charset="0"/>
                <a:cs typeface="Times New Roman" panose="02020603050405020304" pitchFamily="18" charset="0"/>
              </a:defRPr>
            </a:lvl1pPr>
          </a:lstStyle>
          <a:p>
            <a:endParaRPr lang="tr-TR"/>
          </a:p>
        </p:txBody>
      </p:sp>
      <p:sp>
        <p:nvSpPr>
          <p:cNvPr id="7" name="Slide Number Placeholder 6"/>
          <p:cNvSpPr>
            <a:spLocks noGrp="1"/>
          </p:cNvSpPr>
          <p:nvPr>
            <p:ph type="sldNum" sz="quarter" idx="12"/>
          </p:nvPr>
        </p:nvSpPr>
        <p:spPr/>
        <p:txBody>
          <a:bodyPr/>
          <a:lstStyle>
            <a:lvl1pPr>
              <a:defRPr>
                <a:solidFill>
                  <a:srgbClr val="204788"/>
                </a:solidFill>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spTree>
    <p:extLst>
      <p:ext uri="{BB962C8B-B14F-4D97-AF65-F5344CB8AC3E}">
        <p14:creationId xmlns:p14="http://schemas.microsoft.com/office/powerpoint/2010/main" val="40231924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AD21F69-E93F-40C2-85AE-E33A1B82552E}" type="datetimeFigureOut">
              <a:rPr lang="tr-TR" smtClean="0"/>
              <a:t>12.12.2017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3765022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204788"/>
                </a:solidFill>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12.12.2017</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204788"/>
                </a:solidFill>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204788"/>
                </a:solidFill>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7866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3600" kern="1200" spc="-50" baseline="0">
          <a:solidFill>
            <a:srgbClr val="204788"/>
          </a:solidFill>
          <a:latin typeface="Times New Roman" panose="02020603050405020304" pitchFamily="18" charset="0"/>
          <a:ea typeface="+mj-ea"/>
          <a:cs typeface="Times New Roman" panose="02020603050405020304" pitchFamily="18"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204788"/>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204788"/>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3600" dirty="0" smtClean="0"/>
              <a:t>Ofis Yazılımlarının Genel Özellikleri</a:t>
            </a:r>
            <a:endParaRPr lang="tr-TR" sz="36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r>
              <a:rPr lang="tr-TR" dirty="0" smtClean="0">
                <a:latin typeface="Times New Roman" panose="02020603050405020304" pitchFamily="18" charset="0"/>
                <a:cs typeface="Times New Roman" panose="02020603050405020304" pitchFamily="18" charset="0"/>
              </a:rPr>
              <a:t>BİT101 BİLGİ VE İLETİŞİM TEKNOLOJİLERİ</a:t>
            </a:r>
          </a:p>
          <a:p>
            <a:r>
              <a:rPr lang="tr-TR" dirty="0" smtClean="0"/>
              <a:t>ÖĞR.GÖR.DR. UFUK TANYERİ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01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Ofis Yazılımları [1]</a:t>
            </a:r>
          </a:p>
        </p:txBody>
      </p:sp>
      <p:sp>
        <p:nvSpPr>
          <p:cNvPr id="3" name="İçerik Yer Tutucusu 2"/>
          <p:cNvSpPr>
            <a:spLocks noGrp="1"/>
          </p:cNvSpPr>
          <p:nvPr>
            <p:ph idx="1"/>
          </p:nvPr>
        </p:nvSpPr>
        <p:spPr>
          <a:xfrm>
            <a:off x="1097280" y="1845734"/>
            <a:ext cx="6428232" cy="4023360"/>
          </a:xfrm>
        </p:spPr>
        <p:txBody>
          <a:bodyPr/>
          <a:lstStyle/>
          <a:p>
            <a:r>
              <a:rPr lang="tr-TR" dirty="0"/>
              <a:t>Microsoft Office Outlook 2010, ile ileti gönderebilir, alabilir, günlük randevular planlanabilir, toplantılar düzenlenebilir, adres listesi hazırlanabilir, görev listesine yapılacak işler eklenebilir, diğer kullanıcılara görev verilebilir ve iş </a:t>
            </a:r>
            <a:r>
              <a:rPr lang="tr-TR" dirty="0" smtClean="0"/>
              <a:t>düzeni kontrol edilebilir.</a:t>
            </a:r>
            <a:endParaRPr lang="tr-TR" dirty="0"/>
          </a:p>
        </p:txBody>
      </p:sp>
      <p:pic>
        <p:nvPicPr>
          <p:cNvPr id="4" name="Resim 3"/>
          <p:cNvPicPr>
            <a:picLocks noChangeAspect="1"/>
          </p:cNvPicPr>
          <p:nvPr/>
        </p:nvPicPr>
        <p:blipFill>
          <a:blip r:embed="rId2"/>
          <a:stretch>
            <a:fillRect/>
          </a:stretch>
        </p:blipFill>
        <p:spPr>
          <a:xfrm>
            <a:off x="7298055" y="1934549"/>
            <a:ext cx="3857625" cy="3009900"/>
          </a:xfrm>
          <a:prstGeom prst="rect">
            <a:avLst/>
          </a:prstGeom>
        </p:spPr>
      </p:pic>
    </p:spTree>
    <p:extLst>
      <p:ext uri="{BB962C8B-B14F-4D97-AF65-F5344CB8AC3E}">
        <p14:creationId xmlns:p14="http://schemas.microsoft.com/office/powerpoint/2010/main" val="130963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Ofis Yazılımları [1]</a:t>
            </a:r>
          </a:p>
        </p:txBody>
      </p:sp>
      <p:sp>
        <p:nvSpPr>
          <p:cNvPr id="3" name="İçerik Yer Tutucusu 2"/>
          <p:cNvSpPr>
            <a:spLocks noGrp="1"/>
          </p:cNvSpPr>
          <p:nvPr>
            <p:ph idx="1"/>
          </p:nvPr>
        </p:nvSpPr>
        <p:spPr>
          <a:xfrm>
            <a:off x="1097279" y="1836590"/>
            <a:ext cx="6702361" cy="4023360"/>
          </a:xfrm>
        </p:spPr>
        <p:txBody>
          <a:bodyPr>
            <a:normAutofit fontScale="92500"/>
          </a:bodyPr>
          <a:lstStyle/>
          <a:p>
            <a:r>
              <a:rPr lang="tr-TR" dirty="0"/>
              <a:t>Microsoft Office Publisher 2010, MS Office içerisinde sunulan bir Masaüstü Yayıncılık programıdır.</a:t>
            </a:r>
          </a:p>
          <a:p>
            <a:r>
              <a:rPr lang="tr-TR" dirty="0"/>
              <a:t>Microsoft Publisher; bültenler, broşürler, Web siteleri, kartvizitler, kartpostallar, tebrik kartları, etiketler ve daha fazlasıyla ilgili tasarımlar içerir. Yayına başlamak ve özelleştirmek için gereken temel becerileri kazandıktan sonra, bu becerileri uygulayabileceğiniz kişisel ve profesyonel yayın türü yelpazesi sunar.</a:t>
            </a:r>
          </a:p>
        </p:txBody>
      </p:sp>
      <p:pic>
        <p:nvPicPr>
          <p:cNvPr id="4" name="Resim 3"/>
          <p:cNvPicPr>
            <a:picLocks noChangeAspect="1"/>
          </p:cNvPicPr>
          <p:nvPr/>
        </p:nvPicPr>
        <p:blipFill>
          <a:blip r:embed="rId2"/>
          <a:stretch>
            <a:fillRect/>
          </a:stretch>
        </p:blipFill>
        <p:spPr>
          <a:xfrm>
            <a:off x="7799641" y="2133790"/>
            <a:ext cx="3743325" cy="2809875"/>
          </a:xfrm>
          <a:prstGeom prst="rect">
            <a:avLst/>
          </a:prstGeom>
        </p:spPr>
      </p:pic>
    </p:spTree>
    <p:extLst>
      <p:ext uri="{BB962C8B-B14F-4D97-AF65-F5344CB8AC3E}">
        <p14:creationId xmlns:p14="http://schemas.microsoft.com/office/powerpoint/2010/main" val="128675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Ofis Yazılımları [1]</a:t>
            </a:r>
          </a:p>
        </p:txBody>
      </p:sp>
      <p:sp>
        <p:nvSpPr>
          <p:cNvPr id="3" name="İçerik Yer Tutucusu 2"/>
          <p:cNvSpPr>
            <a:spLocks noGrp="1"/>
          </p:cNvSpPr>
          <p:nvPr>
            <p:ph idx="1"/>
          </p:nvPr>
        </p:nvSpPr>
        <p:spPr>
          <a:xfrm>
            <a:off x="1097280" y="1845734"/>
            <a:ext cx="10058400" cy="1738714"/>
          </a:xfrm>
        </p:spPr>
        <p:txBody>
          <a:bodyPr>
            <a:normAutofit fontScale="92500" lnSpcReduction="10000"/>
          </a:bodyPr>
          <a:lstStyle/>
          <a:p>
            <a:pPr>
              <a:buFont typeface="Wingdings" panose="05000000000000000000" pitchFamily="2" charset="2"/>
              <a:buChar char="Ø"/>
            </a:pPr>
            <a:r>
              <a:rPr lang="tr-TR" dirty="0" smtClean="0"/>
              <a:t>Microsoft </a:t>
            </a:r>
            <a:r>
              <a:rPr lang="tr-TR" dirty="0"/>
              <a:t>Office Visio 2010, Bilgi Teknolojileri ve işletme uzmanlarının karmaşık bilgileri görselleştirmesini, kavramasını ve diğerlerine iletmesini kolaylaştıran bir programdır. Çizim yapılmasını sağlayan bir yazılım olmakla beraber şema çizimleri ve programcılıkta sınıf </a:t>
            </a:r>
            <a:r>
              <a:rPr lang="tr-TR" dirty="0" err="1"/>
              <a:t>diagramları</a:t>
            </a:r>
            <a:r>
              <a:rPr lang="tr-TR" dirty="0"/>
              <a:t> oluşturmayı da sağlar.</a:t>
            </a:r>
          </a:p>
        </p:txBody>
      </p:sp>
      <p:pic>
        <p:nvPicPr>
          <p:cNvPr id="4" name="Resim 3"/>
          <p:cNvPicPr>
            <a:picLocks noChangeAspect="1"/>
          </p:cNvPicPr>
          <p:nvPr/>
        </p:nvPicPr>
        <p:blipFill>
          <a:blip r:embed="rId2"/>
          <a:stretch>
            <a:fillRect/>
          </a:stretch>
        </p:blipFill>
        <p:spPr>
          <a:xfrm>
            <a:off x="1097280" y="3495484"/>
            <a:ext cx="3933825" cy="2847975"/>
          </a:xfrm>
          <a:prstGeom prst="rect">
            <a:avLst/>
          </a:prstGeom>
        </p:spPr>
      </p:pic>
      <p:pic>
        <p:nvPicPr>
          <p:cNvPr id="5" name="Resim 4"/>
          <p:cNvPicPr>
            <a:picLocks noChangeAspect="1"/>
          </p:cNvPicPr>
          <p:nvPr/>
        </p:nvPicPr>
        <p:blipFill>
          <a:blip r:embed="rId3"/>
          <a:stretch>
            <a:fillRect/>
          </a:stretch>
        </p:blipFill>
        <p:spPr>
          <a:xfrm>
            <a:off x="6354889" y="3495484"/>
            <a:ext cx="3743325" cy="2790825"/>
          </a:xfrm>
          <a:prstGeom prst="rect">
            <a:avLst/>
          </a:prstGeom>
        </p:spPr>
      </p:pic>
    </p:spTree>
    <p:extLst>
      <p:ext uri="{BB962C8B-B14F-4D97-AF65-F5344CB8AC3E}">
        <p14:creationId xmlns:p14="http://schemas.microsoft.com/office/powerpoint/2010/main" val="170501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Ofis Yazılımları [1]</a:t>
            </a:r>
          </a:p>
        </p:txBody>
      </p:sp>
      <p:sp>
        <p:nvSpPr>
          <p:cNvPr id="3" name="İçerik Yer Tutucusu 2"/>
          <p:cNvSpPr>
            <a:spLocks noGrp="1"/>
          </p:cNvSpPr>
          <p:nvPr>
            <p:ph idx="1"/>
          </p:nvPr>
        </p:nvSpPr>
        <p:spPr>
          <a:xfrm>
            <a:off x="1097280" y="1845734"/>
            <a:ext cx="10058400" cy="1738714"/>
          </a:xfrm>
        </p:spPr>
        <p:txBody>
          <a:bodyPr>
            <a:normAutofit fontScale="92500" lnSpcReduction="10000"/>
          </a:bodyPr>
          <a:lstStyle/>
          <a:p>
            <a:pPr>
              <a:buFont typeface="Wingdings" panose="05000000000000000000" pitchFamily="2" charset="2"/>
              <a:buChar char="Ø"/>
            </a:pPr>
            <a:r>
              <a:rPr lang="tr-TR" dirty="0" err="1" smtClean="0"/>
              <a:t>Adobe</a:t>
            </a:r>
            <a:r>
              <a:rPr lang="tr-TR" dirty="0" smtClean="0"/>
              <a:t> </a:t>
            </a:r>
            <a:r>
              <a:rPr lang="tr-TR" dirty="0" err="1"/>
              <a:t>Acrobat</a:t>
            </a:r>
            <a:r>
              <a:rPr lang="tr-TR" dirty="0"/>
              <a:t> Reader yazılımı elektronik belge paylaşımı için küresel bir standarttır. PDF dosyalarının tümünü açabilen ve bunlarla etkileşim kurabilen tek PDF dosyası görüntüleyicisidir. </a:t>
            </a:r>
            <a:r>
              <a:rPr lang="tr-TR" dirty="0" err="1"/>
              <a:t>Adobe</a:t>
            </a:r>
            <a:r>
              <a:rPr lang="tr-TR" dirty="0"/>
              <a:t> PDF dosyalarını görüntülemek, arama yapmak, dijital olarak imzalamak, doğrulamak, yazdırmak ve başkalarıyla dosya üzerinde birlikte çalışmak için kullanılır</a:t>
            </a:r>
            <a:endParaRPr lang="tr-TR" dirty="0" smtClean="0"/>
          </a:p>
          <a:p>
            <a:pPr>
              <a:buFont typeface="Wingdings" panose="05000000000000000000" pitchFamily="2" charset="2"/>
              <a:buChar char="Ø"/>
            </a:pPr>
            <a:endParaRPr lang="tr-TR" dirty="0"/>
          </a:p>
          <a:p>
            <a:pPr>
              <a:buFont typeface="Wingdings" panose="05000000000000000000" pitchFamily="2" charset="2"/>
              <a:buChar char="Ø"/>
            </a:pPr>
            <a:endParaRPr lang="tr-TR" dirty="0"/>
          </a:p>
        </p:txBody>
      </p:sp>
      <p:pic>
        <p:nvPicPr>
          <p:cNvPr id="6" name="Resi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4637" y="3584448"/>
            <a:ext cx="6931842" cy="2420643"/>
          </a:xfrm>
          <a:prstGeom prst="rect">
            <a:avLst/>
          </a:prstGeom>
        </p:spPr>
      </p:pic>
    </p:spTree>
    <p:extLst>
      <p:ext uri="{BB962C8B-B14F-4D97-AF65-F5344CB8AC3E}">
        <p14:creationId xmlns:p14="http://schemas.microsoft.com/office/powerpoint/2010/main" val="176039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cs typeface="Arial" charset="0"/>
              </a:rPr>
              <a:t>Grafik ve Resim </a:t>
            </a:r>
            <a:r>
              <a:rPr lang="tr-TR" dirty="0" smtClean="0">
                <a:cs typeface="Arial" charset="0"/>
              </a:rPr>
              <a:t>Yazılımları</a:t>
            </a:r>
            <a:r>
              <a:rPr lang="tr-TR" dirty="0"/>
              <a:t> [1]</a:t>
            </a:r>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1938872941"/>
              </p:ext>
            </p:extLst>
          </p:nvPr>
        </p:nvGraphicFramePr>
        <p:xfrm>
          <a:off x="1097280" y="2032530"/>
          <a:ext cx="9757304" cy="3817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637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002060"/>
                </a:solidFill>
              </a:rPr>
              <a:t>Bilgisayar Destekli Tasarım Yazılımları </a:t>
            </a:r>
            <a:r>
              <a:rPr lang="tr-TR" dirty="0" smtClean="0"/>
              <a:t> [</a:t>
            </a:r>
            <a:r>
              <a:rPr lang="tr-TR" dirty="0"/>
              <a:t>1]</a:t>
            </a:r>
            <a:endParaRPr lang="tr-TR" dirty="0">
              <a:solidFill>
                <a:srgbClr val="002060"/>
              </a:solidFill>
            </a:endParaRPr>
          </a:p>
        </p:txBody>
      </p:sp>
      <p:sp>
        <p:nvSpPr>
          <p:cNvPr id="3" name="İçerik Yer Tutucusu 2"/>
          <p:cNvSpPr>
            <a:spLocks noGrp="1"/>
          </p:cNvSpPr>
          <p:nvPr>
            <p:ph idx="1"/>
          </p:nvPr>
        </p:nvSpPr>
        <p:spPr>
          <a:xfrm>
            <a:off x="1097280" y="1845734"/>
            <a:ext cx="10058400" cy="2159338"/>
          </a:xfrm>
        </p:spPr>
        <p:txBody>
          <a:bodyPr>
            <a:normAutofit fontScale="92500" lnSpcReduction="20000"/>
          </a:bodyPr>
          <a:lstStyle/>
          <a:p>
            <a:pPr>
              <a:lnSpc>
                <a:spcPct val="110000"/>
              </a:lnSpc>
              <a:spcBef>
                <a:spcPts val="600"/>
              </a:spcBef>
            </a:pPr>
            <a:r>
              <a:rPr lang="tr-TR" sz="3200" b="1" dirty="0" err="1">
                <a:solidFill>
                  <a:srgbClr val="002060"/>
                </a:solidFill>
              </a:rPr>
              <a:t>AutoCAD</a:t>
            </a:r>
            <a:r>
              <a:rPr lang="tr-TR" sz="3200" dirty="0"/>
              <a:t>,</a:t>
            </a:r>
            <a:r>
              <a:rPr lang="tr-TR" dirty="0"/>
              <a:t> </a:t>
            </a:r>
            <a:r>
              <a:rPr lang="tr-TR" dirty="0" err="1" smtClean="0"/>
              <a:t>Autodesk</a:t>
            </a:r>
            <a:r>
              <a:rPr lang="tr-TR" dirty="0" smtClean="0"/>
              <a:t> </a:t>
            </a:r>
            <a:r>
              <a:rPr lang="tr-TR" dirty="0"/>
              <a:t>şirketinin 1980'lerin başından beri geliştirdiği bir bilgisayar destekli tasarım programıdır.</a:t>
            </a:r>
          </a:p>
          <a:p>
            <a:pPr>
              <a:lnSpc>
                <a:spcPct val="110000"/>
              </a:lnSpc>
              <a:spcBef>
                <a:spcPts val="600"/>
              </a:spcBef>
            </a:pPr>
            <a:r>
              <a:rPr lang="tr-TR" dirty="0"/>
              <a:t>Teknik resim çizmek için kullanılan diğer yazılımlar gibi vektör tabanlıdır (çözünürlükten bağımsız, 2 ve 3 boyutlu geometrik nesnelerin oluşturulduğu bir veri kümesi)</a:t>
            </a:r>
          </a:p>
          <a:p>
            <a:endParaRPr lang="tr-TR" dirty="0"/>
          </a:p>
        </p:txBody>
      </p:sp>
      <p:pic>
        <p:nvPicPr>
          <p:cNvPr id="4" name="Picture 2" descr="http://t1.gstatic.com/images?q=tbn:ANd9GcSFMgIXED_KWJ7-LxB4pqx3uoYNn9z7m1pvA1cL0dLKZFbxgKM6NA"/>
          <p:cNvPicPr>
            <a:picLocks noChangeAspect="1" noChangeArrowheads="1"/>
          </p:cNvPicPr>
          <p:nvPr/>
        </p:nvPicPr>
        <p:blipFill>
          <a:blip r:embed="rId2" cstate="print"/>
          <a:srcRect/>
          <a:stretch>
            <a:fillRect/>
          </a:stretch>
        </p:blipFill>
        <p:spPr bwMode="auto">
          <a:xfrm>
            <a:off x="7276592" y="4005072"/>
            <a:ext cx="2916936" cy="2184887"/>
          </a:xfrm>
          <a:prstGeom prst="rect">
            <a:avLst/>
          </a:prstGeom>
          <a:noFill/>
        </p:spPr>
      </p:pic>
    </p:spTree>
    <p:extLst>
      <p:ext uri="{BB962C8B-B14F-4D97-AF65-F5344CB8AC3E}">
        <p14:creationId xmlns:p14="http://schemas.microsoft.com/office/powerpoint/2010/main" val="184816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Bilgisayar </a:t>
            </a:r>
            <a:r>
              <a:rPr lang="tr-TR" dirty="0" smtClean="0"/>
              <a:t>Destekli Tasarım Yazılımları [</a:t>
            </a:r>
            <a:r>
              <a:rPr lang="tr-TR" dirty="0"/>
              <a:t>1] </a:t>
            </a:r>
          </a:p>
        </p:txBody>
      </p:sp>
      <p:sp>
        <p:nvSpPr>
          <p:cNvPr id="3" name="İçerik Yer Tutucusu 2"/>
          <p:cNvSpPr>
            <a:spLocks noGrp="1"/>
          </p:cNvSpPr>
          <p:nvPr>
            <p:ph idx="1"/>
          </p:nvPr>
        </p:nvSpPr>
        <p:spPr/>
        <p:txBody>
          <a:bodyPr>
            <a:normAutofit fontScale="92500" lnSpcReduction="20000"/>
          </a:bodyPr>
          <a:lstStyle/>
          <a:p>
            <a:r>
              <a:rPr lang="tr-TR" b="1" dirty="0"/>
              <a:t>3DMax</a:t>
            </a:r>
            <a:r>
              <a:rPr lang="tr-TR" dirty="0"/>
              <a:t>, </a:t>
            </a:r>
            <a:r>
              <a:rPr lang="tr-TR" dirty="0" err="1"/>
              <a:t>Autodesk</a:t>
            </a:r>
            <a:r>
              <a:rPr lang="tr-TR" dirty="0"/>
              <a:t> tarafından geliştirilen bir 3D modelleme, Görselleştirme ve Animasyon programıdır. Gelişmiş karakter modelleme özellikleri ile oyun geliştiricilerinin gözdesi haline gelmiştir. </a:t>
            </a:r>
          </a:p>
          <a:p>
            <a:r>
              <a:rPr lang="tr-TR" dirty="0"/>
              <a:t>Film özel efektleri, </a:t>
            </a:r>
          </a:p>
          <a:p>
            <a:r>
              <a:rPr lang="tr-TR" dirty="0"/>
              <a:t>mimari sunumlar ve </a:t>
            </a:r>
          </a:p>
          <a:p>
            <a:r>
              <a:rPr lang="tr-TR" dirty="0"/>
              <a:t>endüstriyel tasarım </a:t>
            </a:r>
          </a:p>
          <a:p>
            <a:r>
              <a:rPr lang="tr-TR" dirty="0"/>
              <a:t>sunumları gibi alanlarda </a:t>
            </a:r>
          </a:p>
          <a:p>
            <a:r>
              <a:rPr lang="tr-TR" dirty="0"/>
              <a:t>da yaygın olarak </a:t>
            </a:r>
          </a:p>
          <a:p>
            <a:r>
              <a:rPr lang="tr-TR" dirty="0"/>
              <a:t>kullanılmaktadır.</a:t>
            </a:r>
          </a:p>
          <a:p>
            <a:endParaRPr lang="tr-TR" dirty="0"/>
          </a:p>
        </p:txBody>
      </p:sp>
      <p:pic>
        <p:nvPicPr>
          <p:cNvPr id="4" name="Picture 4" descr="http://www-eng.tp.edu.sg/siaptf_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51320" y="2778421"/>
            <a:ext cx="4114800" cy="3090673"/>
          </a:xfrm>
          <a:prstGeom prst="rect">
            <a:avLst/>
          </a:prstGeom>
          <a:noFill/>
        </p:spPr>
      </p:pic>
    </p:spTree>
    <p:extLst>
      <p:ext uri="{BB962C8B-B14F-4D97-AF65-F5344CB8AC3E}">
        <p14:creationId xmlns:p14="http://schemas.microsoft.com/office/powerpoint/2010/main" val="135127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Masaüstü </a:t>
            </a:r>
            <a:r>
              <a:rPr lang="tr-TR" dirty="0" smtClean="0"/>
              <a:t>Yayıncılığı Yazılımları  [</a:t>
            </a:r>
            <a:r>
              <a:rPr lang="tr-TR" dirty="0"/>
              <a:t>1]</a:t>
            </a:r>
          </a:p>
        </p:txBody>
      </p:sp>
      <p:sp>
        <p:nvSpPr>
          <p:cNvPr id="3" name="İçerik Yer Tutucusu 2"/>
          <p:cNvSpPr>
            <a:spLocks noGrp="1"/>
          </p:cNvSpPr>
          <p:nvPr>
            <p:ph idx="1"/>
          </p:nvPr>
        </p:nvSpPr>
        <p:spPr/>
        <p:txBody>
          <a:bodyPr/>
          <a:lstStyle/>
          <a:p>
            <a:r>
              <a:rPr lang="tr-TR" b="1" dirty="0" err="1" smtClean="0"/>
              <a:t>Indesign</a:t>
            </a:r>
            <a:r>
              <a:rPr lang="tr-TR" dirty="0" smtClean="0"/>
              <a:t> </a:t>
            </a:r>
            <a:r>
              <a:rPr lang="tr-TR" dirty="0"/>
              <a:t>, </a:t>
            </a:r>
            <a:r>
              <a:rPr lang="tr-TR" dirty="0" err="1"/>
              <a:t>Adobe</a:t>
            </a:r>
            <a:r>
              <a:rPr lang="tr-TR" dirty="0"/>
              <a:t> firmasının ürettiği masaüstü yayıncılık yazılımıdır. Yerleşik yaratıcı araçlar ve tipografi üzerinde hassas kontrol ile baskı ve dijital dağıtım için çekici sayfa mizanpajları tasarlamayı sağlar. Kullanımda olan son sürümü </a:t>
            </a:r>
            <a:r>
              <a:rPr lang="tr-TR" dirty="0" smtClean="0"/>
              <a:t>CS6'dir</a:t>
            </a:r>
            <a:r>
              <a:rPr lang="tr-TR" dirty="0"/>
              <a:t>.</a:t>
            </a:r>
          </a:p>
          <a:p>
            <a:endParaRPr lang="tr-TR" dirty="0"/>
          </a:p>
        </p:txBody>
      </p:sp>
      <p:pic>
        <p:nvPicPr>
          <p:cNvPr id="4" name="Picture 4" descr="Indesign Magazin dergileri Full"/>
          <p:cNvPicPr>
            <a:picLocks noChangeAspect="1" noChangeArrowheads="1"/>
          </p:cNvPicPr>
          <p:nvPr/>
        </p:nvPicPr>
        <p:blipFill>
          <a:blip r:embed="rId2" cstate="print"/>
          <a:srcRect/>
          <a:stretch>
            <a:fillRect/>
          </a:stretch>
        </p:blipFill>
        <p:spPr bwMode="auto">
          <a:xfrm>
            <a:off x="2034362" y="3531058"/>
            <a:ext cx="3041704" cy="2446410"/>
          </a:xfrm>
          <a:prstGeom prst="rect">
            <a:avLst/>
          </a:prstGeom>
          <a:noFill/>
        </p:spPr>
      </p:pic>
      <p:pic>
        <p:nvPicPr>
          <p:cNvPr id="5" name="Picture 6" descr="http://vinterstille.dk/images/47.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46244" y="3273890"/>
            <a:ext cx="3744278" cy="2808210"/>
          </a:xfrm>
          <a:prstGeom prst="rect">
            <a:avLst/>
          </a:prstGeom>
          <a:noFill/>
        </p:spPr>
      </p:pic>
    </p:spTree>
    <p:extLst>
      <p:ext uri="{BB962C8B-B14F-4D97-AF65-F5344CB8AC3E}">
        <p14:creationId xmlns:p14="http://schemas.microsoft.com/office/powerpoint/2010/main" val="225898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Resim Görüntüleme </a:t>
            </a:r>
            <a:r>
              <a:rPr lang="tr-TR" dirty="0" smtClean="0"/>
              <a:t>Yazılımları </a:t>
            </a:r>
            <a:r>
              <a:rPr lang="tr-TR" dirty="0"/>
              <a:t> [1]</a:t>
            </a:r>
          </a:p>
        </p:txBody>
      </p:sp>
      <p:sp>
        <p:nvSpPr>
          <p:cNvPr id="3" name="İçerik Yer Tutucusu 2"/>
          <p:cNvSpPr>
            <a:spLocks noGrp="1"/>
          </p:cNvSpPr>
          <p:nvPr>
            <p:ph idx="1"/>
          </p:nvPr>
        </p:nvSpPr>
        <p:spPr>
          <a:xfrm>
            <a:off x="1097280" y="1845734"/>
            <a:ext cx="10058400" cy="1436962"/>
          </a:xfrm>
        </p:spPr>
        <p:txBody>
          <a:bodyPr/>
          <a:lstStyle/>
          <a:p>
            <a:r>
              <a:rPr lang="tr-TR" dirty="0" err="1"/>
              <a:t>ACDSee</a:t>
            </a:r>
            <a:r>
              <a:rPr lang="tr-TR" dirty="0"/>
              <a:t> , resimleri, fotoğrafları kolay ve gelişmiş özellikler ile görüntüleyebilen, kullanıcının resimlerini organize etmesini sağlayan gelişmiş ve güçlü bir resim görüntüleme programıdır.</a:t>
            </a:r>
          </a:p>
          <a:p>
            <a:endParaRPr lang="tr-TR" dirty="0"/>
          </a:p>
          <a:p>
            <a:endParaRPr lang="tr-TR" dirty="0"/>
          </a:p>
        </p:txBody>
      </p:sp>
      <p:sp>
        <p:nvSpPr>
          <p:cNvPr id="4" name="İçerik Yer Tutucusu 2"/>
          <p:cNvSpPr txBox="1">
            <a:spLocks/>
          </p:cNvSpPr>
          <p:nvPr/>
        </p:nvSpPr>
        <p:spPr>
          <a:xfrm>
            <a:off x="1097280" y="3282696"/>
            <a:ext cx="5084064" cy="206654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bg2">
                    <a:lumMod val="25000"/>
                  </a:schemeClr>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bg2">
                    <a:lumMod val="25000"/>
                  </a:schemeClr>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tr-TR" b="1" dirty="0" err="1"/>
              <a:t>ACDSee</a:t>
            </a:r>
            <a:r>
              <a:rPr lang="tr-TR" dirty="0"/>
              <a:t>, BMP, GIF, IFF, JPG, JPEG, PCX, PNG, PSD, RAS, RAW, RSB, SGI, TGA ve TIFF gibi dosya uzantısına sahip resimleri  görüntüleyebilir</a:t>
            </a:r>
          </a:p>
        </p:txBody>
      </p:sp>
      <p:pic>
        <p:nvPicPr>
          <p:cNvPr id="5" name="Picture 2" descr="http://t1.gstatic.com/images?q=tbn:ANd9GcR4zXpE1rR0BTh0V-4-lm6mxeX6KQKLOmlXxhOT30G862IzKLPZ&amp;t=1"/>
          <p:cNvPicPr>
            <a:picLocks noChangeAspect="1" noChangeArrowheads="1"/>
          </p:cNvPicPr>
          <p:nvPr/>
        </p:nvPicPr>
        <p:blipFill>
          <a:blip r:embed="rId2" cstate="print"/>
          <a:srcRect/>
          <a:stretch>
            <a:fillRect/>
          </a:stretch>
        </p:blipFill>
        <p:spPr bwMode="auto">
          <a:xfrm>
            <a:off x="7839460" y="3071240"/>
            <a:ext cx="3681485" cy="2771776"/>
          </a:xfrm>
          <a:prstGeom prst="rect">
            <a:avLst/>
          </a:prstGeom>
          <a:noFill/>
        </p:spPr>
      </p:pic>
      <p:pic>
        <p:nvPicPr>
          <p:cNvPr id="6" name="Picture 4" descr="http://www.turkdownload.gen.tr/resimler/presimler/acdsee-photo-manag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9335" y="3619880"/>
            <a:ext cx="2000250" cy="2667000"/>
          </a:xfrm>
          <a:prstGeom prst="rect">
            <a:avLst/>
          </a:prstGeom>
          <a:noFill/>
        </p:spPr>
      </p:pic>
    </p:spTree>
    <p:extLst>
      <p:ext uri="{BB962C8B-B14F-4D97-AF65-F5344CB8AC3E}">
        <p14:creationId xmlns:p14="http://schemas.microsoft.com/office/powerpoint/2010/main" val="161374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Resim Görüntüleme </a:t>
            </a:r>
            <a:r>
              <a:rPr lang="tr-TR" dirty="0" smtClean="0"/>
              <a:t>Yazılımları </a:t>
            </a:r>
            <a:r>
              <a:rPr lang="tr-TR" dirty="0"/>
              <a:t> [1]</a:t>
            </a:r>
          </a:p>
        </p:txBody>
      </p:sp>
      <p:sp>
        <p:nvSpPr>
          <p:cNvPr id="3" name="İçerik Yer Tutucusu 2"/>
          <p:cNvSpPr>
            <a:spLocks noGrp="1"/>
          </p:cNvSpPr>
          <p:nvPr>
            <p:ph idx="1"/>
          </p:nvPr>
        </p:nvSpPr>
        <p:spPr>
          <a:xfrm>
            <a:off x="1097280" y="1845734"/>
            <a:ext cx="10058400" cy="1327234"/>
          </a:xfrm>
        </p:spPr>
        <p:txBody>
          <a:bodyPr/>
          <a:lstStyle/>
          <a:p>
            <a:r>
              <a:rPr lang="tr-TR" b="1" dirty="0" err="1"/>
              <a:t>Adobe</a:t>
            </a:r>
            <a:r>
              <a:rPr lang="tr-TR" b="1" dirty="0"/>
              <a:t> Bridge </a:t>
            </a:r>
            <a:r>
              <a:rPr lang="tr-TR" dirty="0"/>
              <a:t>, uygulamasında görüntü, video ve ses dosyaları görüntülenebilir, aranabilir, sıralanabilir, filtrelenebilir, yönetilebilir ve işlenebilir. </a:t>
            </a:r>
          </a:p>
          <a:p>
            <a:endParaRPr lang="tr-TR" dirty="0"/>
          </a:p>
        </p:txBody>
      </p:sp>
      <p:sp>
        <p:nvSpPr>
          <p:cNvPr id="4" name="İçerik Yer Tutucusu 2"/>
          <p:cNvSpPr txBox="1">
            <a:spLocks/>
          </p:cNvSpPr>
          <p:nvPr/>
        </p:nvSpPr>
        <p:spPr>
          <a:xfrm>
            <a:off x="1097280" y="3281342"/>
            <a:ext cx="4974336" cy="248852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bg2">
                    <a:lumMod val="25000"/>
                  </a:schemeClr>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bg2">
                    <a:lumMod val="25000"/>
                  </a:schemeClr>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20000"/>
              </a:lnSpc>
              <a:spcBef>
                <a:spcPts val="600"/>
              </a:spcBef>
            </a:pPr>
            <a:r>
              <a:rPr lang="tr-TR" sz="2400" dirty="0"/>
              <a:t>Bridge uygulaması </a:t>
            </a:r>
            <a:r>
              <a:rPr lang="tr-TR" sz="2400" dirty="0" smtClean="0"/>
              <a:t>kullanılarak dosyalar </a:t>
            </a:r>
            <a:r>
              <a:rPr lang="tr-TR" sz="2400" dirty="0"/>
              <a:t>yeniden </a:t>
            </a:r>
            <a:r>
              <a:rPr lang="tr-TR" sz="2400" dirty="0" smtClean="0"/>
              <a:t>adlandırabilir</a:t>
            </a:r>
            <a:r>
              <a:rPr lang="tr-TR" sz="2400" dirty="0"/>
              <a:t>, </a:t>
            </a:r>
            <a:r>
              <a:rPr lang="tr-TR" sz="2400" dirty="0" smtClean="0"/>
              <a:t>taşınabilir ve </a:t>
            </a:r>
            <a:r>
              <a:rPr lang="tr-TR" sz="2400" dirty="0"/>
              <a:t>silinebilir; </a:t>
            </a:r>
            <a:r>
              <a:rPr lang="tr-TR" sz="2400" dirty="0" smtClean="0"/>
              <a:t> meta </a:t>
            </a:r>
            <a:r>
              <a:rPr lang="tr-TR" sz="2400" dirty="0"/>
              <a:t>verileri düzenlenebilir</a:t>
            </a:r>
            <a:r>
              <a:rPr lang="tr-TR" sz="2400" dirty="0" smtClean="0"/>
              <a:t>; görüntüleri döndürebilir.</a:t>
            </a:r>
            <a:endParaRPr lang="tr-TR" sz="2400" dirty="0"/>
          </a:p>
        </p:txBody>
      </p:sp>
      <p:pic>
        <p:nvPicPr>
          <p:cNvPr id="5" name="Picture 6" descr="http://www.file-extensions.org/imgs/app-picture/4158/adobe-brid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1256" y="2807208"/>
            <a:ext cx="3680714" cy="3134742"/>
          </a:xfrm>
          <a:prstGeom prst="rect">
            <a:avLst/>
          </a:prstGeom>
          <a:noFill/>
        </p:spPr>
      </p:pic>
    </p:spTree>
    <p:extLst>
      <p:ext uri="{BB962C8B-B14F-4D97-AF65-F5344CB8AC3E}">
        <p14:creationId xmlns:p14="http://schemas.microsoft.com/office/powerpoint/2010/main" val="123182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Ofis Yazılımları [1]</a:t>
            </a:r>
            <a:endParaRPr lang="tr-TR" dirty="0"/>
          </a:p>
        </p:txBody>
      </p:sp>
      <p:sp>
        <p:nvSpPr>
          <p:cNvPr id="5" name="İçerik Yer Tutucusu 4"/>
          <p:cNvSpPr>
            <a:spLocks noGrp="1"/>
          </p:cNvSpPr>
          <p:nvPr>
            <p:ph idx="1"/>
          </p:nvPr>
        </p:nvSpPr>
        <p:spPr>
          <a:xfrm>
            <a:off x="1097280" y="1845734"/>
            <a:ext cx="10058400" cy="786630"/>
          </a:xfrm>
        </p:spPr>
        <p:txBody>
          <a:bodyPr>
            <a:normAutofit lnSpcReduction="10000"/>
          </a:bodyPr>
          <a:lstStyle/>
          <a:p>
            <a:r>
              <a:rPr lang="tr-TR" dirty="0" smtClean="0"/>
              <a:t>Ofis yazılımı, ticari aktiviteleri gerçekleştirirken kullanıcılara yardımcı olan uygulama yazılımıdır.</a:t>
            </a:r>
            <a:endParaRPr lang="tr-TR" dirty="0"/>
          </a:p>
        </p:txBody>
      </p:sp>
      <p:pic>
        <p:nvPicPr>
          <p:cNvPr id="6" name="İçerik Yer Tutucusu 3"/>
          <p:cNvPicPr>
            <a:picLocks noChangeAspect="1"/>
          </p:cNvPicPr>
          <p:nvPr/>
        </p:nvPicPr>
        <p:blipFill>
          <a:blip r:embed="rId2"/>
          <a:stretch>
            <a:fillRect/>
          </a:stretch>
        </p:blipFill>
        <p:spPr>
          <a:xfrm>
            <a:off x="2341563" y="2740738"/>
            <a:ext cx="7772400" cy="2181225"/>
          </a:xfrm>
          <a:prstGeom prst="rect">
            <a:avLst/>
          </a:prstGeom>
        </p:spPr>
      </p:pic>
      <p:sp>
        <p:nvSpPr>
          <p:cNvPr id="7" name="İçerik Yer Tutucusu 4"/>
          <p:cNvSpPr txBox="1">
            <a:spLocks/>
          </p:cNvSpPr>
          <p:nvPr/>
        </p:nvSpPr>
        <p:spPr>
          <a:xfrm>
            <a:off x="1097280" y="5317645"/>
            <a:ext cx="10058400" cy="58439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bg2">
                    <a:lumMod val="25000"/>
                  </a:schemeClr>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bg2">
                    <a:lumMod val="25000"/>
                  </a:schemeClr>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tr-TR" dirty="0" smtClean="0"/>
              <a:t>Microsoft Office, Open Office örnek ofis yazılımlarıdır.</a:t>
            </a:r>
            <a:endParaRPr lang="tr-TR" dirty="0"/>
          </a:p>
        </p:txBody>
      </p:sp>
    </p:spTree>
    <p:extLst>
      <p:ext uri="{BB962C8B-B14F-4D97-AF65-F5344CB8AC3E}">
        <p14:creationId xmlns:p14="http://schemas.microsoft.com/office/powerpoint/2010/main" val="330571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Resim Düzenleme </a:t>
            </a:r>
            <a:r>
              <a:rPr lang="tr-TR" dirty="0" smtClean="0"/>
              <a:t>Yazılımları </a:t>
            </a:r>
            <a:r>
              <a:rPr lang="tr-TR" dirty="0"/>
              <a:t> [1]</a:t>
            </a:r>
          </a:p>
        </p:txBody>
      </p:sp>
      <p:sp>
        <p:nvSpPr>
          <p:cNvPr id="3" name="İçerik Yer Tutucusu 2"/>
          <p:cNvSpPr>
            <a:spLocks noGrp="1"/>
          </p:cNvSpPr>
          <p:nvPr>
            <p:ph idx="1"/>
          </p:nvPr>
        </p:nvSpPr>
        <p:spPr/>
        <p:txBody>
          <a:bodyPr/>
          <a:lstStyle/>
          <a:p>
            <a:r>
              <a:rPr lang="tr-TR" b="1" dirty="0" err="1">
                <a:solidFill>
                  <a:srgbClr val="002060"/>
                </a:solidFill>
              </a:rPr>
              <a:t>Photoshop</a:t>
            </a:r>
            <a:r>
              <a:rPr lang="tr-TR" b="1" dirty="0">
                <a:solidFill>
                  <a:srgbClr val="67588E"/>
                </a:solidFill>
              </a:rPr>
              <a:t> </a:t>
            </a:r>
            <a:r>
              <a:rPr lang="tr-TR" dirty="0"/>
              <a:t>, grafiklerin ve fotoğrafların " şekillendirebileceği " bir resim editörüdür.</a:t>
            </a:r>
            <a:br>
              <a:rPr lang="tr-TR" dirty="0"/>
            </a:br>
            <a:endParaRPr lang="tr-TR" dirty="0"/>
          </a:p>
          <a:p>
            <a:endParaRPr lang="tr-TR" dirty="0"/>
          </a:p>
        </p:txBody>
      </p:sp>
      <p:pic>
        <p:nvPicPr>
          <p:cNvPr id="7" name="Picture 2" descr="http://t2.gstatic.com/images?q=tbn:ANd9GcQ3YWQdZZxLe8J70CmGvAblMAc7L76I-KDcEfdxqGw7hxyjYYls"/>
          <p:cNvPicPr>
            <a:picLocks noChangeAspect="1" noChangeArrowheads="1"/>
          </p:cNvPicPr>
          <p:nvPr/>
        </p:nvPicPr>
        <p:blipFill>
          <a:blip r:embed="rId2" cstate="print"/>
          <a:srcRect/>
          <a:stretch>
            <a:fillRect/>
          </a:stretch>
        </p:blipFill>
        <p:spPr bwMode="auto">
          <a:xfrm>
            <a:off x="933723" y="2973494"/>
            <a:ext cx="2412999" cy="2895600"/>
          </a:xfrm>
          <a:prstGeom prst="rect">
            <a:avLst/>
          </a:prstGeom>
          <a:noFill/>
        </p:spPr>
      </p:pic>
      <p:pic>
        <p:nvPicPr>
          <p:cNvPr id="8" name="Picture 4" descr="http://t3.gstatic.com/images?q=tbn:ANd9GcTSS05ifRvmBYezLJ-rYIYVrkzTt0_FwVTe_3eFXjDI6VGl7ljt"/>
          <p:cNvPicPr>
            <a:picLocks noChangeAspect="1" noChangeArrowheads="1"/>
          </p:cNvPicPr>
          <p:nvPr/>
        </p:nvPicPr>
        <p:blipFill>
          <a:blip r:embed="rId3" cstate="print"/>
          <a:srcRect/>
          <a:stretch>
            <a:fillRect/>
          </a:stretch>
        </p:blipFill>
        <p:spPr bwMode="auto">
          <a:xfrm>
            <a:off x="3354341" y="3645789"/>
            <a:ext cx="2278866" cy="2581275"/>
          </a:xfrm>
          <a:prstGeom prst="rect">
            <a:avLst/>
          </a:prstGeom>
          <a:noFill/>
        </p:spPr>
      </p:pic>
      <p:sp>
        <p:nvSpPr>
          <p:cNvPr id="9" name="8 Metin kutusu"/>
          <p:cNvSpPr txBox="1"/>
          <p:nvPr/>
        </p:nvSpPr>
        <p:spPr>
          <a:xfrm>
            <a:off x="4268724" y="2561675"/>
            <a:ext cx="4626864" cy="1015663"/>
          </a:xfrm>
          <a:prstGeom prst="rect">
            <a:avLst/>
          </a:prstGeom>
          <a:noFill/>
        </p:spPr>
        <p:txBody>
          <a:bodyPr wrap="square" rtlCol="0">
            <a:spAutoFit/>
          </a:bodyPr>
          <a:lstStyle/>
          <a:p>
            <a:r>
              <a:rPr lang="tr-TR" sz="2000" dirty="0">
                <a:solidFill>
                  <a:srgbClr val="002060"/>
                </a:solidFill>
                <a:latin typeface="Times New Roman" panose="02020603050405020304" pitchFamily="18" charset="0"/>
                <a:cs typeface="Times New Roman" panose="02020603050405020304" pitchFamily="18" charset="0"/>
              </a:rPr>
              <a:t>Fotoğraf ile ilgili </a:t>
            </a:r>
            <a:r>
              <a:rPr lang="tr-TR" sz="2000" dirty="0" err="1">
                <a:solidFill>
                  <a:srgbClr val="002060"/>
                </a:solidFill>
                <a:latin typeface="Times New Roman" panose="02020603050405020304" pitchFamily="18" charset="0"/>
                <a:cs typeface="Times New Roman" panose="02020603050405020304" pitchFamily="18" charset="0"/>
              </a:rPr>
              <a:t>satürasyon</a:t>
            </a:r>
            <a:r>
              <a:rPr lang="tr-TR" sz="2000" dirty="0">
                <a:solidFill>
                  <a:srgbClr val="002060"/>
                </a:solidFill>
                <a:latin typeface="Times New Roman" panose="02020603050405020304" pitchFamily="18" charset="0"/>
                <a:cs typeface="Times New Roman" panose="02020603050405020304" pitchFamily="18" charset="0"/>
              </a:rPr>
              <a:t>, kontrast, ışık gibi görüntüdeki renklerin tüm özelliklerini değiştirebilmeyi sağlamaktadır.</a:t>
            </a:r>
          </a:p>
        </p:txBody>
      </p:sp>
      <p:pic>
        <p:nvPicPr>
          <p:cNvPr id="10" name="Picture 8" descr="http://www.yazarkafe.com/images/blog/SMTbLC0uNYhi.jpg"/>
          <p:cNvPicPr>
            <a:picLocks noChangeAspect="1" noChangeArrowheads="1"/>
          </p:cNvPicPr>
          <p:nvPr/>
        </p:nvPicPr>
        <p:blipFill>
          <a:blip r:embed="rId4" cstate="print"/>
          <a:srcRect/>
          <a:stretch>
            <a:fillRect/>
          </a:stretch>
        </p:blipFill>
        <p:spPr bwMode="auto">
          <a:xfrm>
            <a:off x="9144000" y="2388279"/>
            <a:ext cx="1905000" cy="1905000"/>
          </a:xfrm>
          <a:prstGeom prst="rect">
            <a:avLst/>
          </a:prstGeom>
          <a:noFill/>
        </p:spPr>
      </p:pic>
      <p:sp>
        <p:nvSpPr>
          <p:cNvPr id="11" name="11 Dikdörtgen"/>
          <p:cNvSpPr/>
          <p:nvPr/>
        </p:nvSpPr>
        <p:spPr>
          <a:xfrm>
            <a:off x="5830842" y="4293279"/>
            <a:ext cx="4296156" cy="1938992"/>
          </a:xfrm>
          <a:prstGeom prst="rect">
            <a:avLst/>
          </a:prstGeom>
        </p:spPr>
        <p:txBody>
          <a:bodyPr wrap="square">
            <a:spAutoFit/>
          </a:bodyPr>
          <a:lstStyle/>
          <a:p>
            <a:r>
              <a:rPr lang="tr-TR" sz="2000" dirty="0">
                <a:solidFill>
                  <a:srgbClr val="002060"/>
                </a:solidFill>
                <a:latin typeface="Times New Roman" panose="02020603050405020304" pitchFamily="18" charset="0"/>
                <a:cs typeface="Times New Roman" panose="02020603050405020304" pitchFamily="18" charset="0"/>
              </a:rPr>
              <a:t>Bu üstün özellikleri sayesinde bu alanda bir standart olmuştur. Basım yayın organları başta olmak üzere renk ve resimlerle uğraşan her alandaki kuruluş için </a:t>
            </a:r>
            <a:r>
              <a:rPr lang="tr-TR" sz="2000" dirty="0" err="1">
                <a:solidFill>
                  <a:srgbClr val="002060"/>
                </a:solidFill>
                <a:latin typeface="Times New Roman" panose="02020603050405020304" pitchFamily="18" charset="0"/>
                <a:cs typeface="Times New Roman" panose="02020603050405020304" pitchFamily="18" charset="0"/>
              </a:rPr>
              <a:t>Photoshop</a:t>
            </a:r>
            <a:r>
              <a:rPr lang="tr-TR" sz="2000" dirty="0">
                <a:solidFill>
                  <a:srgbClr val="002060"/>
                </a:solidFill>
                <a:latin typeface="Times New Roman" panose="02020603050405020304" pitchFamily="18" charset="0"/>
                <a:cs typeface="Times New Roman" panose="02020603050405020304" pitchFamily="18" charset="0"/>
              </a:rPr>
              <a:t> alanında tek ve değişilmez programlardan birisidir.</a:t>
            </a:r>
          </a:p>
        </p:txBody>
      </p:sp>
    </p:spTree>
    <p:extLst>
      <p:ext uri="{BB962C8B-B14F-4D97-AF65-F5344CB8AC3E}">
        <p14:creationId xmlns:p14="http://schemas.microsoft.com/office/powerpoint/2010/main" val="309496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İletişim için Uygulama Yazılımları [1]</a:t>
            </a:r>
          </a:p>
        </p:txBody>
      </p:sp>
      <p:sp>
        <p:nvSpPr>
          <p:cNvPr id="3" name="İçerik Yer Tutucusu 2"/>
          <p:cNvSpPr>
            <a:spLocks noGrp="1"/>
          </p:cNvSpPr>
          <p:nvPr>
            <p:ph idx="1"/>
          </p:nvPr>
        </p:nvSpPr>
        <p:spPr>
          <a:xfrm>
            <a:off x="1097280" y="1853524"/>
            <a:ext cx="4754880" cy="4377943"/>
          </a:xfrm>
        </p:spPr>
        <p:txBody>
          <a:bodyPr>
            <a:noAutofit/>
          </a:bodyPr>
          <a:lstStyle/>
          <a:p>
            <a:r>
              <a:rPr lang="tr-TR" sz="1800" dirty="0"/>
              <a:t>İletişim için uygulama yazılımları web sayfalarının erişimi ve görüntülenmesi için web tarayıcılarını; ağ yoluyla mesaj iletimi için e-posta programlarını, gerçek zamanlı mesaj veya dosya alışverişi için anlık mesajlaşma yazılımını; gerçek zamanlı, online görüşmeler için sohbet odası programını; metin mesajlaşma yazılımını; web sitelerinde yapılan değişiklikleri takip etmek için RSS toplayıcı programını; </a:t>
            </a:r>
            <a:r>
              <a:rPr lang="tr-TR" sz="1800" dirty="0" err="1"/>
              <a:t>blog</a:t>
            </a:r>
            <a:r>
              <a:rPr lang="tr-TR" sz="1800" dirty="0"/>
              <a:t> oluşturmak için </a:t>
            </a:r>
            <a:r>
              <a:rPr lang="tr-TR" sz="1800" dirty="0" err="1"/>
              <a:t>blog</a:t>
            </a:r>
            <a:r>
              <a:rPr lang="tr-TR" sz="1800" dirty="0"/>
              <a:t> yazılımını; online yazılı tartışmalara izin veren haber grubu/mesaj panosu programlarını; dosyaların Internet'e yüklenmesi veya indirilmesini sağlayan FTP programlarını; kullanıcıların Internet üzerinden diğer kullanıcılar ile konuşmasına izin veren </a:t>
            </a:r>
            <a:r>
              <a:rPr lang="tr-TR" sz="1800" dirty="0" err="1"/>
              <a:t>VoIP'i</a:t>
            </a:r>
            <a:r>
              <a:rPr lang="tr-TR" sz="1800" dirty="0"/>
              <a:t> (Internet telefonculuğu); ve ağ üzerinde toplantı yapmak için video konferansı yazılımını içerir.</a:t>
            </a:r>
            <a:endParaRPr lang="en-US" sz="1800" dirty="0"/>
          </a:p>
          <a:p>
            <a:endParaRPr lang="tr-TR" sz="1800" dirty="0"/>
          </a:p>
        </p:txBody>
      </p:sp>
      <p:graphicFrame>
        <p:nvGraphicFramePr>
          <p:cNvPr id="4" name="Content Placeholder 6"/>
          <p:cNvGraphicFramePr>
            <a:graphicFrameLocks/>
          </p:cNvGraphicFramePr>
          <p:nvPr>
            <p:extLst>
              <p:ext uri="{D42A27DB-BD31-4B8C-83A1-F6EECF244321}">
                <p14:modId xmlns:p14="http://schemas.microsoft.com/office/powerpoint/2010/main" val="252551453"/>
              </p:ext>
            </p:extLst>
          </p:nvPr>
        </p:nvGraphicFramePr>
        <p:xfrm>
          <a:off x="5989998" y="2421467"/>
          <a:ext cx="5165682"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034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4">
                                            <p:graphicEl>
                                              <a:dgm id="{B3E91CD7-5971-4DBD-946A-955388763351}"/>
                                            </p:graphicEl>
                                          </p:spTgt>
                                        </p:tgtEl>
                                        <p:attrNameLst>
                                          <p:attrName>style.visibility</p:attrName>
                                        </p:attrNameLst>
                                      </p:cBhvr>
                                      <p:to>
                                        <p:strVal val="visible"/>
                                      </p:to>
                                    </p:set>
                                    <p:animEffect transition="in" filter="dissolve">
                                      <p:cBhvr>
                                        <p:cTn id="7" dur="500"/>
                                        <p:tgtEl>
                                          <p:spTgt spid="4">
                                            <p:graphicEl>
                                              <a:dgm id="{B3E91CD7-5971-4DBD-946A-955388763351}"/>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4">
                                            <p:graphicEl>
                                              <a:dgm id="{BC84C875-75EB-4DD9-AA34-5B202AC079F3}"/>
                                            </p:graphicEl>
                                          </p:spTgt>
                                        </p:tgtEl>
                                        <p:attrNameLst>
                                          <p:attrName>style.visibility</p:attrName>
                                        </p:attrNameLst>
                                      </p:cBhvr>
                                      <p:to>
                                        <p:strVal val="visible"/>
                                      </p:to>
                                    </p:set>
                                    <p:animEffect transition="in" filter="dissolve">
                                      <p:cBhvr>
                                        <p:cTn id="11" dur="500"/>
                                        <p:tgtEl>
                                          <p:spTgt spid="4">
                                            <p:graphicEl>
                                              <a:dgm id="{BC84C875-75EB-4DD9-AA34-5B202AC079F3}"/>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4">
                                            <p:graphicEl>
                                              <a:dgm id="{A6C7A0CC-8A25-4D9A-9870-018D1BCB5B77}"/>
                                            </p:graphicEl>
                                          </p:spTgt>
                                        </p:tgtEl>
                                        <p:attrNameLst>
                                          <p:attrName>style.visibility</p:attrName>
                                        </p:attrNameLst>
                                      </p:cBhvr>
                                      <p:to>
                                        <p:strVal val="visible"/>
                                      </p:to>
                                    </p:set>
                                    <p:animEffect transition="in" filter="dissolve">
                                      <p:cBhvr>
                                        <p:cTn id="15" dur="500"/>
                                        <p:tgtEl>
                                          <p:spTgt spid="4">
                                            <p:graphicEl>
                                              <a:dgm id="{A6C7A0CC-8A25-4D9A-9870-018D1BCB5B77}"/>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4">
                                            <p:graphicEl>
                                              <a:dgm id="{66428651-0E09-4157-8A93-39EF2E964152}"/>
                                            </p:graphicEl>
                                          </p:spTgt>
                                        </p:tgtEl>
                                        <p:attrNameLst>
                                          <p:attrName>style.visibility</p:attrName>
                                        </p:attrNameLst>
                                      </p:cBhvr>
                                      <p:to>
                                        <p:strVal val="visible"/>
                                      </p:to>
                                    </p:set>
                                    <p:animEffect transition="in" filter="dissolve">
                                      <p:cBhvr>
                                        <p:cTn id="19" dur="500"/>
                                        <p:tgtEl>
                                          <p:spTgt spid="4">
                                            <p:graphicEl>
                                              <a:dgm id="{66428651-0E09-4157-8A93-39EF2E964152}"/>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4">
                                            <p:graphicEl>
                                              <a:dgm id="{E8C017F1-6350-4F26-9208-E7556F3779F8}"/>
                                            </p:graphicEl>
                                          </p:spTgt>
                                        </p:tgtEl>
                                        <p:attrNameLst>
                                          <p:attrName>style.visibility</p:attrName>
                                        </p:attrNameLst>
                                      </p:cBhvr>
                                      <p:to>
                                        <p:strVal val="visible"/>
                                      </p:to>
                                    </p:set>
                                    <p:animEffect transition="in" filter="dissolve">
                                      <p:cBhvr>
                                        <p:cTn id="23" dur="500"/>
                                        <p:tgtEl>
                                          <p:spTgt spid="4">
                                            <p:graphicEl>
                                              <a:dgm id="{E8C017F1-6350-4F26-9208-E7556F3779F8}"/>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4">
                                            <p:graphicEl>
                                              <a:dgm id="{6BBDAA9F-00A4-4508-9E3B-1DECB54B1AF5}"/>
                                            </p:graphicEl>
                                          </p:spTgt>
                                        </p:tgtEl>
                                        <p:attrNameLst>
                                          <p:attrName>style.visibility</p:attrName>
                                        </p:attrNameLst>
                                      </p:cBhvr>
                                      <p:to>
                                        <p:strVal val="visible"/>
                                      </p:to>
                                    </p:set>
                                    <p:animEffect transition="in" filter="dissolve">
                                      <p:cBhvr>
                                        <p:cTn id="27" dur="500"/>
                                        <p:tgtEl>
                                          <p:spTgt spid="4">
                                            <p:graphicEl>
                                              <a:dgm id="{6BBDAA9F-00A4-4508-9E3B-1DECB54B1AF5}"/>
                                            </p:graphicEl>
                                          </p:spTgt>
                                        </p:tgtEl>
                                      </p:cBhvr>
                                    </p:animEffect>
                                  </p:childTnLst>
                                </p:cTn>
                              </p:par>
                            </p:childTnLst>
                          </p:cTn>
                        </p:par>
                        <p:par>
                          <p:cTn id="28" fill="hold">
                            <p:stCondLst>
                              <p:cond delay="15000"/>
                            </p:stCondLst>
                            <p:childTnLst>
                              <p:par>
                                <p:cTn id="29" presetID="9" presetClass="entr" presetSubtype="0" fill="hold" grpId="0" nodeType="afterEffect">
                                  <p:stCondLst>
                                    <p:cond delay="2000"/>
                                  </p:stCondLst>
                                  <p:childTnLst>
                                    <p:set>
                                      <p:cBhvr>
                                        <p:cTn id="30" dur="1" fill="hold">
                                          <p:stCondLst>
                                            <p:cond delay="0"/>
                                          </p:stCondLst>
                                        </p:cTn>
                                        <p:tgtEl>
                                          <p:spTgt spid="4">
                                            <p:graphicEl>
                                              <a:dgm id="{836534C2-F2B5-4DA6-8571-FFE1923999AF}"/>
                                            </p:graphicEl>
                                          </p:spTgt>
                                        </p:tgtEl>
                                        <p:attrNameLst>
                                          <p:attrName>style.visibility</p:attrName>
                                        </p:attrNameLst>
                                      </p:cBhvr>
                                      <p:to>
                                        <p:strVal val="visible"/>
                                      </p:to>
                                    </p:set>
                                    <p:animEffect transition="in" filter="dissolve">
                                      <p:cBhvr>
                                        <p:cTn id="31" dur="500"/>
                                        <p:tgtEl>
                                          <p:spTgt spid="4">
                                            <p:graphicEl>
                                              <a:dgm id="{836534C2-F2B5-4DA6-8571-FFE1923999AF}"/>
                                            </p:graphicEl>
                                          </p:spTgt>
                                        </p:tgtEl>
                                      </p:cBhvr>
                                    </p:animEffect>
                                  </p:childTnLst>
                                </p:cTn>
                              </p:par>
                            </p:childTnLst>
                          </p:cTn>
                        </p:par>
                        <p:par>
                          <p:cTn id="32" fill="hold">
                            <p:stCondLst>
                              <p:cond delay="17500"/>
                            </p:stCondLst>
                            <p:childTnLst>
                              <p:par>
                                <p:cTn id="33" presetID="9" presetClass="entr" presetSubtype="0" fill="hold" grpId="0" nodeType="afterEffect">
                                  <p:stCondLst>
                                    <p:cond delay="2000"/>
                                  </p:stCondLst>
                                  <p:childTnLst>
                                    <p:set>
                                      <p:cBhvr>
                                        <p:cTn id="34" dur="1" fill="hold">
                                          <p:stCondLst>
                                            <p:cond delay="0"/>
                                          </p:stCondLst>
                                        </p:cTn>
                                        <p:tgtEl>
                                          <p:spTgt spid="4">
                                            <p:graphicEl>
                                              <a:dgm id="{0C06B9B6-A4DB-4FFE-A6E9-E0BDF316C248}"/>
                                            </p:graphicEl>
                                          </p:spTgt>
                                        </p:tgtEl>
                                        <p:attrNameLst>
                                          <p:attrName>style.visibility</p:attrName>
                                        </p:attrNameLst>
                                      </p:cBhvr>
                                      <p:to>
                                        <p:strVal val="visible"/>
                                      </p:to>
                                    </p:set>
                                    <p:animEffect transition="in" filter="dissolve">
                                      <p:cBhvr>
                                        <p:cTn id="35" dur="500"/>
                                        <p:tgtEl>
                                          <p:spTgt spid="4">
                                            <p:graphicEl>
                                              <a:dgm id="{0C06B9B6-A4DB-4FFE-A6E9-E0BDF316C248}"/>
                                            </p:graphicEl>
                                          </p:spTgt>
                                        </p:tgtEl>
                                      </p:cBhvr>
                                    </p:animEffect>
                                  </p:childTnLst>
                                </p:cTn>
                              </p:par>
                            </p:childTnLst>
                          </p:cTn>
                        </p:par>
                        <p:par>
                          <p:cTn id="36" fill="hold">
                            <p:stCondLst>
                              <p:cond delay="20000"/>
                            </p:stCondLst>
                            <p:childTnLst>
                              <p:par>
                                <p:cTn id="37" presetID="9" presetClass="entr" presetSubtype="0" fill="hold" grpId="0" nodeType="afterEffect">
                                  <p:stCondLst>
                                    <p:cond delay="2000"/>
                                  </p:stCondLst>
                                  <p:childTnLst>
                                    <p:set>
                                      <p:cBhvr>
                                        <p:cTn id="38" dur="1" fill="hold">
                                          <p:stCondLst>
                                            <p:cond delay="0"/>
                                          </p:stCondLst>
                                        </p:cTn>
                                        <p:tgtEl>
                                          <p:spTgt spid="4">
                                            <p:graphicEl>
                                              <a:dgm id="{DA74FB84-E732-4A5C-97C2-D0399ACEDF78}"/>
                                            </p:graphicEl>
                                          </p:spTgt>
                                        </p:tgtEl>
                                        <p:attrNameLst>
                                          <p:attrName>style.visibility</p:attrName>
                                        </p:attrNameLst>
                                      </p:cBhvr>
                                      <p:to>
                                        <p:strVal val="visible"/>
                                      </p:to>
                                    </p:set>
                                    <p:animEffect transition="in" filter="dissolve">
                                      <p:cBhvr>
                                        <p:cTn id="39" dur="500"/>
                                        <p:tgtEl>
                                          <p:spTgt spid="4">
                                            <p:graphicEl>
                                              <a:dgm id="{DA74FB84-E732-4A5C-97C2-D0399ACEDF78}"/>
                                            </p:graphicEl>
                                          </p:spTgt>
                                        </p:tgtEl>
                                      </p:cBhvr>
                                    </p:animEffect>
                                  </p:childTnLst>
                                </p:cTn>
                              </p:par>
                            </p:childTnLst>
                          </p:cTn>
                        </p:par>
                        <p:par>
                          <p:cTn id="40" fill="hold">
                            <p:stCondLst>
                              <p:cond delay="22500"/>
                            </p:stCondLst>
                            <p:childTnLst>
                              <p:par>
                                <p:cTn id="41" presetID="9" presetClass="entr" presetSubtype="0" fill="hold" grpId="0" nodeType="afterEffect">
                                  <p:stCondLst>
                                    <p:cond delay="2000"/>
                                  </p:stCondLst>
                                  <p:childTnLst>
                                    <p:set>
                                      <p:cBhvr>
                                        <p:cTn id="42" dur="1" fill="hold">
                                          <p:stCondLst>
                                            <p:cond delay="0"/>
                                          </p:stCondLst>
                                        </p:cTn>
                                        <p:tgtEl>
                                          <p:spTgt spid="4">
                                            <p:graphicEl>
                                              <a:dgm id="{AFDE59C3-E023-433F-BD0A-211377F18D16}"/>
                                            </p:graphicEl>
                                          </p:spTgt>
                                        </p:tgtEl>
                                        <p:attrNameLst>
                                          <p:attrName>style.visibility</p:attrName>
                                        </p:attrNameLst>
                                      </p:cBhvr>
                                      <p:to>
                                        <p:strVal val="visible"/>
                                      </p:to>
                                    </p:set>
                                    <p:animEffect transition="in" filter="dissolve">
                                      <p:cBhvr>
                                        <p:cTn id="43" dur="500"/>
                                        <p:tgtEl>
                                          <p:spTgt spid="4">
                                            <p:graphicEl>
                                              <a:dgm id="{AFDE59C3-E023-433F-BD0A-211377F18D1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cs typeface="Arial" charset="0"/>
              </a:rPr>
              <a:t>Web </a:t>
            </a:r>
            <a:r>
              <a:rPr lang="tr-TR" dirty="0" smtClean="0">
                <a:cs typeface="Arial" charset="0"/>
              </a:rPr>
              <a:t>Tarayıcıları</a:t>
            </a:r>
            <a:r>
              <a:rPr lang="tr-TR" dirty="0"/>
              <a:t> [1]</a:t>
            </a:r>
          </a:p>
        </p:txBody>
      </p:sp>
      <p:sp>
        <p:nvSpPr>
          <p:cNvPr id="3" name="İçerik Yer Tutucusu 2"/>
          <p:cNvSpPr>
            <a:spLocks noGrp="1"/>
          </p:cNvSpPr>
          <p:nvPr>
            <p:ph idx="1"/>
          </p:nvPr>
        </p:nvSpPr>
        <p:spPr>
          <a:xfrm>
            <a:off x="1097280" y="1845734"/>
            <a:ext cx="10058400" cy="1821010"/>
          </a:xfrm>
        </p:spPr>
        <p:txBody>
          <a:bodyPr/>
          <a:lstStyle/>
          <a:p>
            <a:r>
              <a:rPr lang="tr-TR" b="1" dirty="0">
                <a:solidFill>
                  <a:srgbClr val="002060"/>
                </a:solidFill>
              </a:rPr>
              <a:t>Internet Explorer (</a:t>
            </a:r>
            <a:r>
              <a:rPr lang="tr-TR" b="1" dirty="0" smtClean="0">
                <a:solidFill>
                  <a:srgbClr val="002060"/>
                </a:solidFill>
              </a:rPr>
              <a:t>IE)</a:t>
            </a:r>
            <a:r>
              <a:rPr lang="tr-TR" dirty="0" smtClean="0">
                <a:solidFill>
                  <a:srgbClr val="002060"/>
                </a:solidFill>
              </a:rPr>
              <a:t>, </a:t>
            </a:r>
            <a:r>
              <a:rPr lang="tr-TR" dirty="0"/>
              <a:t>Internet Explorer 9'un kısa ve düzenli yüklemesi önceki sürümlerden daha hızlı tamamlanır. Yeni </a:t>
            </a:r>
            <a:r>
              <a:rPr lang="tr-TR" dirty="0" err="1"/>
              <a:t>Chakra</a:t>
            </a:r>
            <a:r>
              <a:rPr lang="tr-TR" dirty="0"/>
              <a:t> </a:t>
            </a:r>
            <a:r>
              <a:rPr lang="tr-TR" dirty="0" err="1"/>
              <a:t>JavaScript</a:t>
            </a:r>
            <a:r>
              <a:rPr lang="tr-TR" dirty="0"/>
              <a:t> altyapısı gibi alt sistem geliştirmeleriyle, web siteleri ve uygulamalar daha hızlı yüklenir ve yanıt süreleri daha kısa olur. </a:t>
            </a:r>
            <a:endParaRPr lang="en-US" b="1" dirty="0"/>
          </a:p>
          <a:p>
            <a:endParaRPr lang="tr-TR" dirty="0"/>
          </a:p>
        </p:txBody>
      </p:sp>
      <p:pic>
        <p:nvPicPr>
          <p:cNvPr id="4" name="Picture 2" descr="http://www.maxicep.com/portal/wp-content/uploads/%C4%B0nternet-Explorer-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91430" y="3504859"/>
            <a:ext cx="3632713" cy="2724535"/>
          </a:xfrm>
          <a:prstGeom prst="rect">
            <a:avLst/>
          </a:prstGeom>
          <a:noFill/>
        </p:spPr>
      </p:pic>
      <p:pic>
        <p:nvPicPr>
          <p:cNvPr id="5" name="Picture 4" descr="http://t1.gstatic.com/images?q=tbn:ANd9GcRMJ4vUzC8Mlzt3wR8tgSdF5YFqLDRKA_TnE9jfgCVdj1VZ3Q3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18293" y="4259436"/>
            <a:ext cx="879134" cy="879134"/>
          </a:xfrm>
          <a:prstGeom prst="rect">
            <a:avLst/>
          </a:prstGeom>
          <a:noFill/>
        </p:spPr>
      </p:pic>
    </p:spTree>
    <p:extLst>
      <p:ext uri="{BB962C8B-B14F-4D97-AF65-F5344CB8AC3E}">
        <p14:creationId xmlns:p14="http://schemas.microsoft.com/office/powerpoint/2010/main" val="11777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Web Tarayıcıları [1]</a:t>
            </a:r>
          </a:p>
        </p:txBody>
      </p:sp>
      <p:sp>
        <p:nvSpPr>
          <p:cNvPr id="3" name="İçerik Yer Tutucusu 2"/>
          <p:cNvSpPr>
            <a:spLocks noGrp="1"/>
          </p:cNvSpPr>
          <p:nvPr>
            <p:ph idx="1"/>
          </p:nvPr>
        </p:nvSpPr>
        <p:spPr>
          <a:xfrm>
            <a:off x="1097280" y="1845734"/>
            <a:ext cx="10058400" cy="1491826"/>
          </a:xfrm>
        </p:spPr>
        <p:txBody>
          <a:bodyPr>
            <a:normAutofit fontScale="85000" lnSpcReduction="10000"/>
          </a:bodyPr>
          <a:lstStyle/>
          <a:p>
            <a:r>
              <a:rPr lang="tr-TR" b="1" dirty="0" err="1">
                <a:solidFill>
                  <a:srgbClr val="002060"/>
                </a:solidFill>
              </a:rPr>
              <a:t>Firefox</a:t>
            </a:r>
            <a:r>
              <a:rPr lang="tr-TR" dirty="0"/>
              <a:t>, </a:t>
            </a:r>
            <a:r>
              <a:rPr lang="tr-TR" dirty="0" err="1"/>
              <a:t>Mozilla</a:t>
            </a:r>
            <a:r>
              <a:rPr lang="tr-TR" dirty="0"/>
              <a:t> tarafından geliştirilen açık kaynak kodlu bir ağ tarayıcısıdır. Son sürümü </a:t>
            </a:r>
            <a:r>
              <a:rPr lang="tr-TR" dirty="0" err="1"/>
              <a:t>Firefox</a:t>
            </a:r>
            <a:r>
              <a:rPr lang="tr-TR" dirty="0"/>
              <a:t> 4’tür. Özellikleri;</a:t>
            </a:r>
          </a:p>
          <a:p>
            <a:r>
              <a:rPr lang="tr-TR" dirty="0"/>
              <a:t>Parola Yöneticisi, Tek Tıkla Yer İmi Ekleme, Akıllı Konum Çubuğu, Anlık Site Kimliği, Tam Sayfa Yaklaştırma, İşletim Sistemine Özgü His ve Görünüm</a:t>
            </a:r>
            <a:endParaRPr lang="en-US" dirty="0"/>
          </a:p>
          <a:p>
            <a:endParaRPr lang="tr-TR" dirty="0"/>
          </a:p>
        </p:txBody>
      </p:sp>
      <p:pic>
        <p:nvPicPr>
          <p:cNvPr id="4" name="Picture 2" descr="http://t2.gstatic.com/images?q=tbn:ANd9GcRrogDSprg1PBd2ajb8dZ42VbPCXvS5ckrzJgznG32zZNFoD3T8sqpLqAKwY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3938" y="4270512"/>
            <a:ext cx="1050184" cy="990600"/>
          </a:xfrm>
          <a:prstGeom prst="rect">
            <a:avLst/>
          </a:prstGeom>
          <a:noFill/>
        </p:spPr>
      </p:pic>
      <p:pic>
        <p:nvPicPr>
          <p:cNvPr id="5" name="Picture 4" descr="http://techpinger.com/wp-content/uploads/2010/07/mozilla-firefox-4-beta-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7280" y="3574627"/>
            <a:ext cx="3134699" cy="2382371"/>
          </a:xfrm>
          <a:prstGeom prst="rect">
            <a:avLst/>
          </a:prstGeom>
          <a:noFill/>
        </p:spPr>
      </p:pic>
    </p:spTree>
    <p:extLst>
      <p:ext uri="{BB962C8B-B14F-4D97-AF65-F5344CB8AC3E}">
        <p14:creationId xmlns:p14="http://schemas.microsoft.com/office/powerpoint/2010/main" val="198619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Web Tarayıcıları [1]</a:t>
            </a:r>
          </a:p>
        </p:txBody>
      </p:sp>
      <p:sp>
        <p:nvSpPr>
          <p:cNvPr id="3" name="İçerik Yer Tutucusu 2"/>
          <p:cNvSpPr>
            <a:spLocks noGrp="1"/>
          </p:cNvSpPr>
          <p:nvPr>
            <p:ph idx="1"/>
          </p:nvPr>
        </p:nvSpPr>
        <p:spPr>
          <a:xfrm>
            <a:off x="1097280" y="1845734"/>
            <a:ext cx="10058400" cy="1247986"/>
          </a:xfrm>
        </p:spPr>
        <p:txBody>
          <a:bodyPr/>
          <a:lstStyle/>
          <a:p>
            <a:r>
              <a:rPr lang="tr-TR" dirty="0"/>
              <a:t>Safari, </a:t>
            </a:r>
            <a:r>
              <a:rPr lang="tr-TR" dirty="0" err="1"/>
              <a:t>Apple'ın</a:t>
            </a:r>
            <a:r>
              <a:rPr lang="tr-TR" dirty="0"/>
              <a:t> Mac OS X için geliştirdiği ağ tarayıcısının adıdır. Bu tarayıcının asıl gayesi </a:t>
            </a:r>
            <a:r>
              <a:rPr lang="tr-TR" dirty="0" err="1"/>
              <a:t>Apple'ın</a:t>
            </a:r>
            <a:r>
              <a:rPr lang="tr-TR" dirty="0"/>
              <a:t> Mac OS ile tamamen uyumlu bir ağ tarayıcısına sahip olmasıdır. Hızı ile bilinen </a:t>
            </a:r>
            <a:r>
              <a:rPr lang="tr-TR" dirty="0" smtClean="0"/>
              <a:t>bir tarayıcıdır. </a:t>
            </a:r>
            <a:endParaRPr lang="tr-TR" dirty="0"/>
          </a:p>
        </p:txBody>
      </p:sp>
      <p:pic>
        <p:nvPicPr>
          <p:cNvPr id="4" name="Picture 2" descr="http://t1.gstatic.com/images?q=tbn:ANd9GcSLfGY7ZKvdoA8TTrV4OTLuFtoT6y6BVRZpAGpF8A8Zp9iAW-yTST5MA4Jjb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34525" y="4182533"/>
            <a:ext cx="838200" cy="838201"/>
          </a:xfrm>
          <a:prstGeom prst="rect">
            <a:avLst/>
          </a:prstGeom>
          <a:noFill/>
        </p:spPr>
      </p:pic>
      <p:pic>
        <p:nvPicPr>
          <p:cNvPr id="5" name="Picture 4" descr="http://switchtoamac.com/guides/images/safari_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7346" y="3202093"/>
            <a:ext cx="3544363" cy="2799080"/>
          </a:xfrm>
          <a:prstGeom prst="rect">
            <a:avLst/>
          </a:prstGeom>
          <a:noFill/>
        </p:spPr>
      </p:pic>
    </p:spTree>
    <p:extLst>
      <p:ext uri="{BB962C8B-B14F-4D97-AF65-F5344CB8AC3E}">
        <p14:creationId xmlns:p14="http://schemas.microsoft.com/office/powerpoint/2010/main" val="137369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Virüs Koruma Yazılımları [1]</a:t>
            </a:r>
          </a:p>
        </p:txBody>
      </p:sp>
      <p:graphicFrame>
        <p:nvGraphicFramePr>
          <p:cNvPr id="4" name="Content Placeholder 9"/>
          <p:cNvGraphicFramePr>
            <a:graphicFrameLocks noGrp="1"/>
          </p:cNvGraphicFramePr>
          <p:nvPr>
            <p:ph idx="1"/>
            <p:extLst>
              <p:ext uri="{D42A27DB-BD31-4B8C-83A1-F6EECF244321}">
                <p14:modId xmlns:p14="http://schemas.microsoft.com/office/powerpoint/2010/main" val="726706184"/>
              </p:ext>
            </p:extLst>
          </p:nvPr>
        </p:nvGraphicFramePr>
        <p:xfrm>
          <a:off x="1957494" y="2250631"/>
          <a:ext cx="8211312" cy="320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35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2000"/>
                                  </p:stCondLst>
                                  <p:childTnLst>
                                    <p:set>
                                      <p:cBhvr>
                                        <p:cTn id="6" dur="1" fill="hold">
                                          <p:stCondLst>
                                            <p:cond delay="0"/>
                                          </p:stCondLst>
                                        </p:cTn>
                                        <p:tgtEl>
                                          <p:spTgt spid="4">
                                            <p:graphicEl>
                                              <a:dgm id="{9F5EF9B5-B5BA-472F-BC14-8AE6EFF2AC54}"/>
                                            </p:graphicEl>
                                          </p:spTgt>
                                        </p:tgtEl>
                                        <p:attrNameLst>
                                          <p:attrName>style.visibility</p:attrName>
                                        </p:attrNameLst>
                                      </p:cBhvr>
                                      <p:to>
                                        <p:strVal val="visible"/>
                                      </p:to>
                                    </p:set>
                                    <p:animEffect transition="in" filter="dissolve">
                                      <p:cBhvr>
                                        <p:cTn id="7" dur="500"/>
                                        <p:tgtEl>
                                          <p:spTgt spid="4">
                                            <p:graphicEl>
                                              <a:dgm id="{9F5EF9B5-B5BA-472F-BC14-8AE6EFF2AC54}"/>
                                            </p:graphicEl>
                                          </p:spTgt>
                                        </p:tgtEl>
                                      </p:cBhvr>
                                    </p:animEffect>
                                  </p:childTnLst>
                                </p:cTn>
                              </p:par>
                              <p:par>
                                <p:cTn id="8" presetID="9" presetClass="entr" presetSubtype="0" fill="hold" grpId="0" nodeType="withEffect">
                                  <p:stCondLst>
                                    <p:cond delay="2000"/>
                                  </p:stCondLst>
                                  <p:childTnLst>
                                    <p:set>
                                      <p:cBhvr>
                                        <p:cTn id="9" dur="1" fill="hold">
                                          <p:stCondLst>
                                            <p:cond delay="0"/>
                                          </p:stCondLst>
                                        </p:cTn>
                                        <p:tgtEl>
                                          <p:spTgt spid="4">
                                            <p:graphicEl>
                                              <a:dgm id="{C6DC7D56-C9A0-482C-BF89-9D9379CBDCE3}"/>
                                            </p:graphicEl>
                                          </p:spTgt>
                                        </p:tgtEl>
                                        <p:attrNameLst>
                                          <p:attrName>style.visibility</p:attrName>
                                        </p:attrNameLst>
                                      </p:cBhvr>
                                      <p:to>
                                        <p:strVal val="visible"/>
                                      </p:to>
                                    </p:set>
                                    <p:animEffect transition="in" filter="dissolve">
                                      <p:cBhvr>
                                        <p:cTn id="10" dur="500"/>
                                        <p:tgtEl>
                                          <p:spTgt spid="4">
                                            <p:graphicEl>
                                              <a:dgm id="{C6DC7D56-C9A0-482C-BF89-9D9379CBDCE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2000"/>
                                  </p:stCondLst>
                                  <p:childTnLst>
                                    <p:set>
                                      <p:cBhvr>
                                        <p:cTn id="14" dur="1" fill="hold">
                                          <p:stCondLst>
                                            <p:cond delay="0"/>
                                          </p:stCondLst>
                                        </p:cTn>
                                        <p:tgtEl>
                                          <p:spTgt spid="4">
                                            <p:graphicEl>
                                              <a:dgm id="{5248C06A-9F81-498B-B541-0BD601391453}"/>
                                            </p:graphicEl>
                                          </p:spTgt>
                                        </p:tgtEl>
                                        <p:attrNameLst>
                                          <p:attrName>style.visibility</p:attrName>
                                        </p:attrNameLst>
                                      </p:cBhvr>
                                      <p:to>
                                        <p:strVal val="visible"/>
                                      </p:to>
                                    </p:set>
                                    <p:animEffect transition="in" filter="dissolve">
                                      <p:cBhvr>
                                        <p:cTn id="15" dur="500"/>
                                        <p:tgtEl>
                                          <p:spTgt spid="4">
                                            <p:graphicEl>
                                              <a:dgm id="{5248C06A-9F81-498B-B541-0BD60139145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2000"/>
                                  </p:stCondLst>
                                  <p:childTnLst>
                                    <p:set>
                                      <p:cBhvr>
                                        <p:cTn id="19" dur="1" fill="hold">
                                          <p:stCondLst>
                                            <p:cond delay="0"/>
                                          </p:stCondLst>
                                        </p:cTn>
                                        <p:tgtEl>
                                          <p:spTgt spid="4">
                                            <p:graphicEl>
                                              <a:dgm id="{DA07BBC9-B010-41A8-B74F-A97AE9769861}"/>
                                            </p:graphicEl>
                                          </p:spTgt>
                                        </p:tgtEl>
                                        <p:attrNameLst>
                                          <p:attrName>style.visibility</p:attrName>
                                        </p:attrNameLst>
                                      </p:cBhvr>
                                      <p:to>
                                        <p:strVal val="visible"/>
                                      </p:to>
                                    </p:set>
                                    <p:animEffect transition="in" filter="dissolve">
                                      <p:cBhvr>
                                        <p:cTn id="20" dur="500"/>
                                        <p:tgtEl>
                                          <p:spTgt spid="4">
                                            <p:graphicEl>
                                              <a:dgm id="{DA07BBC9-B010-41A8-B74F-A97AE97698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Virüs Koruma Yazılımları [1]</a:t>
            </a:r>
          </a:p>
        </p:txBody>
      </p:sp>
      <p:sp>
        <p:nvSpPr>
          <p:cNvPr id="3" name="İçerik Yer Tutucusu 2"/>
          <p:cNvSpPr>
            <a:spLocks noGrp="1"/>
          </p:cNvSpPr>
          <p:nvPr>
            <p:ph idx="1"/>
          </p:nvPr>
        </p:nvSpPr>
        <p:spPr/>
        <p:txBody>
          <a:bodyPr/>
          <a:lstStyle/>
          <a:p>
            <a:r>
              <a:rPr lang="tr-TR" dirty="0" smtClean="0"/>
              <a:t> </a:t>
            </a:r>
            <a:endParaRPr lang="tr-TR" dirty="0"/>
          </a:p>
        </p:txBody>
      </p:sp>
      <p:graphicFrame>
        <p:nvGraphicFramePr>
          <p:cNvPr id="4" name="Content Placeholder 6"/>
          <p:cNvGraphicFramePr>
            <a:graphicFrameLocks/>
          </p:cNvGraphicFramePr>
          <p:nvPr>
            <p:extLst>
              <p:ext uri="{D42A27DB-BD31-4B8C-83A1-F6EECF244321}">
                <p14:modId xmlns:p14="http://schemas.microsoft.com/office/powerpoint/2010/main" val="1540974767"/>
              </p:ext>
            </p:extLst>
          </p:nvPr>
        </p:nvGraphicFramePr>
        <p:xfrm>
          <a:off x="2468880" y="3702642"/>
          <a:ext cx="7315200" cy="2632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4 Grup"/>
          <p:cNvGrpSpPr/>
          <p:nvPr/>
        </p:nvGrpSpPr>
        <p:grpSpPr>
          <a:xfrm>
            <a:off x="4389120" y="2203026"/>
            <a:ext cx="3474719" cy="1499616"/>
            <a:chOff x="4558800" y="1005840"/>
            <a:chExt cx="2295850" cy="2112264"/>
          </a:xfrm>
        </p:grpSpPr>
        <p:sp>
          <p:nvSpPr>
            <p:cNvPr id="6" name="5 Dikdörtgen"/>
            <p:cNvSpPr/>
            <p:nvPr/>
          </p:nvSpPr>
          <p:spPr>
            <a:xfrm>
              <a:off x="4570883" y="1005840"/>
              <a:ext cx="2283767" cy="2112264"/>
            </a:xfrm>
            <a:prstGeom prst="rect">
              <a:avLst/>
            </a:prstGeom>
          </p:spPr>
          <p:style>
            <a:lnRef idx="0">
              <a:schemeClr val="lt1">
                <a:hueOff val="0"/>
                <a:satOff val="0"/>
                <a:lumOff val="0"/>
                <a:alphaOff val="0"/>
              </a:schemeClr>
            </a:lnRef>
            <a:fillRef idx="3">
              <a:schemeClr val="accent4">
                <a:shade val="80000"/>
                <a:hueOff val="-176558"/>
                <a:satOff val="-4365"/>
                <a:lumOff val="24988"/>
                <a:alphaOff val="0"/>
              </a:schemeClr>
            </a:fillRef>
            <a:effectRef idx="3">
              <a:schemeClr val="accent4">
                <a:shade val="80000"/>
                <a:hueOff val="-176558"/>
                <a:satOff val="-4365"/>
                <a:lumOff val="24988"/>
                <a:alphaOff val="0"/>
              </a:schemeClr>
            </a:effectRef>
            <a:fontRef idx="minor">
              <a:schemeClr val="lt1"/>
            </a:fontRef>
          </p:style>
        </p:sp>
        <p:sp>
          <p:nvSpPr>
            <p:cNvPr id="7" name="7 Dikdörtgen"/>
            <p:cNvSpPr/>
            <p:nvPr/>
          </p:nvSpPr>
          <p:spPr>
            <a:xfrm>
              <a:off x="4558800" y="1005840"/>
              <a:ext cx="2283767" cy="21122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tr-TR" sz="2300" b="1" dirty="0" err="1"/>
                <a:t>Antivirus</a:t>
              </a:r>
              <a:r>
                <a:rPr lang="tr-TR" sz="2300" b="1" dirty="0"/>
                <a:t> programı,</a:t>
              </a:r>
              <a:r>
                <a:rPr lang="tr-TR" sz="2300" dirty="0"/>
                <a:t> bilgisayarı virüslere karşı korur.</a:t>
              </a:r>
              <a:endParaRPr lang="en-US" sz="2300" dirty="0"/>
            </a:p>
          </p:txBody>
        </p:sp>
      </p:grpSp>
    </p:spTree>
    <p:extLst>
      <p:ext uri="{BB962C8B-B14F-4D97-AF65-F5344CB8AC3E}">
        <p14:creationId xmlns:p14="http://schemas.microsoft.com/office/powerpoint/2010/main" val="333581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4">
                                            <p:graphicEl>
                                              <a:dgm id="{ECFF6D2F-1716-4CC6-8AF2-3C728EAD2A5F}"/>
                                            </p:graphicEl>
                                          </p:spTgt>
                                        </p:tgtEl>
                                        <p:attrNameLst>
                                          <p:attrName>style.visibility</p:attrName>
                                        </p:attrNameLst>
                                      </p:cBhvr>
                                      <p:to>
                                        <p:strVal val="visible"/>
                                      </p:to>
                                    </p:set>
                                    <p:animEffect transition="in" filter="dissolve">
                                      <p:cBhvr>
                                        <p:cTn id="7" dur="500"/>
                                        <p:tgtEl>
                                          <p:spTgt spid="4">
                                            <p:graphicEl>
                                              <a:dgm id="{ECFF6D2F-1716-4CC6-8AF2-3C728EAD2A5F}"/>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4">
                                            <p:graphicEl>
                                              <a:dgm id="{06338771-C5CC-4C92-8F07-B7A6D5B08758}"/>
                                            </p:graphicEl>
                                          </p:spTgt>
                                        </p:tgtEl>
                                        <p:attrNameLst>
                                          <p:attrName>style.visibility</p:attrName>
                                        </p:attrNameLst>
                                      </p:cBhvr>
                                      <p:to>
                                        <p:strVal val="visible"/>
                                      </p:to>
                                    </p:set>
                                    <p:animEffect transition="in" filter="dissolve">
                                      <p:cBhvr>
                                        <p:cTn id="11" dur="500"/>
                                        <p:tgtEl>
                                          <p:spTgt spid="4">
                                            <p:graphicEl>
                                              <a:dgm id="{06338771-C5CC-4C92-8F07-B7A6D5B08758}"/>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4">
                                            <p:graphicEl>
                                              <a:dgm id="{287420CF-4251-4B98-8672-2673F2485A24}"/>
                                            </p:graphicEl>
                                          </p:spTgt>
                                        </p:tgtEl>
                                        <p:attrNameLst>
                                          <p:attrName>style.visibility</p:attrName>
                                        </p:attrNameLst>
                                      </p:cBhvr>
                                      <p:to>
                                        <p:strVal val="visible"/>
                                      </p:to>
                                    </p:set>
                                    <p:animEffect transition="in" filter="dissolve">
                                      <p:cBhvr>
                                        <p:cTn id="15" dur="500"/>
                                        <p:tgtEl>
                                          <p:spTgt spid="4">
                                            <p:graphicEl>
                                              <a:dgm id="{287420CF-4251-4B98-8672-2673F2485A24}"/>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4">
                                            <p:graphicEl>
                                              <a:dgm id="{BAA92AB4-1D20-4D91-9880-62B669A47315}"/>
                                            </p:graphicEl>
                                          </p:spTgt>
                                        </p:tgtEl>
                                        <p:attrNameLst>
                                          <p:attrName>style.visibility</p:attrName>
                                        </p:attrNameLst>
                                      </p:cBhvr>
                                      <p:to>
                                        <p:strVal val="visible"/>
                                      </p:to>
                                    </p:set>
                                    <p:animEffect transition="in" filter="dissolve">
                                      <p:cBhvr>
                                        <p:cTn id="19" dur="500"/>
                                        <p:tgtEl>
                                          <p:spTgt spid="4">
                                            <p:graphicEl>
                                              <a:dgm id="{BAA92AB4-1D20-4D91-9880-62B669A473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Bilgisayar Bakım Programları [1]</a:t>
            </a:r>
          </a:p>
        </p:txBody>
      </p:sp>
      <p:sp>
        <p:nvSpPr>
          <p:cNvPr id="3" name="İçerik Yer Tutucusu 2"/>
          <p:cNvSpPr>
            <a:spLocks noGrp="1"/>
          </p:cNvSpPr>
          <p:nvPr>
            <p:ph idx="1"/>
          </p:nvPr>
        </p:nvSpPr>
        <p:spPr>
          <a:xfrm>
            <a:off x="1258147" y="1988661"/>
            <a:ext cx="5303520" cy="4023360"/>
          </a:xfrm>
        </p:spPr>
        <p:txBody>
          <a:bodyPr/>
          <a:lstStyle/>
          <a:p>
            <a:r>
              <a:rPr lang="tr-TR" b="1" dirty="0">
                <a:solidFill>
                  <a:srgbClr val="002060"/>
                </a:solidFill>
              </a:rPr>
              <a:t>Kişisel bilgisayar bakımı yardımcı programı </a:t>
            </a:r>
            <a:r>
              <a:rPr lang="tr-TR" dirty="0"/>
              <a:t>işletim sistemi problemlerini tanımlar ve düzeltir, disk problemlerini bulur ve onarır ayrıca bilgisayarın performansını artırabilme kabiliyetine sahiptir.</a:t>
            </a:r>
            <a:endParaRPr lang="en-US" dirty="0"/>
          </a:p>
          <a:p>
            <a:endParaRPr lang="tr-TR" dirty="0"/>
          </a:p>
        </p:txBody>
      </p:sp>
      <p:pic>
        <p:nvPicPr>
          <p:cNvPr id="4" name="Content Placeholder 11" descr="Fig8-40.gif"/>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8368792" y="1988661"/>
            <a:ext cx="2416146" cy="3097317"/>
          </a:xfrm>
          <a:prstGeom prst="rect">
            <a:avLst/>
          </a:prstGeom>
        </p:spPr>
      </p:pic>
    </p:spTree>
    <p:extLst>
      <p:ext uri="{BB962C8B-B14F-4D97-AF65-F5344CB8AC3E}">
        <p14:creationId xmlns:p14="http://schemas.microsoft.com/office/powerpoint/2010/main" val="290094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a:xfrm>
            <a:off x="1033272" y="2124364"/>
            <a:ext cx="10588752" cy="3744730"/>
          </a:xfrm>
        </p:spPr>
        <p:txBody>
          <a:bodyPr>
            <a:normAutofit/>
          </a:bodyPr>
          <a:lstStyle/>
          <a:p>
            <a:pPr marL="268288" indent="0">
              <a:buNone/>
            </a:pPr>
            <a:r>
              <a:rPr lang="tr-TR" dirty="0" smtClean="0"/>
              <a:t>1</a:t>
            </a:r>
            <a:r>
              <a:rPr lang="tr-TR" dirty="0"/>
              <a:t>. http://enformatik.kku.edu.tr/uygulamalar/tbtk/08%20yazilimlar.ppsx Erişim </a:t>
            </a:r>
            <a:r>
              <a:rPr lang="tr-TR" dirty="0" smtClean="0"/>
              <a:t>Tarihi : 04.12.2017</a:t>
            </a:r>
            <a:endParaRPr lang="tr-TR" dirty="0"/>
          </a:p>
        </p:txBody>
      </p:sp>
    </p:spTree>
    <p:extLst>
      <p:ext uri="{BB962C8B-B14F-4D97-AF65-F5344CB8AC3E}">
        <p14:creationId xmlns:p14="http://schemas.microsoft.com/office/powerpoint/2010/main" val="205755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Ofis Yazılımları [1]</a:t>
            </a:r>
          </a:p>
        </p:txBody>
      </p:sp>
      <p:sp>
        <p:nvSpPr>
          <p:cNvPr id="3" name="İçerik Yer Tutucusu 2"/>
          <p:cNvSpPr>
            <a:spLocks noGrp="1"/>
          </p:cNvSpPr>
          <p:nvPr>
            <p:ph idx="1"/>
          </p:nvPr>
        </p:nvSpPr>
        <p:spPr>
          <a:xfrm>
            <a:off x="1097280" y="1845734"/>
            <a:ext cx="5746865" cy="2938702"/>
          </a:xfrm>
        </p:spPr>
        <p:txBody>
          <a:bodyPr>
            <a:normAutofit fontScale="92500" lnSpcReduction="10000"/>
          </a:bodyPr>
          <a:lstStyle/>
          <a:p>
            <a:pPr>
              <a:lnSpc>
                <a:spcPct val="100000"/>
              </a:lnSpc>
              <a:spcBef>
                <a:spcPts val="600"/>
              </a:spcBef>
              <a:spcAft>
                <a:spcPts val="600"/>
              </a:spcAft>
              <a:buFont typeface="Wingdings" panose="05000000000000000000" pitchFamily="2" charset="2"/>
              <a:buChar char="Ø"/>
            </a:pPr>
            <a:r>
              <a:rPr lang="tr-TR" sz="2400" b="1" dirty="0"/>
              <a:t>Kelime işlem </a:t>
            </a:r>
            <a:r>
              <a:rPr lang="tr-TR" sz="2400" b="1" dirty="0" smtClean="0"/>
              <a:t>yazılımları </a:t>
            </a:r>
            <a:r>
              <a:rPr lang="tr-TR" sz="2400" dirty="0" smtClean="0"/>
              <a:t>kullanıcıların </a:t>
            </a:r>
            <a:r>
              <a:rPr lang="tr-TR" sz="2400" dirty="0"/>
              <a:t>dokümanları oluşturmalarına ve değiştirmelerini sağlar. </a:t>
            </a:r>
            <a:endParaRPr lang="tr-TR" sz="2400" dirty="0" smtClean="0"/>
          </a:p>
          <a:p>
            <a:pPr>
              <a:lnSpc>
                <a:spcPct val="100000"/>
              </a:lnSpc>
              <a:spcBef>
                <a:spcPts val="600"/>
              </a:spcBef>
              <a:spcAft>
                <a:spcPts val="600"/>
              </a:spcAft>
              <a:buFont typeface="Wingdings" panose="05000000000000000000" pitchFamily="2" charset="2"/>
              <a:buChar char="Ø"/>
            </a:pPr>
            <a:r>
              <a:rPr lang="tr-TR" sz="2400" dirty="0" smtClean="0"/>
              <a:t>Word, bir </a:t>
            </a:r>
            <a:r>
              <a:rPr lang="tr-TR" sz="2400" dirty="0"/>
              <a:t>kelime işlemci yazılımıdır</a:t>
            </a:r>
            <a:r>
              <a:rPr lang="tr-TR" sz="2400" dirty="0" smtClean="0"/>
              <a:t>.</a:t>
            </a:r>
          </a:p>
          <a:p>
            <a:pPr>
              <a:lnSpc>
                <a:spcPct val="100000"/>
              </a:lnSpc>
              <a:spcBef>
                <a:spcPts val="600"/>
              </a:spcBef>
              <a:spcAft>
                <a:spcPts val="600"/>
              </a:spcAft>
              <a:buFont typeface="Wingdings" panose="05000000000000000000" pitchFamily="2" charset="2"/>
              <a:buChar char="Ø"/>
            </a:pPr>
            <a:r>
              <a:rPr lang="tr-TR" sz="2400" dirty="0">
                <a:solidFill>
                  <a:srgbClr val="002060"/>
                </a:solidFill>
              </a:rPr>
              <a:t>Word dosya uzantısı </a:t>
            </a:r>
          </a:p>
          <a:p>
            <a:pPr lvl="1">
              <a:spcBef>
                <a:spcPts val="600"/>
              </a:spcBef>
              <a:spcAft>
                <a:spcPts val="600"/>
              </a:spcAft>
            </a:pPr>
            <a:r>
              <a:rPr lang="tr-TR" dirty="0">
                <a:solidFill>
                  <a:srgbClr val="002060"/>
                </a:solidFill>
              </a:rPr>
              <a:t>2003 ve öncesi için   *.</a:t>
            </a:r>
            <a:r>
              <a:rPr lang="tr-TR" dirty="0" err="1">
                <a:solidFill>
                  <a:srgbClr val="002060"/>
                </a:solidFill>
              </a:rPr>
              <a:t>doc</a:t>
            </a:r>
            <a:r>
              <a:rPr lang="tr-TR" dirty="0">
                <a:solidFill>
                  <a:srgbClr val="002060"/>
                </a:solidFill>
              </a:rPr>
              <a:t> </a:t>
            </a:r>
          </a:p>
          <a:p>
            <a:pPr lvl="1">
              <a:spcBef>
                <a:spcPts val="600"/>
              </a:spcBef>
              <a:spcAft>
                <a:spcPts val="600"/>
              </a:spcAft>
            </a:pPr>
            <a:r>
              <a:rPr lang="tr-TR" dirty="0">
                <a:solidFill>
                  <a:srgbClr val="002060"/>
                </a:solidFill>
              </a:rPr>
              <a:t>2007 ve sonrası için *.</a:t>
            </a:r>
            <a:r>
              <a:rPr lang="tr-TR" dirty="0" err="1">
                <a:solidFill>
                  <a:srgbClr val="002060"/>
                </a:solidFill>
              </a:rPr>
              <a:t>docx</a:t>
            </a:r>
            <a:endParaRPr lang="tr-TR" dirty="0">
              <a:solidFill>
                <a:srgbClr val="002060"/>
              </a:solidFill>
            </a:endParaRPr>
          </a:p>
          <a:p>
            <a:pPr>
              <a:lnSpc>
                <a:spcPct val="100000"/>
              </a:lnSpc>
              <a:spcBef>
                <a:spcPts val="600"/>
              </a:spcBef>
              <a:spcAft>
                <a:spcPts val="600"/>
              </a:spcAft>
              <a:buFont typeface="Wingdings" panose="05000000000000000000" pitchFamily="2" charset="2"/>
              <a:buChar char="Ø"/>
            </a:pPr>
            <a:endParaRPr lang="tr-TR" dirty="0"/>
          </a:p>
        </p:txBody>
      </p:sp>
      <p:pic>
        <p:nvPicPr>
          <p:cNvPr id="4" name="Resim 3"/>
          <p:cNvPicPr>
            <a:picLocks noChangeAspect="1"/>
          </p:cNvPicPr>
          <p:nvPr/>
        </p:nvPicPr>
        <p:blipFill>
          <a:blip r:embed="rId2"/>
          <a:stretch>
            <a:fillRect/>
          </a:stretch>
        </p:blipFill>
        <p:spPr>
          <a:xfrm>
            <a:off x="7031355" y="1935018"/>
            <a:ext cx="4124325" cy="3657600"/>
          </a:xfrm>
          <a:prstGeom prst="rect">
            <a:avLst/>
          </a:prstGeom>
        </p:spPr>
      </p:pic>
    </p:spTree>
    <p:extLst>
      <p:ext uri="{BB962C8B-B14F-4D97-AF65-F5344CB8AC3E}">
        <p14:creationId xmlns:p14="http://schemas.microsoft.com/office/powerpoint/2010/main" val="189131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Ofis Yazılımları [1]</a:t>
            </a:r>
          </a:p>
        </p:txBody>
      </p:sp>
      <p:sp>
        <p:nvSpPr>
          <p:cNvPr id="3" name="İçerik Yer Tutucusu 2"/>
          <p:cNvSpPr>
            <a:spLocks noGrp="1"/>
          </p:cNvSpPr>
          <p:nvPr>
            <p:ph idx="1"/>
          </p:nvPr>
        </p:nvSpPr>
        <p:spPr>
          <a:xfrm>
            <a:off x="1097280" y="1845734"/>
            <a:ext cx="6080760" cy="4344754"/>
          </a:xfrm>
        </p:spPr>
        <p:txBody>
          <a:bodyPr>
            <a:normAutofit/>
          </a:bodyPr>
          <a:lstStyle/>
          <a:p>
            <a:pPr>
              <a:buFont typeface="Wingdings" panose="05000000000000000000" pitchFamily="2" charset="2"/>
              <a:buChar char="Ø"/>
            </a:pPr>
            <a:r>
              <a:rPr lang="tr-TR" sz="2400" dirty="0"/>
              <a:t>Elektronik tablo yazılımları, kullanıcıların veriyi satır ve sütunlarda düzenlemesini ve hesaplama yapmalarını sağlayan yazılımlardır.</a:t>
            </a:r>
          </a:p>
          <a:p>
            <a:pPr>
              <a:buFont typeface="Wingdings" panose="05000000000000000000" pitchFamily="2" charset="2"/>
              <a:buChar char="Ø"/>
            </a:pPr>
            <a:r>
              <a:rPr lang="tr-TR" sz="2400" dirty="0"/>
              <a:t>Excel elektronik tablo yazılımlarına örnek olarak verilebilir.</a:t>
            </a:r>
          </a:p>
          <a:p>
            <a:pPr marL="0" indent="0">
              <a:buNone/>
            </a:pPr>
            <a:r>
              <a:rPr lang="tr-TR" sz="2400" b="1" dirty="0"/>
              <a:t>Excel dosya uzantısı</a:t>
            </a:r>
          </a:p>
          <a:p>
            <a:pPr>
              <a:buFont typeface="Wingdings" panose="05000000000000000000" pitchFamily="2" charset="2"/>
              <a:buChar char="Ø"/>
            </a:pPr>
            <a:r>
              <a:rPr lang="es-ES" sz="2400" dirty="0"/>
              <a:t>2003 ve öncesi için </a:t>
            </a:r>
            <a:r>
              <a:rPr lang="tr-TR" sz="2400" dirty="0" smtClean="0"/>
              <a:t>     </a:t>
            </a:r>
            <a:r>
              <a:rPr lang="tr-TR" sz="2400" dirty="0"/>
              <a:t>*.</a:t>
            </a:r>
            <a:r>
              <a:rPr lang="tr-TR" sz="2400" dirty="0" err="1" smtClean="0"/>
              <a:t>xls</a:t>
            </a:r>
            <a:endParaRPr lang="tr-TR" sz="2400" dirty="0" smtClean="0"/>
          </a:p>
          <a:p>
            <a:pPr>
              <a:buFont typeface="Wingdings" panose="05000000000000000000" pitchFamily="2" charset="2"/>
              <a:buChar char="Ø"/>
            </a:pPr>
            <a:r>
              <a:rPr lang="es-ES" sz="2400" dirty="0" smtClean="0"/>
              <a:t>2007 </a:t>
            </a:r>
            <a:r>
              <a:rPr lang="es-ES" sz="2400" dirty="0"/>
              <a:t>ve sonrası </a:t>
            </a:r>
            <a:r>
              <a:rPr lang="es-ES" sz="2400" dirty="0" smtClean="0"/>
              <a:t>için</a:t>
            </a:r>
            <a:r>
              <a:rPr lang="tr-TR" sz="2400" dirty="0" smtClean="0"/>
              <a:t>     *.</a:t>
            </a:r>
            <a:r>
              <a:rPr lang="tr-TR" sz="2400" dirty="0" err="1"/>
              <a:t>xlsx</a:t>
            </a:r>
            <a:endParaRPr lang="tr-TR" sz="2400" dirty="0"/>
          </a:p>
          <a:p>
            <a:endParaRPr lang="tr-TR" sz="2400" dirty="0"/>
          </a:p>
        </p:txBody>
      </p:sp>
      <p:pic>
        <p:nvPicPr>
          <p:cNvPr id="4" name="Resim 3"/>
          <p:cNvPicPr>
            <a:picLocks noChangeAspect="1"/>
          </p:cNvPicPr>
          <p:nvPr/>
        </p:nvPicPr>
        <p:blipFill>
          <a:blip r:embed="rId2"/>
          <a:stretch>
            <a:fillRect/>
          </a:stretch>
        </p:blipFill>
        <p:spPr>
          <a:xfrm>
            <a:off x="7526655" y="2144077"/>
            <a:ext cx="3629025" cy="3209925"/>
          </a:xfrm>
          <a:prstGeom prst="rect">
            <a:avLst/>
          </a:prstGeom>
        </p:spPr>
      </p:pic>
    </p:spTree>
    <p:extLst>
      <p:ext uri="{BB962C8B-B14F-4D97-AF65-F5344CB8AC3E}">
        <p14:creationId xmlns:p14="http://schemas.microsoft.com/office/powerpoint/2010/main" val="28045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Ofis Yazılımları [1]</a:t>
            </a:r>
          </a:p>
        </p:txBody>
      </p:sp>
      <p:sp>
        <p:nvSpPr>
          <p:cNvPr id="3" name="İçerik Yer Tutucusu 2"/>
          <p:cNvSpPr>
            <a:spLocks noGrp="1"/>
          </p:cNvSpPr>
          <p:nvPr>
            <p:ph idx="1"/>
          </p:nvPr>
        </p:nvSpPr>
        <p:spPr>
          <a:xfrm>
            <a:off x="1097280" y="1845734"/>
            <a:ext cx="9592056" cy="1391242"/>
          </a:xfrm>
        </p:spPr>
        <p:txBody>
          <a:bodyPr>
            <a:normAutofit fontScale="85000" lnSpcReduction="20000"/>
          </a:bodyPr>
          <a:lstStyle/>
          <a:p>
            <a:pPr>
              <a:buFont typeface="Wingdings" panose="05000000000000000000" pitchFamily="2" charset="2"/>
              <a:buChar char="Ø"/>
            </a:pPr>
            <a:r>
              <a:rPr lang="tr-TR" dirty="0"/>
              <a:t>Sunum yazılımı, kullanıcıların fikirleri, mesajları veya başka bilgileri, bir gruba aktarmak üzere hazırladıkları sunumlar için görsel destek malzemeleri oluşturmalarını sağlar</a:t>
            </a:r>
            <a:r>
              <a:rPr lang="tr-TR" dirty="0" smtClean="0"/>
              <a:t>.</a:t>
            </a:r>
          </a:p>
          <a:p>
            <a:pPr>
              <a:buFont typeface="Wingdings" panose="05000000000000000000" pitchFamily="2" charset="2"/>
              <a:buChar char="Ø"/>
            </a:pPr>
            <a:r>
              <a:rPr lang="tr-TR" dirty="0"/>
              <a:t>PowerPoint ve </a:t>
            </a:r>
            <a:r>
              <a:rPr lang="tr-TR" dirty="0" err="1"/>
              <a:t>Prezi</a:t>
            </a:r>
            <a:r>
              <a:rPr lang="tr-TR" dirty="0"/>
              <a:t> sunum yazılımlarına örnek olarak verilebilir</a:t>
            </a:r>
            <a:r>
              <a:rPr lang="tr-TR" dirty="0" smtClean="0"/>
              <a:t>.</a:t>
            </a:r>
            <a:endParaRPr lang="tr-TR" dirty="0"/>
          </a:p>
          <a:p>
            <a:endParaRPr lang="tr-TR" dirty="0"/>
          </a:p>
        </p:txBody>
      </p:sp>
      <p:pic>
        <p:nvPicPr>
          <p:cNvPr id="4" name="Resim 3"/>
          <p:cNvPicPr>
            <a:picLocks noChangeAspect="1"/>
          </p:cNvPicPr>
          <p:nvPr/>
        </p:nvPicPr>
        <p:blipFill>
          <a:blip r:embed="rId2"/>
          <a:stretch>
            <a:fillRect/>
          </a:stretch>
        </p:blipFill>
        <p:spPr>
          <a:xfrm>
            <a:off x="1663703" y="3713142"/>
            <a:ext cx="4495800" cy="1733550"/>
          </a:xfrm>
          <a:prstGeom prst="rect">
            <a:avLst/>
          </a:prstGeom>
        </p:spPr>
      </p:pic>
      <p:pic>
        <p:nvPicPr>
          <p:cNvPr id="5" name="Resim 4"/>
          <p:cNvPicPr>
            <a:picLocks noChangeAspect="1"/>
          </p:cNvPicPr>
          <p:nvPr/>
        </p:nvPicPr>
        <p:blipFill>
          <a:blip r:embed="rId3"/>
          <a:stretch>
            <a:fillRect/>
          </a:stretch>
        </p:blipFill>
        <p:spPr>
          <a:xfrm>
            <a:off x="6480392" y="3236976"/>
            <a:ext cx="3752421" cy="2890246"/>
          </a:xfrm>
          <a:prstGeom prst="rect">
            <a:avLst/>
          </a:prstGeom>
        </p:spPr>
      </p:pic>
    </p:spTree>
    <p:extLst>
      <p:ext uri="{BB962C8B-B14F-4D97-AF65-F5344CB8AC3E}">
        <p14:creationId xmlns:p14="http://schemas.microsoft.com/office/powerpoint/2010/main" val="195305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Ofis Yazılımları [1]</a:t>
            </a:r>
          </a:p>
        </p:txBody>
      </p:sp>
      <p:sp>
        <p:nvSpPr>
          <p:cNvPr id="3" name="İçerik Yer Tutucusu 2"/>
          <p:cNvSpPr>
            <a:spLocks noGrp="1"/>
          </p:cNvSpPr>
          <p:nvPr>
            <p:ph idx="1"/>
          </p:nvPr>
        </p:nvSpPr>
        <p:spPr>
          <a:xfrm>
            <a:off x="1097280" y="1845734"/>
            <a:ext cx="10058400" cy="1610698"/>
          </a:xfrm>
        </p:spPr>
        <p:txBody>
          <a:bodyPr>
            <a:normAutofit lnSpcReduction="10000"/>
          </a:bodyPr>
          <a:lstStyle/>
          <a:p>
            <a:r>
              <a:rPr lang="tr-TR" dirty="0" err="1" smtClean="0"/>
              <a:t>Veritabanı</a:t>
            </a:r>
            <a:r>
              <a:rPr lang="tr-TR" dirty="0" smtClean="0"/>
              <a:t>, </a:t>
            </a:r>
            <a:r>
              <a:rPr lang="tr-TR" dirty="0"/>
              <a:t>erişilebilir, geri okunabilir ve kullanılabilir şekilde düzenlenen veri topluluğudur. </a:t>
            </a:r>
            <a:r>
              <a:rPr lang="tr-TR" dirty="0" err="1" smtClean="0"/>
              <a:t>Veritabanı</a:t>
            </a:r>
            <a:r>
              <a:rPr lang="tr-TR" dirty="0" smtClean="0"/>
              <a:t> </a:t>
            </a:r>
            <a:r>
              <a:rPr lang="tr-TR" dirty="0"/>
              <a:t>yazılımı, kullanıcıların bir veri tabanı oluşturmalarına, ona erişmelerine ve onu yönetmelerine izin verir.</a:t>
            </a:r>
          </a:p>
        </p:txBody>
      </p:sp>
      <p:sp>
        <p:nvSpPr>
          <p:cNvPr id="4" name="İçerik Yer Tutucusu 2"/>
          <p:cNvSpPr txBox="1">
            <a:spLocks/>
          </p:cNvSpPr>
          <p:nvPr/>
        </p:nvSpPr>
        <p:spPr>
          <a:xfrm>
            <a:off x="1097280" y="3322510"/>
            <a:ext cx="5833872" cy="16106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bg2">
                    <a:lumMod val="25000"/>
                  </a:schemeClr>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bg2">
                    <a:lumMod val="25000"/>
                  </a:schemeClr>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tr-TR" dirty="0"/>
              <a:t>Access, </a:t>
            </a:r>
            <a:r>
              <a:rPr lang="tr-TR" dirty="0" smtClean="0"/>
              <a:t>Microsoft </a:t>
            </a:r>
            <a:r>
              <a:rPr lang="tr-TR" dirty="0"/>
              <a:t>tarafından üretilmiş </a:t>
            </a:r>
            <a:r>
              <a:rPr lang="tr-TR" dirty="0" err="1"/>
              <a:t>veritabanı</a:t>
            </a:r>
            <a:r>
              <a:rPr lang="tr-TR" dirty="0"/>
              <a:t> oluşturma ve düzenleme programıdır.</a:t>
            </a:r>
          </a:p>
        </p:txBody>
      </p:sp>
      <p:pic>
        <p:nvPicPr>
          <p:cNvPr id="5" name="Resim 4"/>
          <p:cNvPicPr>
            <a:picLocks noChangeAspect="1"/>
          </p:cNvPicPr>
          <p:nvPr/>
        </p:nvPicPr>
        <p:blipFill>
          <a:blip r:embed="rId2"/>
          <a:stretch>
            <a:fillRect/>
          </a:stretch>
        </p:blipFill>
        <p:spPr>
          <a:xfrm>
            <a:off x="1214818" y="4727447"/>
            <a:ext cx="3343275" cy="1295400"/>
          </a:xfrm>
          <a:prstGeom prst="rect">
            <a:avLst/>
          </a:prstGeom>
        </p:spPr>
      </p:pic>
      <p:pic>
        <p:nvPicPr>
          <p:cNvPr id="6" name="Resim 5"/>
          <p:cNvPicPr>
            <a:picLocks noChangeAspect="1"/>
          </p:cNvPicPr>
          <p:nvPr/>
        </p:nvPicPr>
        <p:blipFill>
          <a:blip r:embed="rId3"/>
          <a:stretch>
            <a:fillRect/>
          </a:stretch>
        </p:blipFill>
        <p:spPr>
          <a:xfrm>
            <a:off x="7209472" y="3322510"/>
            <a:ext cx="4210050" cy="2809875"/>
          </a:xfrm>
          <a:prstGeom prst="rect">
            <a:avLst/>
          </a:prstGeom>
        </p:spPr>
      </p:pic>
    </p:spTree>
    <p:extLst>
      <p:ext uri="{BB962C8B-B14F-4D97-AF65-F5344CB8AC3E}">
        <p14:creationId xmlns:p14="http://schemas.microsoft.com/office/powerpoint/2010/main" val="246852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Ofis Yazılımları [1]</a:t>
            </a:r>
          </a:p>
        </p:txBody>
      </p:sp>
      <p:sp>
        <p:nvSpPr>
          <p:cNvPr id="3" name="İçerik Yer Tutucusu 2"/>
          <p:cNvSpPr>
            <a:spLocks noGrp="1"/>
          </p:cNvSpPr>
          <p:nvPr>
            <p:ph idx="1"/>
          </p:nvPr>
        </p:nvSpPr>
        <p:spPr>
          <a:xfrm>
            <a:off x="1097280" y="1845734"/>
            <a:ext cx="10058400" cy="4305362"/>
          </a:xfrm>
        </p:spPr>
        <p:txBody>
          <a:bodyPr>
            <a:noAutofit/>
          </a:bodyPr>
          <a:lstStyle/>
          <a:p>
            <a:r>
              <a:rPr lang="tr-TR" sz="1800" dirty="0"/>
              <a:t>Microsoft Office Groove 2010, ekiplerin, basit bir belge işbirliğinden iş süreçleriyle </a:t>
            </a:r>
            <a:r>
              <a:rPr lang="tr-TR" sz="1800" dirty="0" err="1"/>
              <a:t>tümleştirilmiş</a:t>
            </a:r>
            <a:r>
              <a:rPr lang="tr-TR" sz="1800" dirty="0"/>
              <a:t> özel çözümlere kadar, bilgileri paylaşmak ve proje etkinlikleri üzerinde birlikte çalışmak için kullanabilecekleri bir işbirliği yazılım programıdır</a:t>
            </a:r>
            <a:r>
              <a:rPr lang="tr-TR" sz="1800" dirty="0" smtClean="0"/>
              <a:t>.</a:t>
            </a:r>
          </a:p>
          <a:p>
            <a:r>
              <a:rPr lang="tr-TR" sz="1800" dirty="0"/>
              <a:t>Groove çalışma alanında tamamlanabilecek belirli proje örnekleri</a:t>
            </a:r>
            <a:r>
              <a:rPr lang="tr-TR" sz="1800" dirty="0" smtClean="0"/>
              <a:t>:</a:t>
            </a:r>
          </a:p>
          <a:p>
            <a:pPr>
              <a:lnSpc>
                <a:spcPct val="100000"/>
              </a:lnSpc>
              <a:spcBef>
                <a:spcPts val="600"/>
              </a:spcBef>
              <a:buFont typeface="Wingdings" panose="05000000000000000000" pitchFamily="2" charset="2"/>
              <a:buChar char="Ø"/>
            </a:pPr>
            <a:r>
              <a:rPr lang="tr-TR" sz="1800" b="1" dirty="0"/>
              <a:t>Müşteri Teklif İsteği (RFP) geliştirme</a:t>
            </a:r>
          </a:p>
          <a:p>
            <a:pPr>
              <a:lnSpc>
                <a:spcPct val="100000"/>
              </a:lnSpc>
              <a:spcBef>
                <a:spcPts val="600"/>
              </a:spcBef>
              <a:buFont typeface="Wingdings" panose="05000000000000000000" pitchFamily="2" charset="2"/>
              <a:buChar char="Ø"/>
            </a:pPr>
            <a:r>
              <a:rPr lang="tr-TR" sz="1800" b="1" dirty="0"/>
              <a:t>Yeni bir ürünün piyasaya sürülüşünü yönetme</a:t>
            </a:r>
          </a:p>
          <a:p>
            <a:pPr>
              <a:lnSpc>
                <a:spcPct val="100000"/>
              </a:lnSpc>
              <a:spcBef>
                <a:spcPts val="600"/>
              </a:spcBef>
              <a:buFont typeface="Wingdings" panose="05000000000000000000" pitchFamily="2" charset="2"/>
              <a:buChar char="Ø"/>
            </a:pPr>
            <a:r>
              <a:rPr lang="tr-TR" sz="1800" b="1" dirty="0"/>
              <a:t>Yeni bir iş teklifi üzerinde ortak çalışma</a:t>
            </a:r>
          </a:p>
          <a:p>
            <a:pPr>
              <a:lnSpc>
                <a:spcPct val="100000"/>
              </a:lnSpc>
              <a:spcBef>
                <a:spcPts val="600"/>
              </a:spcBef>
              <a:buFont typeface="Wingdings" panose="05000000000000000000" pitchFamily="2" charset="2"/>
              <a:buChar char="Ø"/>
            </a:pPr>
            <a:r>
              <a:rPr lang="tr-TR" sz="1800" b="1" dirty="0"/>
              <a:t>Lojistik projesini koordine etme</a:t>
            </a:r>
          </a:p>
          <a:p>
            <a:pPr>
              <a:lnSpc>
                <a:spcPct val="100000"/>
              </a:lnSpc>
              <a:spcBef>
                <a:spcPts val="600"/>
              </a:spcBef>
              <a:buFont typeface="Wingdings" panose="05000000000000000000" pitchFamily="2" charset="2"/>
              <a:buChar char="Ø"/>
            </a:pPr>
            <a:r>
              <a:rPr lang="tr-TR" sz="1800" b="1" dirty="0"/>
              <a:t>İstemci denetimini yönetme</a:t>
            </a:r>
          </a:p>
          <a:p>
            <a:pPr>
              <a:lnSpc>
                <a:spcPct val="100000"/>
              </a:lnSpc>
              <a:spcBef>
                <a:spcPts val="600"/>
              </a:spcBef>
              <a:buFont typeface="Wingdings" panose="05000000000000000000" pitchFamily="2" charset="2"/>
              <a:buChar char="Ø"/>
            </a:pPr>
            <a:r>
              <a:rPr lang="tr-TR" sz="1800" b="1" dirty="0"/>
              <a:t>Hukuk davasını koordine etme</a:t>
            </a:r>
          </a:p>
          <a:p>
            <a:pPr>
              <a:lnSpc>
                <a:spcPct val="100000"/>
              </a:lnSpc>
              <a:spcBef>
                <a:spcPts val="600"/>
              </a:spcBef>
              <a:buFont typeface="Wingdings" panose="05000000000000000000" pitchFamily="2" charset="2"/>
              <a:buChar char="Ø"/>
            </a:pPr>
            <a:r>
              <a:rPr lang="tr-TR" sz="1800" b="1" dirty="0"/>
              <a:t>Acil bir duruma verilen tepkiyi yönetme:</a:t>
            </a:r>
          </a:p>
          <a:p>
            <a:endParaRPr lang="tr-TR" sz="1800" dirty="0"/>
          </a:p>
        </p:txBody>
      </p:sp>
      <p:pic>
        <p:nvPicPr>
          <p:cNvPr id="4" name="Resim 3"/>
          <p:cNvPicPr>
            <a:picLocks noChangeAspect="1"/>
          </p:cNvPicPr>
          <p:nvPr/>
        </p:nvPicPr>
        <p:blipFill>
          <a:blip r:embed="rId2"/>
          <a:stretch>
            <a:fillRect/>
          </a:stretch>
        </p:blipFill>
        <p:spPr>
          <a:xfrm>
            <a:off x="7288530" y="3303121"/>
            <a:ext cx="3867150" cy="2847975"/>
          </a:xfrm>
          <a:prstGeom prst="rect">
            <a:avLst/>
          </a:prstGeom>
        </p:spPr>
      </p:pic>
    </p:spTree>
    <p:extLst>
      <p:ext uri="{BB962C8B-B14F-4D97-AF65-F5344CB8AC3E}">
        <p14:creationId xmlns:p14="http://schemas.microsoft.com/office/powerpoint/2010/main" val="392840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Ofis Yazılımları [1]</a:t>
            </a:r>
          </a:p>
        </p:txBody>
      </p:sp>
      <p:sp>
        <p:nvSpPr>
          <p:cNvPr id="3" name="İçerik Yer Tutucusu 2"/>
          <p:cNvSpPr>
            <a:spLocks noGrp="1"/>
          </p:cNvSpPr>
          <p:nvPr>
            <p:ph idx="1"/>
          </p:nvPr>
        </p:nvSpPr>
        <p:spPr>
          <a:xfrm>
            <a:off x="1097280" y="1845734"/>
            <a:ext cx="10058400" cy="1400386"/>
          </a:xfrm>
        </p:spPr>
        <p:txBody>
          <a:bodyPr/>
          <a:lstStyle/>
          <a:p>
            <a:r>
              <a:rPr lang="tr-TR" dirty="0"/>
              <a:t>Microsoft Office InfoPath 2010; Harcama raporları, zaman kartları, anketler veya sigorta formları gibi iş formları oluşturmak. Ayrıca, bu formları tasarlamak, dağıtmak ve bakımını yapmak için kullanılır.</a:t>
            </a:r>
          </a:p>
        </p:txBody>
      </p:sp>
      <p:sp>
        <p:nvSpPr>
          <p:cNvPr id="4" name="İçerik Yer Tutucusu 2"/>
          <p:cNvSpPr txBox="1">
            <a:spLocks/>
          </p:cNvSpPr>
          <p:nvPr/>
        </p:nvSpPr>
        <p:spPr>
          <a:xfrm>
            <a:off x="1097280" y="3354494"/>
            <a:ext cx="6190488" cy="232393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bg2">
                    <a:lumMod val="25000"/>
                  </a:schemeClr>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bg2">
                    <a:lumMod val="25000"/>
                  </a:schemeClr>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tr-TR" dirty="0"/>
              <a:t>•InfoPath programı Microsoft Office Outlook, Microsoft Office Excel ve Microsoft Office Access dahil olmak üzere Microsoft Office sistemindeki diğer programlarla ve sunucularla </a:t>
            </a:r>
            <a:r>
              <a:rPr lang="tr-TR" dirty="0" smtClean="0"/>
              <a:t>çalışır.</a:t>
            </a:r>
            <a:endParaRPr lang="tr-TR" dirty="0"/>
          </a:p>
        </p:txBody>
      </p:sp>
      <p:pic>
        <p:nvPicPr>
          <p:cNvPr id="5" name="Resim 4"/>
          <p:cNvPicPr>
            <a:picLocks noChangeAspect="1"/>
          </p:cNvPicPr>
          <p:nvPr/>
        </p:nvPicPr>
        <p:blipFill>
          <a:blip r:embed="rId2"/>
          <a:stretch>
            <a:fillRect/>
          </a:stretch>
        </p:blipFill>
        <p:spPr>
          <a:xfrm>
            <a:off x="7540710" y="3063833"/>
            <a:ext cx="3524250" cy="3238500"/>
          </a:xfrm>
          <a:prstGeom prst="rect">
            <a:avLst/>
          </a:prstGeom>
        </p:spPr>
      </p:pic>
    </p:spTree>
    <p:extLst>
      <p:ext uri="{BB962C8B-B14F-4D97-AF65-F5344CB8AC3E}">
        <p14:creationId xmlns:p14="http://schemas.microsoft.com/office/powerpoint/2010/main" val="316365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Ofis Yazılımları [1]</a:t>
            </a:r>
          </a:p>
        </p:txBody>
      </p:sp>
      <p:sp>
        <p:nvSpPr>
          <p:cNvPr id="3" name="İçerik Yer Tutucusu 2"/>
          <p:cNvSpPr>
            <a:spLocks noGrp="1"/>
          </p:cNvSpPr>
          <p:nvPr>
            <p:ph idx="1"/>
          </p:nvPr>
        </p:nvSpPr>
        <p:spPr/>
        <p:txBody>
          <a:bodyPr/>
          <a:lstStyle/>
          <a:p>
            <a:r>
              <a:rPr lang="tr-TR" dirty="0"/>
              <a:t>Microsoft Office OneNote 2010, üzerine notlar, düşünceler, fikirler, karalamalar, hatırlatmalar ve her türlü diğer bilgileri yazabileceğiniz kağıt not defterinin elektronik halidir.</a:t>
            </a:r>
          </a:p>
        </p:txBody>
      </p:sp>
      <p:pic>
        <p:nvPicPr>
          <p:cNvPr id="4" name="Resim 3"/>
          <p:cNvPicPr>
            <a:picLocks noChangeAspect="1"/>
          </p:cNvPicPr>
          <p:nvPr/>
        </p:nvPicPr>
        <p:blipFill>
          <a:blip r:embed="rId2"/>
          <a:stretch>
            <a:fillRect/>
          </a:stretch>
        </p:blipFill>
        <p:spPr>
          <a:xfrm>
            <a:off x="1986915" y="3234268"/>
            <a:ext cx="3371850" cy="2705100"/>
          </a:xfrm>
          <a:prstGeom prst="rect">
            <a:avLst/>
          </a:prstGeom>
        </p:spPr>
      </p:pic>
      <p:pic>
        <p:nvPicPr>
          <p:cNvPr id="5" name="Resim 4"/>
          <p:cNvPicPr>
            <a:picLocks noChangeAspect="1"/>
          </p:cNvPicPr>
          <p:nvPr/>
        </p:nvPicPr>
        <p:blipFill>
          <a:blip r:embed="rId3"/>
          <a:stretch>
            <a:fillRect/>
          </a:stretch>
        </p:blipFill>
        <p:spPr>
          <a:xfrm>
            <a:off x="6473952" y="3234268"/>
            <a:ext cx="3533775" cy="2743200"/>
          </a:xfrm>
          <a:prstGeom prst="rect">
            <a:avLst/>
          </a:prstGeom>
        </p:spPr>
      </p:pic>
    </p:spTree>
    <p:extLst>
      <p:ext uri="{BB962C8B-B14F-4D97-AF65-F5344CB8AC3E}">
        <p14:creationId xmlns:p14="http://schemas.microsoft.com/office/powerpoint/2010/main" val="128774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çmişe bakış">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854</TotalTime>
  <Words>1317</Words>
  <Application>Microsoft Office PowerPoint</Application>
  <PresentationFormat>Geniş ekran</PresentationFormat>
  <Paragraphs>109</Paragraphs>
  <Slides>28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28</vt:i4>
      </vt:variant>
    </vt:vector>
  </HeadingPairs>
  <TitlesOfParts>
    <vt:vector size="33" baseType="lpstr">
      <vt:lpstr>Arial</vt:lpstr>
      <vt:lpstr>Calibri</vt:lpstr>
      <vt:lpstr>Times New Roman</vt:lpstr>
      <vt:lpstr>Wingdings</vt:lpstr>
      <vt:lpstr>Geçmişe bakış</vt:lpstr>
      <vt:lpstr>Ofis Yazılımlarının Genel Özellikleri</vt:lpstr>
      <vt:lpstr>Ofis Yazılımları [1]</vt:lpstr>
      <vt:lpstr>Ofis Yazılımları [1]</vt:lpstr>
      <vt:lpstr>Ofis Yazılımları [1]</vt:lpstr>
      <vt:lpstr>Ofis Yazılımları [1]</vt:lpstr>
      <vt:lpstr>Ofis Yazılımları [1]</vt:lpstr>
      <vt:lpstr>Ofis Yazılımları [1]</vt:lpstr>
      <vt:lpstr>Ofis Yazılımları [1]</vt:lpstr>
      <vt:lpstr>Ofis Yazılımları [1]</vt:lpstr>
      <vt:lpstr>Ofis Yazılımları [1]</vt:lpstr>
      <vt:lpstr>Ofis Yazılımları [1]</vt:lpstr>
      <vt:lpstr>Ofis Yazılımları [1]</vt:lpstr>
      <vt:lpstr>Ofis Yazılımları [1]</vt:lpstr>
      <vt:lpstr>Grafik ve Resim Yazılımları [1]</vt:lpstr>
      <vt:lpstr>Bilgisayar Destekli Tasarım Yazılımları  [1]</vt:lpstr>
      <vt:lpstr>Bilgisayar Destekli Tasarım Yazılımları [1] </vt:lpstr>
      <vt:lpstr>Masaüstü Yayıncılığı Yazılımları  [1]</vt:lpstr>
      <vt:lpstr>Resim Görüntüleme Yazılımları  [1]</vt:lpstr>
      <vt:lpstr>Resim Görüntüleme Yazılımları  [1]</vt:lpstr>
      <vt:lpstr>Resim Düzenleme Yazılımları  [1]</vt:lpstr>
      <vt:lpstr>İletişim için Uygulama Yazılımları [1]</vt:lpstr>
      <vt:lpstr>Web Tarayıcıları [1]</vt:lpstr>
      <vt:lpstr>Web Tarayıcıları [1]</vt:lpstr>
      <vt:lpstr>Web Tarayıcıları [1]</vt:lpstr>
      <vt:lpstr>Virüs Koruma Yazılımları [1]</vt:lpstr>
      <vt:lpstr>Virüs Koruma Yazılımları [1]</vt:lpstr>
      <vt:lpstr>Bilgisayar Bakım Programları [1]</vt:lpstr>
      <vt:lpstr>Kaynaklar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HAFTA KONU</dc:title>
  <dc:creator>ufuk</dc:creator>
  <cp:lastModifiedBy>Ufuk.Tanyeri</cp:lastModifiedBy>
  <cp:revision>72</cp:revision>
  <dcterms:created xsi:type="dcterms:W3CDTF">2017-11-14T11:12:27Z</dcterms:created>
  <dcterms:modified xsi:type="dcterms:W3CDTF">2017-12-11T21:40:35Z</dcterms:modified>
</cp:coreProperties>
</file>