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59" r:id="rId5"/>
    <p:sldId id="262" r:id="rId6"/>
    <p:sldId id="263" r:id="rId7"/>
    <p:sldId id="260" r:id="rId8"/>
    <p:sldId id="267" r:id="rId9"/>
    <p:sldId id="261" r:id="rId10"/>
    <p:sldId id="264" r:id="rId11"/>
    <p:sldId id="265" r:id="rId12"/>
    <p:sldId id="266"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294" y="54"/>
      </p:cViewPr>
      <p:guideLst/>
    </p:cSldViewPr>
  </p:slideViewPr>
  <p:notesTextViewPr>
    <p:cViewPr>
      <p:scale>
        <a:sx n="1" d="1"/>
        <a:sy n="1" d="1"/>
      </p:scale>
      <p:origin x="0" y="0"/>
    </p:cViewPr>
  </p:notesTextViewPr>
  <p:notesViewPr>
    <p:cSldViewPr snapToGrid="0">
      <p:cViewPr varScale="1">
        <p:scale>
          <a:sx n="84" d="100"/>
          <a:sy n="84" d="100"/>
        </p:scale>
        <p:origin x="199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DCCF59-2454-472B-8B83-02DD7A58C8FF}" type="datetimeFigureOut">
              <a:rPr lang="en-US" smtClean="0"/>
              <a:t>10/28/2017</a:t>
            </a:fld>
            <a:endParaRPr lang="en-US"/>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5C7DE5-7664-44C7-87F7-4660FBC73261}" type="slidenum">
              <a:rPr lang="en-US" smtClean="0"/>
              <a:t>‹#›</a:t>
            </a:fld>
            <a:endParaRPr lang="en-US"/>
          </a:p>
        </p:txBody>
      </p:sp>
    </p:spTree>
    <p:extLst>
      <p:ext uri="{BB962C8B-B14F-4D97-AF65-F5344CB8AC3E}">
        <p14:creationId xmlns:p14="http://schemas.microsoft.com/office/powerpoint/2010/main" val="435810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AEF92BF-232D-41DF-9A8F-C47574F4E7BF}" type="datetimeFigureOut">
              <a:rPr lang="en-US" smtClean="0"/>
              <a:t>10/28/2017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F660591-FBAC-4AFD-93CA-5B8F57DC221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2843723"/>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AEF92BF-232D-41DF-9A8F-C47574F4E7BF}" type="datetimeFigureOut">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60591-FBAC-4AFD-93CA-5B8F57DC2212}" type="slidenum">
              <a:rPr lang="en-US" smtClean="0"/>
              <a:t>‹#›</a:t>
            </a:fld>
            <a:endParaRPr lang="en-US"/>
          </a:p>
        </p:txBody>
      </p:sp>
    </p:spTree>
    <p:extLst>
      <p:ext uri="{BB962C8B-B14F-4D97-AF65-F5344CB8AC3E}">
        <p14:creationId xmlns:p14="http://schemas.microsoft.com/office/powerpoint/2010/main" val="92482956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AEF92BF-232D-41DF-9A8F-C47574F4E7BF}"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60591-FBAC-4AFD-93CA-5B8F57DC221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773217"/>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AEF92BF-232D-41DF-9A8F-C47574F4E7BF}"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60591-FBAC-4AFD-93CA-5B8F57DC221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8293771"/>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AEF92BF-232D-41DF-9A8F-C47574F4E7BF}"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60591-FBAC-4AFD-93CA-5B8F57DC2212}" type="slidenum">
              <a:rPr lang="en-US" smtClean="0"/>
              <a:t>‹#›</a:t>
            </a:fld>
            <a:endParaRPr lang="en-US"/>
          </a:p>
        </p:txBody>
      </p:sp>
    </p:spTree>
    <p:extLst>
      <p:ext uri="{BB962C8B-B14F-4D97-AF65-F5344CB8AC3E}">
        <p14:creationId xmlns:p14="http://schemas.microsoft.com/office/powerpoint/2010/main" val="1444744745"/>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AEF92BF-232D-41DF-9A8F-C47574F4E7BF}"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60591-FBAC-4AFD-93CA-5B8F57DC221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8629690"/>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AEF92BF-232D-41DF-9A8F-C47574F4E7BF}"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60591-FBAC-4AFD-93CA-5B8F57DC221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6945845"/>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AEF92BF-232D-41DF-9A8F-C47574F4E7BF}"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60591-FBAC-4AFD-93CA-5B8F57DC221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0103729"/>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AEF92BF-232D-41DF-9A8F-C47574F4E7BF}"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60591-FBAC-4AFD-93CA-5B8F57DC221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429930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AEF92BF-232D-41DF-9A8F-C47574F4E7BF}"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60591-FBAC-4AFD-93CA-5B8F57DC2212}" type="slidenum">
              <a:rPr lang="en-US" smtClean="0"/>
              <a:t>‹#›</a:t>
            </a:fld>
            <a:endParaRPr lang="en-US"/>
          </a:p>
        </p:txBody>
      </p:sp>
    </p:spTree>
    <p:extLst>
      <p:ext uri="{BB962C8B-B14F-4D97-AF65-F5344CB8AC3E}">
        <p14:creationId xmlns:p14="http://schemas.microsoft.com/office/powerpoint/2010/main" val="2424510370"/>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AEF92BF-232D-41DF-9A8F-C47574F4E7BF}"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60591-FBAC-4AFD-93CA-5B8F57DC221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988196"/>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AEF92BF-232D-41DF-9A8F-C47574F4E7BF}" type="datetimeFigureOut">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60591-FBAC-4AFD-93CA-5B8F57DC2212}" type="slidenum">
              <a:rPr lang="en-US" smtClean="0"/>
              <a:t>‹#›</a:t>
            </a:fld>
            <a:endParaRPr lang="en-US"/>
          </a:p>
        </p:txBody>
      </p:sp>
    </p:spTree>
    <p:extLst>
      <p:ext uri="{BB962C8B-B14F-4D97-AF65-F5344CB8AC3E}">
        <p14:creationId xmlns:p14="http://schemas.microsoft.com/office/powerpoint/2010/main" val="386280089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AEF92BF-232D-41DF-9A8F-C47574F4E7BF}" type="datetimeFigureOut">
              <a:rPr lang="en-US" smtClean="0"/>
              <a:t>10/28/2017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660591-FBAC-4AFD-93CA-5B8F57DC221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8567123"/>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AEF92BF-232D-41DF-9A8F-C47574F4E7BF}" type="datetimeFigureOut">
              <a:rPr lang="en-US" smtClean="0"/>
              <a:t>10/28/2017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660591-FBAC-4AFD-93CA-5B8F57DC221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535171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EF92BF-232D-41DF-9A8F-C47574F4E7BF}" type="datetimeFigureOut">
              <a:rPr lang="en-US" smtClean="0"/>
              <a:t>10/28/2017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660591-FBAC-4AFD-93CA-5B8F57DC2212}" type="slidenum">
              <a:rPr lang="en-US" smtClean="0"/>
              <a:t>‹#›</a:t>
            </a:fld>
            <a:endParaRPr lang="en-US"/>
          </a:p>
        </p:txBody>
      </p:sp>
    </p:spTree>
    <p:extLst>
      <p:ext uri="{BB962C8B-B14F-4D97-AF65-F5344CB8AC3E}">
        <p14:creationId xmlns:p14="http://schemas.microsoft.com/office/powerpoint/2010/main" val="2980523588"/>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AEF92BF-232D-41DF-9A8F-C47574F4E7BF}" type="datetimeFigureOut">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60591-FBAC-4AFD-93CA-5B8F57DC221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6280470"/>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AEF92BF-232D-41DF-9A8F-C47574F4E7BF}" type="datetimeFigureOut">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60591-FBAC-4AFD-93CA-5B8F57DC2212}" type="slidenum">
              <a:rPr lang="en-US" smtClean="0"/>
              <a:t>‹#›</a:t>
            </a:fld>
            <a:endParaRPr lang="en-US"/>
          </a:p>
        </p:txBody>
      </p:sp>
    </p:spTree>
    <p:extLst>
      <p:ext uri="{BB962C8B-B14F-4D97-AF65-F5344CB8AC3E}">
        <p14:creationId xmlns:p14="http://schemas.microsoft.com/office/powerpoint/2010/main" val="216366851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AEF92BF-232D-41DF-9A8F-C47574F4E7BF}" type="datetimeFigureOut">
              <a:rPr lang="en-US" smtClean="0"/>
              <a:t>10/28/2017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660591-FBAC-4AFD-93CA-5B8F57DC2212}" type="slidenum">
              <a:rPr lang="en-US" smtClean="0"/>
              <a:t>‹#›</a:t>
            </a:fld>
            <a:endParaRPr lang="en-US"/>
          </a:p>
        </p:txBody>
      </p:sp>
    </p:spTree>
    <p:extLst>
      <p:ext uri="{BB962C8B-B14F-4D97-AF65-F5344CB8AC3E}">
        <p14:creationId xmlns:p14="http://schemas.microsoft.com/office/powerpoint/2010/main" val="717460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spd="slow">
    <p:wipe/>
  </p:transition>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en-US" dirty="0" smtClean="0"/>
              <a:t>The </a:t>
            </a:r>
            <a:r>
              <a:rPr lang="en-US" dirty="0" smtClean="0"/>
              <a:t>Basis of </a:t>
            </a:r>
            <a:r>
              <a:rPr lang="en-US" dirty="0" smtClean="0"/>
              <a:t>Islamic </a:t>
            </a:r>
            <a:r>
              <a:rPr lang="en-US" dirty="0" smtClean="0"/>
              <a:t>Religious Education</a:t>
            </a:r>
            <a:endParaRPr lang="en-US" dirty="0"/>
          </a:p>
        </p:txBody>
      </p:sp>
      <p:sp>
        <p:nvSpPr>
          <p:cNvPr id="3" name="Alt Başlık 2"/>
          <p:cNvSpPr>
            <a:spLocks noGrp="1"/>
          </p:cNvSpPr>
          <p:nvPr>
            <p:ph type="subTitle" idx="1"/>
          </p:nvPr>
        </p:nvSpPr>
        <p:spPr/>
        <p:txBody>
          <a:bodyPr/>
          <a:lstStyle/>
          <a:p>
            <a:pPr algn="r"/>
            <a:r>
              <a:rPr lang="tr-TR" dirty="0" smtClean="0"/>
              <a:t>Yıldız </a:t>
            </a:r>
            <a:r>
              <a:rPr lang="tr-TR" dirty="0" err="1" smtClean="0"/>
              <a:t>Kızılabdullah</a:t>
            </a:r>
            <a:endParaRPr lang="en-US" dirty="0"/>
          </a:p>
        </p:txBody>
      </p:sp>
    </p:spTree>
    <p:extLst>
      <p:ext uri="{BB962C8B-B14F-4D97-AF65-F5344CB8AC3E}">
        <p14:creationId xmlns:p14="http://schemas.microsoft.com/office/powerpoint/2010/main" val="235433570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en-US" sz="3200" dirty="0" smtClean="0"/>
              <a:t>The Subject of Religious Education in Those books (See </a:t>
            </a:r>
            <a:r>
              <a:rPr lang="en-US" sz="3200" dirty="0" err="1" smtClean="0"/>
              <a:t>Tosun</a:t>
            </a:r>
            <a:r>
              <a:rPr lang="en-US" sz="3200" dirty="0" smtClean="0"/>
              <a:t> &amp; </a:t>
            </a:r>
            <a:r>
              <a:rPr lang="en-US" sz="3200" dirty="0" err="1" smtClean="0"/>
              <a:t>Kizilabdullah</a:t>
            </a:r>
            <a:r>
              <a:rPr lang="en-US" sz="3200" dirty="0" smtClean="0"/>
              <a:t>, 2010): </a:t>
            </a:r>
            <a:endParaRPr lang="en-US" sz="3200" dirty="0"/>
          </a:p>
        </p:txBody>
      </p:sp>
      <p:sp>
        <p:nvSpPr>
          <p:cNvPr id="3" name="İçerik Yer Tutucusu 2"/>
          <p:cNvSpPr>
            <a:spLocks noGrp="1"/>
          </p:cNvSpPr>
          <p:nvPr>
            <p:ph idx="1"/>
          </p:nvPr>
        </p:nvSpPr>
        <p:spPr/>
        <p:txBody>
          <a:bodyPr/>
          <a:lstStyle/>
          <a:p>
            <a:r>
              <a:rPr lang="tr-TR" dirty="0" smtClean="0"/>
              <a:t>T</a:t>
            </a:r>
            <a:r>
              <a:rPr lang="en-US" dirty="0" smtClean="0"/>
              <a:t>he </a:t>
            </a:r>
            <a:r>
              <a:rPr lang="en-US" dirty="0"/>
              <a:t>significance and meaning of education, </a:t>
            </a:r>
            <a:endParaRPr lang="tr-TR" dirty="0" smtClean="0"/>
          </a:p>
          <a:p>
            <a:r>
              <a:rPr lang="tr-TR" dirty="0" smtClean="0"/>
              <a:t>T</a:t>
            </a:r>
            <a:r>
              <a:rPr lang="en-US" dirty="0" smtClean="0"/>
              <a:t>he </a:t>
            </a:r>
            <a:r>
              <a:rPr lang="en-US" dirty="0"/>
              <a:t>role of teachers and students, </a:t>
            </a:r>
            <a:endParaRPr lang="tr-TR" dirty="0" smtClean="0"/>
          </a:p>
          <a:p>
            <a:r>
              <a:rPr lang="tr-TR" dirty="0" smtClean="0"/>
              <a:t>T</a:t>
            </a:r>
            <a:r>
              <a:rPr lang="en-US" dirty="0" smtClean="0"/>
              <a:t>he </a:t>
            </a:r>
            <a:r>
              <a:rPr lang="en-US" dirty="0"/>
              <a:t>content of education, </a:t>
            </a:r>
            <a:endParaRPr lang="tr-TR" dirty="0" smtClean="0"/>
          </a:p>
          <a:p>
            <a:r>
              <a:rPr lang="en-US" dirty="0" smtClean="0"/>
              <a:t>The educational methods</a:t>
            </a:r>
            <a:r>
              <a:rPr lang="en-US" dirty="0"/>
              <a:t>, </a:t>
            </a:r>
            <a:endParaRPr lang="tr-TR" dirty="0" smtClean="0"/>
          </a:p>
          <a:p>
            <a:r>
              <a:rPr lang="en-US" dirty="0" smtClean="0"/>
              <a:t>The educational materials.</a:t>
            </a:r>
            <a:endParaRPr lang="en-US" dirty="0"/>
          </a:p>
        </p:txBody>
      </p:sp>
    </p:spTree>
    <p:extLst>
      <p:ext uri="{BB962C8B-B14F-4D97-AF65-F5344CB8AC3E}">
        <p14:creationId xmlns:p14="http://schemas.microsoft.com/office/powerpoint/2010/main" val="1324035986"/>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en-US" dirty="0" smtClean="0"/>
              <a:t>Ottoman Empire</a:t>
            </a:r>
            <a:r>
              <a:rPr lang="tr-TR" dirty="0" smtClean="0"/>
              <a:t> (Dogan, 1997)</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err="1" smtClean="0"/>
              <a:t>Madrasahs</a:t>
            </a:r>
            <a:endParaRPr lang="tr-TR" dirty="0" smtClean="0"/>
          </a:p>
          <a:p>
            <a:r>
              <a:rPr lang="en-US" dirty="0" smtClean="0"/>
              <a:t>Modern educational institutions in addition to Madrasa in the </a:t>
            </a:r>
            <a:r>
              <a:rPr lang="en-US" dirty="0" err="1" smtClean="0"/>
              <a:t>Tanzimat</a:t>
            </a:r>
            <a:r>
              <a:rPr lang="en-US" dirty="0" smtClean="0"/>
              <a:t> Reform Era</a:t>
            </a:r>
          </a:p>
          <a:p>
            <a:r>
              <a:rPr lang="en-US" dirty="0" smtClean="0"/>
              <a:t>Religious</a:t>
            </a:r>
            <a:r>
              <a:rPr lang="tr-TR" dirty="0" smtClean="0"/>
              <a:t> </a:t>
            </a:r>
            <a:r>
              <a:rPr lang="en-US" dirty="0" smtClean="0"/>
              <a:t>Education</a:t>
            </a:r>
            <a:r>
              <a:rPr lang="tr-TR" dirty="0" smtClean="0"/>
              <a:t> in </a:t>
            </a:r>
            <a:r>
              <a:rPr lang="tr-TR" dirty="0" smtClean="0"/>
              <a:t>Republic </a:t>
            </a:r>
            <a:r>
              <a:rPr lang="en-US" dirty="0" smtClean="0"/>
              <a:t>Period </a:t>
            </a:r>
            <a:endParaRPr lang="en-US" dirty="0"/>
          </a:p>
        </p:txBody>
      </p:sp>
    </p:spTree>
    <p:extLst>
      <p:ext uri="{BB962C8B-B14F-4D97-AF65-F5344CB8AC3E}">
        <p14:creationId xmlns:p14="http://schemas.microsoft.com/office/powerpoint/2010/main" val="2787451474"/>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en-US" dirty="0" smtClean="0"/>
              <a:t>Religious Education in the Republic of Turkey</a:t>
            </a:r>
            <a:r>
              <a:rPr lang="tr-TR" dirty="0" smtClean="0"/>
              <a:t> (Yuruk, 2012)</a:t>
            </a:r>
            <a:endParaRPr lang="en-US" dirty="0"/>
          </a:p>
        </p:txBody>
      </p:sp>
      <p:sp>
        <p:nvSpPr>
          <p:cNvPr id="3" name="İçerik Yer Tutucusu 2"/>
          <p:cNvSpPr>
            <a:spLocks noGrp="1"/>
          </p:cNvSpPr>
          <p:nvPr>
            <p:ph idx="1"/>
          </p:nvPr>
        </p:nvSpPr>
        <p:spPr/>
        <p:txBody>
          <a:bodyPr/>
          <a:lstStyle/>
          <a:p>
            <a:r>
              <a:rPr lang="en-US" dirty="0" smtClean="0"/>
              <a:t>In the beginning of the Republic</a:t>
            </a:r>
          </a:p>
          <a:p>
            <a:r>
              <a:rPr lang="en-US" dirty="0" smtClean="0"/>
              <a:t>In the single party time</a:t>
            </a:r>
          </a:p>
          <a:p>
            <a:r>
              <a:rPr lang="en-US" dirty="0" smtClean="0"/>
              <a:t>From 1980 to now</a:t>
            </a:r>
            <a:endParaRPr lang="en-US" dirty="0"/>
          </a:p>
        </p:txBody>
      </p:sp>
    </p:spTree>
    <p:extLst>
      <p:ext uri="{BB962C8B-B14F-4D97-AF65-F5344CB8AC3E}">
        <p14:creationId xmlns:p14="http://schemas.microsoft.com/office/powerpoint/2010/main" val="2957533575"/>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Cited Resources</a:t>
            </a:r>
            <a:endParaRPr lang="tr-TR" dirty="0"/>
          </a:p>
        </p:txBody>
      </p:sp>
      <p:sp>
        <p:nvSpPr>
          <p:cNvPr id="3" name="Content Placeholder 2"/>
          <p:cNvSpPr>
            <a:spLocks noGrp="1"/>
          </p:cNvSpPr>
          <p:nvPr>
            <p:ph idx="1"/>
          </p:nvPr>
        </p:nvSpPr>
        <p:spPr/>
        <p:txBody>
          <a:bodyPr>
            <a:normAutofit fontScale="85000" lnSpcReduction="20000"/>
          </a:bodyPr>
          <a:lstStyle/>
          <a:p>
            <a:r>
              <a:rPr lang="tr-TR" dirty="0"/>
              <a:t>Tosun, C. &amp; </a:t>
            </a:r>
            <a:r>
              <a:rPr lang="tr-TR" dirty="0" smtClean="0"/>
              <a:t>Kizilabdullah</a:t>
            </a:r>
            <a:r>
              <a:rPr lang="tr-TR" dirty="0"/>
              <a:t>, Y. ( 2010). Education and Religious Education in the Islamic Education Classics.Islamiche Theologie und Religionspadgogik. Peterlang: Frankfurt</a:t>
            </a:r>
            <a:r>
              <a:rPr lang="tr-TR" dirty="0" smtClean="0"/>
              <a:t>.</a:t>
            </a:r>
          </a:p>
          <a:p>
            <a:r>
              <a:rPr lang="tr-TR" dirty="0"/>
              <a:t>Kizilabdullah, </a:t>
            </a:r>
            <a:r>
              <a:rPr lang="tr-TR" dirty="0" smtClean="0"/>
              <a:t>Y. </a:t>
            </a:r>
            <a:r>
              <a:rPr lang="tr-TR" dirty="0"/>
              <a:t>(</a:t>
            </a:r>
            <a:r>
              <a:rPr lang="tr-TR" dirty="0" smtClean="0"/>
              <a:t>2012). Baslangictan Medreselere Kadar Egitim-ogretim ve Mekân Anlayislarinin Din Egitimi Acisindan Analizi, Firat </a:t>
            </a:r>
            <a:r>
              <a:rPr lang="tr-TR" dirty="0"/>
              <a:t>U</a:t>
            </a:r>
            <a:r>
              <a:rPr lang="tr-TR" dirty="0" smtClean="0"/>
              <a:t>niversitesi </a:t>
            </a:r>
            <a:r>
              <a:rPr lang="tr-TR" dirty="0"/>
              <a:t>I</a:t>
            </a:r>
            <a:r>
              <a:rPr lang="tr-TR" dirty="0" smtClean="0"/>
              <a:t>lahiyat Fakultesi Yayinlari 17(2) pp.171-190.</a:t>
            </a:r>
          </a:p>
          <a:p>
            <a:r>
              <a:rPr lang="tr-TR" dirty="0"/>
              <a:t>Çelebi, </a:t>
            </a:r>
            <a:r>
              <a:rPr lang="tr-TR" dirty="0" smtClean="0"/>
              <a:t>A. (1998). </a:t>
            </a:r>
            <a:r>
              <a:rPr lang="tr-TR" dirty="0"/>
              <a:t>I</a:t>
            </a:r>
            <a:r>
              <a:rPr lang="tr-TR" dirty="0" smtClean="0"/>
              <a:t>slam’da Egitim Ögretim </a:t>
            </a:r>
            <a:r>
              <a:rPr lang="tr-TR" dirty="0"/>
              <a:t>Tarihi, </a:t>
            </a:r>
            <a:r>
              <a:rPr lang="tr-TR" dirty="0" smtClean="0"/>
              <a:t>Translate by. </a:t>
            </a:r>
            <a:r>
              <a:rPr lang="tr-TR" dirty="0"/>
              <a:t>Ali </a:t>
            </a:r>
            <a:r>
              <a:rPr lang="tr-TR" dirty="0" smtClean="0"/>
              <a:t>Yardim</a:t>
            </a:r>
            <a:r>
              <a:rPr lang="tr-TR" dirty="0"/>
              <a:t>, Damla </a:t>
            </a:r>
            <a:r>
              <a:rPr lang="tr-TR" dirty="0" smtClean="0"/>
              <a:t>Yayinevi</a:t>
            </a:r>
            <a:r>
              <a:rPr lang="tr-TR" dirty="0"/>
              <a:t>, </a:t>
            </a:r>
            <a:r>
              <a:rPr lang="tr-TR" dirty="0" smtClean="0"/>
              <a:t>3. Baski, Istanbul. </a:t>
            </a:r>
          </a:p>
          <a:p>
            <a:r>
              <a:rPr lang="tr-TR" dirty="0" smtClean="0"/>
              <a:t>Dogan</a:t>
            </a:r>
            <a:r>
              <a:rPr lang="tr-TR" dirty="0"/>
              <a:t>, </a:t>
            </a:r>
            <a:r>
              <a:rPr lang="tr-TR" dirty="0" smtClean="0"/>
              <a:t>R. (1997), </a:t>
            </a:r>
            <a:r>
              <a:rPr lang="tr-TR" dirty="0"/>
              <a:t>“</a:t>
            </a:r>
            <a:r>
              <a:rPr lang="tr-TR" dirty="0" smtClean="0"/>
              <a:t>Osmanli Egitim Kurumlari”, AUIFD</a:t>
            </a:r>
            <a:r>
              <a:rPr lang="tr-TR" dirty="0"/>
              <a:t>, </a:t>
            </a:r>
            <a:r>
              <a:rPr lang="tr-TR" dirty="0" smtClean="0"/>
              <a:t>V. </a:t>
            </a:r>
            <a:r>
              <a:rPr lang="tr-TR" dirty="0"/>
              <a:t>37, </a:t>
            </a:r>
            <a:r>
              <a:rPr lang="tr-TR" dirty="0" smtClean="0"/>
              <a:t>Ankara.</a:t>
            </a:r>
          </a:p>
          <a:p>
            <a:r>
              <a:rPr lang="tr-TR" dirty="0"/>
              <a:t>Yuruk, T. (2012). Ilk ve Orta Ogretimde Din Ogretimi – Din Dersleri. in Recai Dogan &amp; Remziye Ege (eds</a:t>
            </a:r>
            <a:r>
              <a:rPr lang="tr-TR"/>
              <a:t>) </a:t>
            </a:r>
            <a:r>
              <a:rPr lang="tr-TR" smtClean="0"/>
              <a:t>Din Egitimi </a:t>
            </a:r>
            <a:r>
              <a:rPr lang="tr-TR" dirty="0"/>
              <a:t>El Kitabi. Ankara.</a:t>
            </a:r>
          </a:p>
          <a:p>
            <a:endParaRPr lang="tr-TR" dirty="0" smtClean="0"/>
          </a:p>
          <a:p>
            <a:endParaRPr lang="tr-TR" dirty="0"/>
          </a:p>
        </p:txBody>
      </p:sp>
    </p:spTree>
    <p:extLst>
      <p:ext uri="{BB962C8B-B14F-4D97-AF65-F5344CB8AC3E}">
        <p14:creationId xmlns:p14="http://schemas.microsoft.com/office/powerpoint/2010/main" val="93834052"/>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smtClean="0"/>
              <a:t>Key</a:t>
            </a:r>
            <a:r>
              <a:rPr lang="tr-TR" dirty="0" smtClean="0"/>
              <a:t> </a:t>
            </a:r>
            <a:r>
              <a:rPr lang="en-US" dirty="0" smtClean="0"/>
              <a:t>Questions</a:t>
            </a:r>
            <a:r>
              <a:rPr lang="tr-TR" dirty="0" smtClean="0"/>
              <a:t>:</a:t>
            </a:r>
            <a:endParaRPr lang="en-US" dirty="0"/>
          </a:p>
        </p:txBody>
      </p:sp>
      <p:sp>
        <p:nvSpPr>
          <p:cNvPr id="3" name="İçerik Yer Tutucusu 2"/>
          <p:cNvSpPr>
            <a:spLocks noGrp="1"/>
          </p:cNvSpPr>
          <p:nvPr>
            <p:ph idx="1"/>
          </p:nvPr>
        </p:nvSpPr>
        <p:spPr/>
        <p:txBody>
          <a:bodyPr>
            <a:normAutofit fontScale="92500" lnSpcReduction="10000"/>
          </a:bodyPr>
          <a:lstStyle/>
          <a:p>
            <a:pPr marL="514350" indent="-514350">
              <a:buFont typeface="+mj-lt"/>
              <a:buAutoNum type="arabicPeriod"/>
            </a:pPr>
            <a:r>
              <a:rPr lang="en-US" dirty="0" smtClean="0"/>
              <a:t>How was the religious education in the history?</a:t>
            </a:r>
          </a:p>
          <a:p>
            <a:pPr marL="514350" indent="-514350">
              <a:buFont typeface="+mj-lt"/>
              <a:buAutoNum type="arabicPeriod"/>
            </a:pPr>
            <a:r>
              <a:rPr lang="en-US" dirty="0" smtClean="0"/>
              <a:t>Which institutions were there for education?</a:t>
            </a:r>
          </a:p>
          <a:p>
            <a:pPr marL="514350" indent="-514350">
              <a:buFont typeface="+mj-lt"/>
              <a:buAutoNum type="arabicPeriod"/>
            </a:pPr>
            <a:r>
              <a:rPr lang="en-US" dirty="0" smtClean="0"/>
              <a:t>Which books had been written in the history of religious education?</a:t>
            </a:r>
          </a:p>
          <a:p>
            <a:pPr marL="514350" indent="-514350">
              <a:buFont typeface="+mj-lt"/>
              <a:buAutoNum type="arabicPeriod"/>
            </a:pPr>
            <a:r>
              <a:rPr lang="en-US" dirty="0" smtClean="0"/>
              <a:t>Which topics had been discussed in those books?</a:t>
            </a:r>
          </a:p>
          <a:p>
            <a:pPr marL="514350" indent="-514350">
              <a:buFont typeface="+mj-lt"/>
              <a:buAutoNum type="arabicPeriod"/>
            </a:pPr>
            <a:r>
              <a:rPr lang="en-US" dirty="0" smtClean="0"/>
              <a:t> Is there any connection between those subjects and the topics that we discuss now?</a:t>
            </a:r>
          </a:p>
          <a:p>
            <a:pPr marL="514350" indent="-514350">
              <a:buFont typeface="+mj-lt"/>
              <a:buAutoNum type="arabicPeriod"/>
            </a:pPr>
            <a:r>
              <a:rPr lang="en-US" dirty="0" smtClean="0"/>
              <a:t>Is it possible to say that those books had affected religious education in its becoming a science</a:t>
            </a:r>
            <a:r>
              <a:rPr lang="tr-TR" dirty="0" smtClean="0"/>
              <a:t>?</a:t>
            </a:r>
            <a:endParaRPr lang="en-US" dirty="0"/>
          </a:p>
        </p:txBody>
      </p:sp>
    </p:spTree>
    <p:extLst>
      <p:ext uri="{BB962C8B-B14F-4D97-AF65-F5344CB8AC3E}">
        <p14:creationId xmlns:p14="http://schemas.microsoft.com/office/powerpoint/2010/main" val="2196434874"/>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marL="514350" lvl="0" indent="-514350">
              <a:spcBef>
                <a:spcPts val="1000"/>
              </a:spcBef>
            </a:pPr>
            <a:r>
              <a:rPr lang="tr-TR" sz="2800" dirty="0" smtClean="0">
                <a:solidFill>
                  <a:prstClr val="black"/>
                </a:solidFill>
                <a:latin typeface="Calibri" panose="020F0502020204030204"/>
                <a:ea typeface="+mn-ea"/>
                <a:cs typeface="+mn-cs"/>
              </a:rPr>
              <a:t/>
            </a:r>
            <a:br>
              <a:rPr lang="tr-TR" sz="2800" dirty="0" smtClean="0">
                <a:solidFill>
                  <a:prstClr val="black"/>
                </a:solidFill>
                <a:latin typeface="Calibri" panose="020F0502020204030204"/>
                <a:ea typeface="+mn-ea"/>
                <a:cs typeface="+mn-cs"/>
              </a:rPr>
            </a:br>
            <a:r>
              <a:rPr lang="en-US" sz="2800" dirty="0" smtClean="0">
                <a:solidFill>
                  <a:prstClr val="black"/>
                </a:solidFill>
                <a:latin typeface="Calibri" panose="020F0502020204030204"/>
                <a:ea typeface="+mn-ea"/>
                <a:cs typeface="+mn-cs"/>
              </a:rPr>
              <a:t>What </a:t>
            </a:r>
            <a:r>
              <a:rPr lang="tr-TR" sz="2800" dirty="0" smtClean="0">
                <a:solidFill>
                  <a:prstClr val="black"/>
                </a:solidFill>
                <a:latin typeface="Calibri" panose="020F0502020204030204"/>
                <a:ea typeface="+mn-ea"/>
                <a:cs typeface="+mn-cs"/>
              </a:rPr>
              <a:t>does </a:t>
            </a:r>
            <a:r>
              <a:rPr lang="en-US" sz="2800" dirty="0" smtClean="0">
                <a:solidFill>
                  <a:prstClr val="black"/>
                </a:solidFill>
                <a:latin typeface="Calibri" panose="020F0502020204030204"/>
                <a:ea typeface="+mn-ea"/>
                <a:cs typeface="+mn-cs"/>
              </a:rPr>
              <a:t>history mean in the concept </a:t>
            </a:r>
            <a:r>
              <a:rPr lang="tr-TR" sz="2800" dirty="0" smtClean="0">
                <a:solidFill>
                  <a:prstClr val="black"/>
                </a:solidFill>
                <a:latin typeface="Calibri" panose="020F0502020204030204"/>
                <a:ea typeface="+mn-ea"/>
                <a:cs typeface="+mn-cs"/>
              </a:rPr>
              <a:t>of </a:t>
            </a:r>
            <a:r>
              <a:rPr lang="en-US" sz="2800" dirty="0" smtClean="0">
                <a:solidFill>
                  <a:prstClr val="black"/>
                </a:solidFill>
                <a:latin typeface="Calibri" panose="020F0502020204030204"/>
                <a:ea typeface="+mn-ea"/>
                <a:cs typeface="+mn-cs"/>
              </a:rPr>
              <a:t>religious education?</a:t>
            </a:r>
            <a:r>
              <a:rPr lang="en-US" sz="2800" dirty="0">
                <a:solidFill>
                  <a:prstClr val="black"/>
                </a:solidFill>
                <a:latin typeface="Calibri" panose="020F0502020204030204"/>
                <a:ea typeface="+mn-ea"/>
                <a:cs typeface="+mn-cs"/>
              </a:rPr>
              <a:t/>
            </a:r>
            <a:br>
              <a:rPr lang="en-US" sz="2800" dirty="0">
                <a:solidFill>
                  <a:prstClr val="black"/>
                </a:solidFill>
                <a:latin typeface="Calibri" panose="020F0502020204030204"/>
                <a:ea typeface="+mn-ea"/>
                <a:cs typeface="+mn-cs"/>
              </a:rPr>
            </a:br>
            <a:endParaRPr lang="en-US" dirty="0"/>
          </a:p>
        </p:txBody>
      </p:sp>
      <p:sp>
        <p:nvSpPr>
          <p:cNvPr id="3" name="İçerik Yer Tutucusu 2"/>
          <p:cNvSpPr>
            <a:spLocks noGrp="1"/>
          </p:cNvSpPr>
          <p:nvPr>
            <p:ph idx="1"/>
          </p:nvPr>
        </p:nvSpPr>
        <p:spPr/>
        <p:txBody>
          <a:bodyPr/>
          <a:lstStyle/>
          <a:p>
            <a:pPr marL="0" indent="0">
              <a:buNone/>
            </a:pPr>
            <a:r>
              <a:rPr lang="en-US" dirty="0" smtClean="0"/>
              <a:t>History means:</a:t>
            </a:r>
          </a:p>
          <a:p>
            <a:r>
              <a:rPr lang="en-US" dirty="0" smtClean="0"/>
              <a:t>The Time of Prophet Mohammad</a:t>
            </a:r>
          </a:p>
          <a:p>
            <a:r>
              <a:rPr lang="en-US" dirty="0" smtClean="0"/>
              <a:t>After prophet Mohammad time</a:t>
            </a:r>
          </a:p>
          <a:p>
            <a:r>
              <a:rPr lang="en-US" dirty="0" smtClean="0"/>
              <a:t>Ottoman Empire</a:t>
            </a:r>
          </a:p>
          <a:p>
            <a:r>
              <a:rPr lang="en-US" dirty="0" smtClean="0"/>
              <a:t>Republic of Turkey</a:t>
            </a:r>
            <a:endParaRPr lang="en-US" dirty="0"/>
          </a:p>
        </p:txBody>
      </p:sp>
    </p:spTree>
    <p:custDataLst>
      <p:tags r:id="rId1"/>
    </p:custDataLst>
    <p:extLst>
      <p:ext uri="{BB962C8B-B14F-4D97-AF65-F5344CB8AC3E}">
        <p14:creationId xmlns:p14="http://schemas.microsoft.com/office/powerpoint/2010/main" val="9001308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lvl="0"/>
            <a:r>
              <a:rPr lang="tr-TR" dirty="0" smtClean="0">
                <a:solidFill>
                  <a:prstClr val="black"/>
                </a:solidFill>
                <a:latin typeface="Times New Roman" panose="02020603050405020304" pitchFamily="18" charset="0"/>
                <a:cs typeface="Times New Roman" panose="02020603050405020304" pitchFamily="18" charset="0"/>
              </a:rPr>
              <a:t/>
            </a:r>
            <a:br>
              <a:rPr lang="tr-TR" dirty="0" smtClean="0">
                <a:solidFill>
                  <a:prstClr val="black"/>
                </a:solidFill>
                <a:latin typeface="Times New Roman" panose="02020603050405020304" pitchFamily="18" charset="0"/>
                <a:cs typeface="Times New Roman" panose="02020603050405020304" pitchFamily="18" charset="0"/>
              </a:rPr>
            </a:br>
            <a:r>
              <a:rPr lang="en-US" dirty="0" smtClean="0">
                <a:solidFill>
                  <a:prstClr val="black"/>
                </a:solidFill>
                <a:latin typeface="Times New Roman" panose="02020603050405020304" pitchFamily="18" charset="0"/>
                <a:cs typeface="Times New Roman" panose="02020603050405020304" pitchFamily="18" charset="0"/>
              </a:rPr>
              <a:t>The Time of Prophet Mohammad</a:t>
            </a:r>
            <a:br>
              <a:rPr lang="en-US" dirty="0" smtClean="0">
                <a:solidFill>
                  <a:prstClr val="black"/>
                </a:solidFill>
                <a:latin typeface="Times New Roman" panose="02020603050405020304" pitchFamily="18" charset="0"/>
                <a:cs typeface="Times New Roman" panose="02020603050405020304" pitchFamily="18" charset="0"/>
              </a:rPr>
            </a:br>
            <a:endParaRPr lang="en-US" dirty="0"/>
          </a:p>
        </p:txBody>
      </p:sp>
      <p:sp>
        <p:nvSpPr>
          <p:cNvPr id="3" name="İçerik Yer Tutucusu 2"/>
          <p:cNvSpPr>
            <a:spLocks noGrp="1"/>
          </p:cNvSpPr>
          <p:nvPr>
            <p:ph idx="1"/>
          </p:nvPr>
        </p:nvSpPr>
        <p:spPr/>
        <p:txBody>
          <a:bodyPr>
            <a:normAutofit lnSpcReduction="10000"/>
          </a:bodyPr>
          <a:lstStyle/>
          <a:p>
            <a:pPr marL="0" indent="0">
              <a:lnSpc>
                <a:spcPct val="150000"/>
              </a:lnSpc>
              <a:buNone/>
            </a:pPr>
            <a:r>
              <a:rPr lang="en-US" dirty="0" smtClean="0">
                <a:solidFill>
                  <a:srgbClr val="FF0000"/>
                </a:solidFill>
                <a:latin typeface="Times New Roman" panose="02020603050405020304" pitchFamily="18" charset="0"/>
                <a:ea typeface="Calibri" panose="020F0502020204030204" pitchFamily="34" charset="0"/>
              </a:rPr>
              <a:t>How was the religious education in that time?</a:t>
            </a:r>
          </a:p>
          <a:p>
            <a:pPr marL="0" indent="0" algn="just">
              <a:lnSpc>
                <a:spcPct val="150000"/>
              </a:lnSpc>
              <a:spcAft>
                <a:spcPts val="800"/>
              </a:spcAft>
              <a:buNone/>
            </a:pP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What did the prophet do for educating people? </a:t>
            </a:r>
          </a:p>
          <a:p>
            <a:pPr marL="0" indent="0" algn="just">
              <a:lnSpc>
                <a:spcPct val="150000"/>
              </a:lnSpc>
              <a:spcAft>
                <a:spcPts val="800"/>
              </a:spcAft>
              <a:buNone/>
            </a:pP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How was his methods in religious education? </a:t>
            </a:r>
          </a:p>
          <a:p>
            <a:pPr marL="0" indent="0" algn="just">
              <a:lnSpc>
                <a:spcPct val="150000"/>
              </a:lnSpc>
              <a:spcAft>
                <a:spcPts val="800"/>
              </a:spcAft>
              <a:buNone/>
            </a:pP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Was it formal or non-formal education? Did he has special time, model or place? </a:t>
            </a:r>
            <a:endParaRPr lang="en-US" sz="2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154990808"/>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pPr algn="just"/>
            <a:r>
              <a:rPr lang="en-US" dirty="0"/>
              <a:t>Mosque </a:t>
            </a:r>
            <a:r>
              <a:rPr lang="tr-TR" dirty="0" smtClean="0"/>
              <a:t>had played </a:t>
            </a:r>
            <a:r>
              <a:rPr lang="en-US" dirty="0" smtClean="0"/>
              <a:t>an </a:t>
            </a:r>
            <a:r>
              <a:rPr lang="en-US" dirty="0"/>
              <a:t>important role in education at the time of Prophet Muhammad. </a:t>
            </a:r>
            <a:r>
              <a:rPr lang="en-US" dirty="0" smtClean="0"/>
              <a:t>It ha</a:t>
            </a:r>
            <a:r>
              <a:rPr lang="tr-TR" dirty="0" smtClean="0"/>
              <a:t>d</a:t>
            </a:r>
            <a:r>
              <a:rPr lang="en-US" dirty="0" smtClean="0"/>
              <a:t> </a:t>
            </a:r>
            <a:r>
              <a:rPr lang="en-US" dirty="0"/>
              <a:t>a very significant responsibility in the Islamic </a:t>
            </a:r>
            <a:r>
              <a:rPr lang="en-US" dirty="0" smtClean="0"/>
              <a:t>Community</a:t>
            </a:r>
            <a:r>
              <a:rPr lang="tr-TR" dirty="0" smtClean="0"/>
              <a:t>. It</a:t>
            </a:r>
            <a:r>
              <a:rPr lang="en-US" dirty="0" smtClean="0"/>
              <a:t> </a:t>
            </a:r>
            <a:r>
              <a:rPr lang="en-US" dirty="0"/>
              <a:t>was </a:t>
            </a:r>
            <a:r>
              <a:rPr lang="tr-TR" dirty="0" smtClean="0"/>
              <a:t>kind of a</a:t>
            </a:r>
            <a:r>
              <a:rPr lang="en-US" dirty="0" smtClean="0"/>
              <a:t> </a:t>
            </a:r>
            <a:r>
              <a:rPr lang="en-US" dirty="0"/>
              <a:t>community center </a:t>
            </a:r>
            <a:r>
              <a:rPr lang="tr-TR" dirty="0" smtClean="0"/>
              <a:t>that </a:t>
            </a:r>
            <a:r>
              <a:rPr lang="en-US" dirty="0" smtClean="0"/>
              <a:t>many types </a:t>
            </a:r>
            <a:r>
              <a:rPr lang="tr-TR" dirty="0" smtClean="0"/>
              <a:t>of the </a:t>
            </a:r>
            <a:r>
              <a:rPr lang="en-US" dirty="0" smtClean="0"/>
              <a:t>programs </a:t>
            </a:r>
            <a:r>
              <a:rPr lang="en-US" dirty="0"/>
              <a:t>and social and educational activities were conducted </a:t>
            </a:r>
            <a:r>
              <a:rPr lang="tr-TR" dirty="0" smtClean="0"/>
              <a:t>in it (Celebi, 1998)</a:t>
            </a:r>
            <a:r>
              <a:rPr lang="en-US" dirty="0" smtClean="0"/>
              <a:t>. </a:t>
            </a:r>
            <a:endParaRPr lang="en-US" dirty="0"/>
          </a:p>
          <a:p>
            <a:endParaRPr lang="en-US" dirty="0"/>
          </a:p>
        </p:txBody>
      </p:sp>
    </p:spTree>
    <p:extLst>
      <p:ext uri="{BB962C8B-B14F-4D97-AF65-F5344CB8AC3E}">
        <p14:creationId xmlns:p14="http://schemas.microsoft.com/office/powerpoint/2010/main" val="2827422844"/>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Suffah,</a:t>
            </a:r>
            <a:endParaRPr lang="en-US" dirty="0"/>
          </a:p>
        </p:txBody>
      </p:sp>
      <p:sp>
        <p:nvSpPr>
          <p:cNvPr id="3" name="İçerik Yer Tutucusu 2"/>
          <p:cNvSpPr>
            <a:spLocks noGrp="1"/>
          </p:cNvSpPr>
          <p:nvPr>
            <p:ph idx="1"/>
          </p:nvPr>
        </p:nvSpPr>
        <p:spPr/>
        <p:txBody>
          <a:bodyPr/>
          <a:lstStyle/>
          <a:p>
            <a:r>
              <a:rPr lang="en-US" dirty="0"/>
              <a:t>refers </a:t>
            </a:r>
            <a:r>
              <a:rPr lang="tr-TR" dirty="0" smtClean="0"/>
              <a:t>to a place in which some companions of Prophet Mohammed live and learn Islam.  The only job for those people was studying and learning about Islam. It was kind of educational place at that time(Kizilabdullah, 2012). </a:t>
            </a:r>
            <a:endParaRPr lang="en-US" dirty="0"/>
          </a:p>
          <a:p>
            <a:endParaRPr lang="en-US" dirty="0"/>
          </a:p>
        </p:txBody>
      </p:sp>
    </p:spTree>
    <p:extLst>
      <p:ext uri="{BB962C8B-B14F-4D97-AF65-F5344CB8AC3E}">
        <p14:creationId xmlns:p14="http://schemas.microsoft.com/office/powerpoint/2010/main" val="3996478932"/>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en-US" dirty="0" smtClean="0"/>
              <a:t>After </a:t>
            </a:r>
            <a:r>
              <a:rPr lang="en-US" dirty="0"/>
              <a:t>prophet Mohammed time</a:t>
            </a:r>
            <a:br>
              <a:rPr lang="en-US" dirty="0"/>
            </a:br>
            <a:endParaRPr lang="en-US" dirty="0"/>
          </a:p>
        </p:txBody>
      </p:sp>
      <p:sp>
        <p:nvSpPr>
          <p:cNvPr id="3" name="İçerik Yer Tutucusu 2"/>
          <p:cNvSpPr>
            <a:spLocks noGrp="1"/>
          </p:cNvSpPr>
          <p:nvPr>
            <p:ph idx="1"/>
          </p:nvPr>
        </p:nvSpPr>
        <p:spPr/>
        <p:txBody>
          <a:bodyPr/>
          <a:lstStyle/>
          <a:p>
            <a:r>
              <a:rPr lang="en-US" dirty="0" smtClean="0">
                <a:solidFill>
                  <a:srgbClr val="FF0000"/>
                </a:solidFill>
              </a:rPr>
              <a:t>Which institutions were there before Madrasah?</a:t>
            </a:r>
          </a:p>
          <a:p>
            <a:r>
              <a:rPr lang="en-US" dirty="0" smtClean="0">
                <a:solidFill>
                  <a:srgbClr val="FF0000"/>
                </a:solidFill>
              </a:rPr>
              <a:t>What are the classical books? </a:t>
            </a:r>
          </a:p>
          <a:p>
            <a:r>
              <a:rPr lang="en-US" dirty="0" smtClean="0">
                <a:solidFill>
                  <a:srgbClr val="FF0000"/>
                </a:solidFill>
              </a:rPr>
              <a:t>When they had been written?</a:t>
            </a:r>
          </a:p>
          <a:p>
            <a:r>
              <a:rPr lang="en-US" dirty="0" smtClean="0">
                <a:solidFill>
                  <a:srgbClr val="FF0000"/>
                </a:solidFill>
              </a:rPr>
              <a:t>What are the basic subjects in those books?</a:t>
            </a:r>
            <a:endParaRPr lang="en-US" dirty="0">
              <a:solidFill>
                <a:srgbClr val="FF0000"/>
              </a:solidFill>
            </a:endParaRPr>
          </a:p>
        </p:txBody>
      </p:sp>
    </p:spTree>
    <p:extLst>
      <p:ext uri="{BB962C8B-B14F-4D97-AF65-F5344CB8AC3E}">
        <p14:creationId xmlns:p14="http://schemas.microsoft.com/office/powerpoint/2010/main" val="11518674"/>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Institutions before Madrasah (Celebi, 1998):</a:t>
            </a:r>
            <a:endParaRPr lang="en-US" dirty="0"/>
          </a:p>
        </p:txBody>
      </p:sp>
      <p:sp>
        <p:nvSpPr>
          <p:cNvPr id="3" name="İçerik Yer Tutucusu 2"/>
          <p:cNvSpPr>
            <a:spLocks noGrp="1"/>
          </p:cNvSpPr>
          <p:nvPr>
            <p:ph idx="1"/>
          </p:nvPr>
        </p:nvSpPr>
        <p:spPr/>
        <p:txBody>
          <a:bodyPr>
            <a:normAutofit lnSpcReduction="10000"/>
          </a:bodyPr>
          <a:lstStyle/>
          <a:p>
            <a:r>
              <a:rPr lang="tr-TR" dirty="0" err="1" smtClean="0"/>
              <a:t>Kuttab</a:t>
            </a:r>
            <a:endParaRPr lang="tr-TR" dirty="0" smtClean="0"/>
          </a:p>
          <a:p>
            <a:r>
              <a:rPr lang="en-US" dirty="0"/>
              <a:t>Education in the </a:t>
            </a:r>
            <a:r>
              <a:rPr lang="en-US" dirty="0" smtClean="0"/>
              <a:t>palace</a:t>
            </a:r>
            <a:endParaRPr lang="tr-TR" dirty="0" smtClean="0"/>
          </a:p>
          <a:p>
            <a:r>
              <a:rPr lang="en-US" dirty="0"/>
              <a:t>Book </a:t>
            </a:r>
            <a:r>
              <a:rPr lang="en-US" dirty="0" smtClean="0"/>
              <a:t>stores</a:t>
            </a:r>
            <a:endParaRPr lang="tr-TR" dirty="0" smtClean="0"/>
          </a:p>
          <a:p>
            <a:r>
              <a:rPr lang="en-US" dirty="0"/>
              <a:t>Homes of </a:t>
            </a:r>
            <a:r>
              <a:rPr lang="en-US" dirty="0" smtClean="0"/>
              <a:t>scholars</a:t>
            </a:r>
            <a:endParaRPr lang="tr-TR" dirty="0" smtClean="0"/>
          </a:p>
          <a:p>
            <a:r>
              <a:rPr lang="tr-TR" dirty="0" err="1" smtClean="0"/>
              <a:t>Majlis</a:t>
            </a:r>
            <a:endParaRPr lang="tr-TR" dirty="0" smtClean="0"/>
          </a:p>
          <a:p>
            <a:r>
              <a:rPr lang="en-US" dirty="0" smtClean="0"/>
              <a:t>Desert</a:t>
            </a:r>
            <a:endParaRPr lang="tr-TR" dirty="0" smtClean="0"/>
          </a:p>
          <a:p>
            <a:r>
              <a:rPr lang="tr-TR" dirty="0" err="1" smtClean="0"/>
              <a:t>Masjid</a:t>
            </a:r>
            <a:endParaRPr lang="en-US" dirty="0"/>
          </a:p>
        </p:txBody>
      </p:sp>
    </p:spTree>
    <p:extLst>
      <p:ext uri="{BB962C8B-B14F-4D97-AF65-F5344CB8AC3E}">
        <p14:creationId xmlns:p14="http://schemas.microsoft.com/office/powerpoint/2010/main" val="116936536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Classical Books </a:t>
            </a:r>
            <a:r>
              <a:rPr lang="tr-TR" dirty="0" smtClean="0"/>
              <a:t>are (Tosun &amp;Kizilabdullah, 2010): </a:t>
            </a:r>
            <a:endParaRPr lang="en-US" dirty="0"/>
          </a:p>
        </p:txBody>
      </p:sp>
      <p:sp>
        <p:nvSpPr>
          <p:cNvPr id="3" name="İçerik Yer Tutucusu 2"/>
          <p:cNvSpPr>
            <a:spLocks noGrp="1"/>
          </p:cNvSpPr>
          <p:nvPr>
            <p:ph idx="1"/>
          </p:nvPr>
        </p:nvSpPr>
        <p:spPr/>
        <p:txBody>
          <a:bodyPr>
            <a:normAutofit fontScale="85000" lnSpcReduction="10000"/>
          </a:bodyPr>
          <a:lstStyle/>
          <a:p>
            <a:r>
              <a:rPr lang="en-US" dirty="0"/>
              <a:t>al-</a:t>
            </a:r>
            <a:r>
              <a:rPr lang="en-US" dirty="0" err="1"/>
              <a:t>Jaḥiẓ</a:t>
            </a:r>
            <a:r>
              <a:rPr lang="en-US" dirty="0"/>
              <a:t>, </a:t>
            </a:r>
            <a:r>
              <a:rPr lang="en-US" dirty="0" err="1"/>
              <a:t>Risāla</a:t>
            </a:r>
            <a:r>
              <a:rPr lang="en-US" dirty="0"/>
              <a:t> </a:t>
            </a:r>
            <a:r>
              <a:rPr lang="en-US" dirty="0" smtClean="0"/>
              <a:t>al-</a:t>
            </a:r>
            <a:r>
              <a:rPr lang="en-US" dirty="0" err="1" smtClean="0"/>
              <a:t>Muʿalimin</a:t>
            </a:r>
            <a:r>
              <a:rPr lang="tr-TR" dirty="0" smtClean="0"/>
              <a:t> (766/898)</a:t>
            </a:r>
            <a:r>
              <a:rPr lang="en-US" dirty="0" smtClean="0"/>
              <a:t>; </a:t>
            </a:r>
            <a:endParaRPr lang="tr-TR" dirty="0" smtClean="0"/>
          </a:p>
          <a:p>
            <a:r>
              <a:rPr lang="en-US" dirty="0" smtClean="0"/>
              <a:t>Ibn </a:t>
            </a:r>
            <a:r>
              <a:rPr lang="en-US" dirty="0"/>
              <a:t>al- al-</a:t>
            </a:r>
            <a:r>
              <a:rPr lang="en-US" dirty="0" err="1"/>
              <a:t>Sahnūn</a:t>
            </a:r>
            <a:r>
              <a:rPr lang="en-US" dirty="0"/>
              <a:t>, </a:t>
            </a:r>
            <a:r>
              <a:rPr lang="en-US" dirty="0" err="1"/>
              <a:t>Ādāb</a:t>
            </a:r>
            <a:r>
              <a:rPr lang="en-US" dirty="0"/>
              <a:t> al-</a:t>
            </a:r>
            <a:r>
              <a:rPr lang="en-US" dirty="0" err="1"/>
              <a:t>Muʿalimīn</a:t>
            </a:r>
            <a:r>
              <a:rPr lang="en-US" dirty="0"/>
              <a:t> (The basics of education and instruction</a:t>
            </a:r>
            <a:r>
              <a:rPr lang="en-US" dirty="0" smtClean="0"/>
              <a:t>)</a:t>
            </a:r>
            <a:r>
              <a:rPr lang="tr-TR" dirty="0" smtClean="0"/>
              <a:t> (817/869)</a:t>
            </a:r>
            <a:r>
              <a:rPr lang="en-US" dirty="0" smtClean="0"/>
              <a:t>; </a:t>
            </a:r>
            <a:endParaRPr lang="tr-TR" dirty="0" smtClean="0"/>
          </a:p>
          <a:p>
            <a:r>
              <a:rPr lang="en-US" dirty="0" smtClean="0"/>
              <a:t>al-</a:t>
            </a:r>
            <a:r>
              <a:rPr lang="en-US" dirty="0" err="1" smtClean="0"/>
              <a:t>Kabisī</a:t>
            </a:r>
            <a:r>
              <a:rPr lang="en-US" dirty="0"/>
              <a:t>, </a:t>
            </a:r>
            <a:r>
              <a:rPr lang="en-US" dirty="0" err="1"/>
              <a:t>er</a:t>
            </a:r>
            <a:r>
              <a:rPr lang="en-US" dirty="0"/>
              <a:t>- </a:t>
            </a:r>
            <a:r>
              <a:rPr lang="en-US" dirty="0" err="1"/>
              <a:t>Risāla</a:t>
            </a:r>
            <a:r>
              <a:rPr lang="en-US" dirty="0"/>
              <a:t> al-</a:t>
            </a:r>
            <a:r>
              <a:rPr lang="en-US" dirty="0" err="1"/>
              <a:t>Mufaṣṣala</a:t>
            </a:r>
            <a:r>
              <a:rPr lang="en-US" dirty="0"/>
              <a:t> li-</a:t>
            </a:r>
            <a:r>
              <a:rPr lang="en-US" dirty="0" err="1"/>
              <a:t>Aḥwal</a:t>
            </a:r>
            <a:r>
              <a:rPr lang="en-US" dirty="0"/>
              <a:t> al-</a:t>
            </a:r>
            <a:r>
              <a:rPr lang="en-US" dirty="0" err="1"/>
              <a:t>Muʿallimn</a:t>
            </a:r>
            <a:r>
              <a:rPr lang="en-US" dirty="0"/>
              <a:t> </a:t>
            </a:r>
            <a:r>
              <a:rPr lang="en-US" dirty="0" err="1"/>
              <a:t>wa</a:t>
            </a:r>
            <a:r>
              <a:rPr lang="en-US" dirty="0"/>
              <a:t> </a:t>
            </a:r>
            <a:r>
              <a:rPr lang="en-US" dirty="0" err="1"/>
              <a:t>Aḥwal</a:t>
            </a:r>
            <a:r>
              <a:rPr lang="en-US" dirty="0"/>
              <a:t> al-</a:t>
            </a:r>
            <a:r>
              <a:rPr lang="en-US" dirty="0" err="1"/>
              <a:t>Mutaʿallimīn</a:t>
            </a:r>
            <a:r>
              <a:rPr lang="en-US" dirty="0"/>
              <a:t> (A comprehensive study on the relationships between teachers and students in Islam</a:t>
            </a:r>
            <a:r>
              <a:rPr lang="en-US" dirty="0" smtClean="0"/>
              <a:t>)</a:t>
            </a:r>
            <a:r>
              <a:rPr lang="tr-TR" dirty="0" smtClean="0"/>
              <a:t> (935/1014)</a:t>
            </a:r>
            <a:r>
              <a:rPr lang="en-US" dirty="0" smtClean="0"/>
              <a:t>; </a:t>
            </a:r>
            <a:endParaRPr lang="tr-TR" dirty="0" smtClean="0"/>
          </a:p>
          <a:p>
            <a:r>
              <a:rPr lang="en-US" dirty="0" smtClean="0"/>
              <a:t>Ibn </a:t>
            </a:r>
            <a:r>
              <a:rPr lang="en-US" dirty="0"/>
              <a:t>al- al-</a:t>
            </a:r>
            <a:r>
              <a:rPr lang="en-US" dirty="0" err="1"/>
              <a:t>Jamāʿa</a:t>
            </a:r>
            <a:r>
              <a:rPr lang="en-US" dirty="0"/>
              <a:t>, </a:t>
            </a:r>
            <a:r>
              <a:rPr lang="en-US" dirty="0" err="1"/>
              <a:t>Tadhkira</a:t>
            </a:r>
            <a:r>
              <a:rPr lang="en-US" dirty="0"/>
              <a:t> al-</a:t>
            </a:r>
            <a:r>
              <a:rPr lang="en-US" dirty="0" err="1"/>
              <a:t>Sāmī</a:t>
            </a:r>
            <a:r>
              <a:rPr lang="en-US" dirty="0"/>
              <a:t> </a:t>
            </a:r>
            <a:r>
              <a:rPr lang="en-US" dirty="0" err="1"/>
              <a:t>wa</a:t>
            </a:r>
            <a:r>
              <a:rPr lang="en-US" dirty="0"/>
              <a:t> al-</a:t>
            </a:r>
            <a:r>
              <a:rPr lang="en-US" dirty="0" err="1"/>
              <a:t>Mutakallīm</a:t>
            </a:r>
            <a:r>
              <a:rPr lang="en-US" dirty="0"/>
              <a:t> </a:t>
            </a:r>
            <a:r>
              <a:rPr lang="en-US" dirty="0" err="1"/>
              <a:t>fī</a:t>
            </a:r>
            <a:r>
              <a:rPr lang="en-US" dirty="0"/>
              <a:t>  </a:t>
            </a:r>
            <a:r>
              <a:rPr lang="en-US" dirty="0" err="1"/>
              <a:t>Adab</a:t>
            </a:r>
            <a:r>
              <a:rPr lang="en-US" dirty="0"/>
              <a:t> al-</a:t>
            </a:r>
            <a:r>
              <a:rPr lang="en-US" dirty="0" err="1"/>
              <a:t>ʿĀlim</a:t>
            </a:r>
            <a:r>
              <a:rPr lang="en-US" dirty="0"/>
              <a:t> </a:t>
            </a:r>
            <a:r>
              <a:rPr lang="en-US" dirty="0" err="1"/>
              <a:t>wa</a:t>
            </a:r>
            <a:r>
              <a:rPr lang="en-US" dirty="0"/>
              <a:t> al-</a:t>
            </a:r>
            <a:r>
              <a:rPr lang="en-US" dirty="0" err="1"/>
              <a:t>Mutaʿallim</a:t>
            </a:r>
            <a:r>
              <a:rPr lang="en-US" dirty="0"/>
              <a:t> (Advices from Ibn al- </a:t>
            </a:r>
            <a:r>
              <a:rPr lang="en-US" dirty="0" err="1" smtClean="0"/>
              <a:t>Jamāa</a:t>
            </a:r>
            <a:r>
              <a:rPr lang="en-US" dirty="0" smtClean="0"/>
              <a:t> </a:t>
            </a:r>
            <a:r>
              <a:rPr lang="en-US" dirty="0"/>
              <a:t>to teachers and students</a:t>
            </a:r>
            <a:r>
              <a:rPr lang="en-US" dirty="0" smtClean="0"/>
              <a:t>)</a:t>
            </a:r>
            <a:r>
              <a:rPr lang="tr-TR" dirty="0" smtClean="0"/>
              <a:t> (1241/1333)</a:t>
            </a:r>
            <a:r>
              <a:rPr lang="en-US" dirty="0" smtClean="0"/>
              <a:t>; </a:t>
            </a:r>
            <a:endParaRPr lang="tr-TR" dirty="0" smtClean="0"/>
          </a:p>
          <a:p>
            <a:r>
              <a:rPr lang="en-US" dirty="0" smtClean="0"/>
              <a:t>al-</a:t>
            </a:r>
            <a:r>
              <a:rPr lang="en-US" dirty="0" err="1" smtClean="0"/>
              <a:t>Zarnūjī</a:t>
            </a:r>
            <a:r>
              <a:rPr lang="en-US" dirty="0"/>
              <a:t>, </a:t>
            </a:r>
            <a:r>
              <a:rPr lang="en-US" dirty="0" err="1"/>
              <a:t>Taʿlīm</a:t>
            </a:r>
            <a:r>
              <a:rPr lang="en-US" dirty="0"/>
              <a:t> al-</a:t>
            </a:r>
            <a:r>
              <a:rPr lang="en-US" dirty="0" err="1"/>
              <a:t>Mutaʿallim</a:t>
            </a:r>
            <a:r>
              <a:rPr lang="en-US" dirty="0"/>
              <a:t> (Educational-instructional method in Islam</a:t>
            </a:r>
            <a:r>
              <a:rPr lang="en-US" dirty="0" smtClean="0"/>
              <a:t>)</a:t>
            </a:r>
            <a:r>
              <a:rPr lang="tr-TR" dirty="0" smtClean="0"/>
              <a:t> (His life </a:t>
            </a:r>
            <a:r>
              <a:rPr lang="tr-TR" dirty="0" err="1" smtClean="0"/>
              <a:t>period</a:t>
            </a:r>
            <a:r>
              <a:rPr lang="tr-TR" dirty="0" smtClean="0"/>
              <a:t> is not </a:t>
            </a:r>
            <a:r>
              <a:rPr lang="tr-TR" dirty="0" err="1" smtClean="0"/>
              <a:t>certain</a:t>
            </a:r>
            <a:r>
              <a:rPr lang="tr-TR" dirty="0" smtClean="0"/>
              <a:t> but He </a:t>
            </a:r>
            <a:r>
              <a:rPr lang="tr-TR" dirty="0" err="1" smtClean="0"/>
              <a:t>became</a:t>
            </a:r>
            <a:r>
              <a:rPr lang="tr-TR" dirty="0" smtClean="0"/>
              <a:t> </a:t>
            </a:r>
            <a:r>
              <a:rPr lang="tr-TR" dirty="0" err="1" smtClean="0"/>
              <a:t>famous</a:t>
            </a:r>
            <a:r>
              <a:rPr lang="tr-TR" dirty="0" smtClean="0"/>
              <a:t> </a:t>
            </a:r>
            <a:r>
              <a:rPr lang="tr-TR" dirty="0" err="1" smtClean="0"/>
              <a:t>around</a:t>
            </a:r>
            <a:r>
              <a:rPr lang="tr-TR" dirty="0" smtClean="0"/>
              <a:t> 1223)</a:t>
            </a:r>
            <a:r>
              <a:rPr lang="en-US" dirty="0" smtClean="0"/>
              <a:t>. </a:t>
            </a:r>
            <a:endParaRPr lang="en-US" dirty="0"/>
          </a:p>
        </p:txBody>
      </p:sp>
    </p:spTree>
    <p:extLst>
      <p:ext uri="{BB962C8B-B14F-4D97-AF65-F5344CB8AC3E}">
        <p14:creationId xmlns:p14="http://schemas.microsoft.com/office/powerpoint/2010/main" val="2567240568"/>
      </p:ext>
    </p:extLst>
  </p:cSld>
  <p:clrMapOvr>
    <a:masterClrMapping/>
  </p:clrMapOvr>
  <p:transition spd="slow">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134</TotalTime>
  <Words>636</Words>
  <Application>Microsoft Office PowerPoint</Application>
  <PresentationFormat>Widescreen</PresentationFormat>
  <Paragraphs>62</Paragraphs>
  <Slides>13</Slides>
  <Notes>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Garamond</vt:lpstr>
      <vt:lpstr>Times New Roman</vt:lpstr>
      <vt:lpstr>Organik</vt:lpstr>
      <vt:lpstr>The Basis of Islamic Religious Education</vt:lpstr>
      <vt:lpstr>Key Questions:</vt:lpstr>
      <vt:lpstr> What does history mean in the concept of religious education? </vt:lpstr>
      <vt:lpstr> The Time of Prophet Mohammad </vt:lpstr>
      <vt:lpstr>PowerPoint Presentation</vt:lpstr>
      <vt:lpstr>Suffah,</vt:lpstr>
      <vt:lpstr> After prophet Mohammed time </vt:lpstr>
      <vt:lpstr>Institutions before Madrasah (Celebi, 1998):</vt:lpstr>
      <vt:lpstr>Classical Books are (Tosun &amp;Kizilabdullah, 2010): </vt:lpstr>
      <vt:lpstr>The Subject of Religious Education in Those books (See Tosun &amp; Kizilabdullah, 2010): </vt:lpstr>
      <vt:lpstr> Ottoman Empire (Dogan, 1997) </vt:lpstr>
      <vt:lpstr>Religious Education in the Republic of Turkey (Yuruk, 2012)</vt:lpstr>
      <vt:lpstr>Cited Resources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basis of Islamic religious Education</dc:title>
  <dc:creator>yildiz</dc:creator>
  <cp:lastModifiedBy>Yıldız</cp:lastModifiedBy>
  <cp:revision>20</cp:revision>
  <dcterms:created xsi:type="dcterms:W3CDTF">2015-08-12T11:24:36Z</dcterms:created>
  <dcterms:modified xsi:type="dcterms:W3CDTF">2017-10-28T18:30:23Z</dcterms:modified>
</cp:coreProperties>
</file>