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9" r:id="rId1"/>
  </p:sldMasterIdLst>
  <p:notesMasterIdLst>
    <p:notesMasterId r:id="rId34"/>
  </p:notesMasterIdLst>
  <p:sldIdLst>
    <p:sldId id="256" r:id="rId2"/>
    <p:sldId id="257" r:id="rId3"/>
    <p:sldId id="276" r:id="rId4"/>
    <p:sldId id="258" r:id="rId5"/>
    <p:sldId id="259" r:id="rId6"/>
    <p:sldId id="260" r:id="rId7"/>
    <p:sldId id="261" r:id="rId8"/>
    <p:sldId id="277"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8" r:id="rId23"/>
    <p:sldId id="279" r:id="rId24"/>
    <p:sldId id="281" r:id="rId25"/>
    <p:sldId id="282" r:id="rId26"/>
    <p:sldId id="283" r:id="rId27"/>
    <p:sldId id="284" r:id="rId28"/>
    <p:sldId id="285" r:id="rId29"/>
    <p:sldId id="286" r:id="rId30"/>
    <p:sldId id="287" r:id="rId31"/>
    <p:sldId id="288" r:id="rId32"/>
    <p:sldId id="289"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141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56F45E-5F3D-46CA-871F-0CA07695216F}" type="datetimeFigureOut">
              <a:rPr lang="tr-TR" smtClean="0"/>
              <a:t>19.09.2019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5CBB8F-BE60-48A6-807C-FEE6CDA508DA}" type="slidenum">
              <a:rPr lang="tr-TR" smtClean="0"/>
              <a:t>‹#›</a:t>
            </a:fld>
            <a:endParaRPr lang="tr-TR"/>
          </a:p>
        </p:txBody>
      </p:sp>
    </p:spTree>
    <p:extLst>
      <p:ext uri="{BB962C8B-B14F-4D97-AF65-F5344CB8AC3E}">
        <p14:creationId xmlns:p14="http://schemas.microsoft.com/office/powerpoint/2010/main" val="2272702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1F5CBB8F-BE60-48A6-807C-FEE6CDA508DA}" type="slidenum">
              <a:rPr lang="tr-TR" smtClean="0"/>
              <a:t>1</a:t>
            </a:fld>
            <a:endParaRPr lang="tr-TR"/>
          </a:p>
        </p:txBody>
      </p:sp>
    </p:spTree>
    <p:extLst>
      <p:ext uri="{BB962C8B-B14F-4D97-AF65-F5344CB8AC3E}">
        <p14:creationId xmlns:p14="http://schemas.microsoft.com/office/powerpoint/2010/main" val="2337610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8FF450B-B025-4EFC-95DA-3B196F0AF048}" type="datetime1">
              <a:rPr lang="tr-TR" smtClean="0"/>
              <a:t>19.09.2019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3044342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2D3D621-18BD-4715-B5A6-6343BF67DC3D}" type="datetime1">
              <a:rPr lang="tr-TR" smtClean="0"/>
              <a:t>19.09.2019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2596121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0B03998-F6A1-4641-B2ED-043FBBA03AAA}" type="datetime1">
              <a:rPr lang="tr-TR" smtClean="0"/>
              <a:t>19.09.2019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1584381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31C4E6B-562B-4742-A21F-A011CA519DC3}" type="datetime1">
              <a:rPr lang="tr-TR" smtClean="0"/>
              <a:t>19.09.2019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3964182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98A9D4-7894-46E7-9325-A54CF3046503}" type="datetime1">
              <a:rPr lang="tr-TR" smtClean="0"/>
              <a:t>19.09.2019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1160163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01F768C-A2CC-4567-91A8-E2FCC89CC673}" type="datetime1">
              <a:rPr lang="tr-TR" smtClean="0"/>
              <a:t>19.09.2019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2717481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8340A4C-5194-44B3-8672-BDB249E48415}" type="datetime1">
              <a:rPr lang="tr-TR" smtClean="0"/>
              <a:t>19.09.2019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2525158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55C2E71-D56E-4DE7-9B87-1672C694C20C}" type="datetime1">
              <a:rPr lang="tr-TR" smtClean="0"/>
              <a:t>19.09.2019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21225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655957-FB3C-474F-AE3D-3BEC2660C819}" type="datetime1">
              <a:rPr lang="tr-TR" smtClean="0"/>
              <a:t>19.09.2019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3145595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C75213B1-EC3E-4D0C-9BF1-9EC26A9F0DDF}" type="datetime1">
              <a:rPr lang="tr-TR" smtClean="0"/>
              <a:t>19.09.2019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2956964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6ADF222D-DE8C-4859-A122-EBBED88E3226}" type="datetime1">
              <a:rPr lang="tr-TR" smtClean="0"/>
              <a:t>19.09.2019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AD02AD8-A91B-4959-B472-BA47743DB904}" type="slidenum">
              <a:rPr lang="tr-TR" smtClean="0"/>
              <a:t>‹#›</a:t>
            </a:fld>
            <a:endParaRPr lang="tr-TR"/>
          </a:p>
        </p:txBody>
      </p:sp>
    </p:spTree>
    <p:extLst>
      <p:ext uri="{BB962C8B-B14F-4D97-AF65-F5344CB8AC3E}">
        <p14:creationId xmlns:p14="http://schemas.microsoft.com/office/powerpoint/2010/main" val="4226720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88F0EE9-AD21-4E7F-9513-0876532EDB07}" type="datetime1">
              <a:rPr lang="tr-TR" smtClean="0"/>
              <a:t>19.09.2019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AD02AD8-A91B-4959-B472-BA47743DB904}" type="slidenum">
              <a:rPr lang="tr-TR" smtClean="0"/>
              <a:t>‹#›</a:t>
            </a:fld>
            <a:endParaRPr lang="tr-TR"/>
          </a:p>
        </p:txBody>
      </p:sp>
    </p:spTree>
    <p:extLst>
      <p:ext uri="{BB962C8B-B14F-4D97-AF65-F5344CB8AC3E}">
        <p14:creationId xmlns:p14="http://schemas.microsoft.com/office/powerpoint/2010/main" val="2257253851"/>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9000"/>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99" y="667969"/>
            <a:ext cx="9144000" cy="1646302"/>
          </a:xfrm>
        </p:spPr>
        <p:txBody>
          <a:bodyPr/>
          <a:lstStyle/>
          <a:p>
            <a:r>
              <a:rPr lang="tr-TR" sz="5000" b="1" dirty="0" smtClean="0">
                <a:solidFill>
                  <a:schemeClr val="tx1"/>
                </a:solidFill>
                <a:latin typeface="Times New Roman" panose="02020603050405020304" pitchFamily="18" charset="0"/>
                <a:cs typeface="Times New Roman" panose="02020603050405020304" pitchFamily="18" charset="0"/>
              </a:rPr>
              <a:t>GIDA KİRLİLİĞİ</a:t>
            </a:r>
            <a:endParaRPr lang="tr-TR" sz="5000" b="1" dirty="0">
              <a:solidFill>
                <a:schemeClr val="tx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41987" y="71837"/>
            <a:ext cx="1497512" cy="1497512"/>
          </a:xfrm>
          <a:prstGeom prst="rect">
            <a:avLst/>
          </a:prstGeom>
        </p:spPr>
      </p:pic>
      <p:pic>
        <p:nvPicPr>
          <p:cNvPr id="5" name="Picture 4"/>
          <p:cNvPicPr>
            <a:picLocks noChangeAspect="1"/>
          </p:cNvPicPr>
          <p:nvPr/>
        </p:nvPicPr>
        <p:blipFill>
          <a:blip r:embed="rId5"/>
          <a:stretch>
            <a:fillRect/>
          </a:stretch>
        </p:blipFill>
        <p:spPr>
          <a:xfrm>
            <a:off x="66675" y="71837"/>
            <a:ext cx="1631496" cy="1521834"/>
          </a:xfrm>
          <a:prstGeom prst="rect">
            <a:avLst/>
          </a:prstGeom>
        </p:spPr>
      </p:pic>
      <p:pic>
        <p:nvPicPr>
          <p:cNvPr id="6" name="Picture 5"/>
          <p:cNvPicPr>
            <a:picLocks noChangeAspect="1"/>
          </p:cNvPicPr>
          <p:nvPr/>
        </p:nvPicPr>
        <p:blipFill>
          <a:blip r:embed="rId6"/>
          <a:stretch>
            <a:fillRect/>
          </a:stretch>
        </p:blipFill>
        <p:spPr>
          <a:xfrm>
            <a:off x="-9799" y="2492623"/>
            <a:ext cx="1994773" cy="1499993"/>
          </a:xfrm>
          <a:prstGeom prst="rect">
            <a:avLst/>
          </a:prstGeom>
        </p:spPr>
      </p:pic>
      <p:pic>
        <p:nvPicPr>
          <p:cNvPr id="7" name="Picture 6"/>
          <p:cNvPicPr>
            <a:picLocks noChangeAspect="1"/>
          </p:cNvPicPr>
          <p:nvPr/>
        </p:nvPicPr>
        <p:blipFill>
          <a:blip r:embed="rId7"/>
          <a:stretch>
            <a:fillRect/>
          </a:stretch>
        </p:blipFill>
        <p:spPr>
          <a:xfrm>
            <a:off x="7149227" y="2492622"/>
            <a:ext cx="1994773" cy="1499993"/>
          </a:xfrm>
          <a:prstGeom prst="rect">
            <a:avLst/>
          </a:prstGeom>
        </p:spPr>
      </p:pic>
      <p:sp>
        <p:nvSpPr>
          <p:cNvPr id="10" name="Dikdörtgen 9"/>
          <p:cNvSpPr/>
          <p:nvPr/>
        </p:nvSpPr>
        <p:spPr>
          <a:xfrm>
            <a:off x="1698171" y="3659340"/>
            <a:ext cx="5948986" cy="1963614"/>
          </a:xfrm>
          <a:prstGeom prst="rect">
            <a:avLst/>
          </a:prstGeom>
        </p:spPr>
        <p:txBody>
          <a:bodyPr wrap="square">
            <a:spAutoFit/>
          </a:bodyPr>
          <a:lstStyle/>
          <a:p>
            <a:pPr lvl="0" algn="ctr" eaLnBrk="0" fontAlgn="base" hangingPunct="0">
              <a:spcAft>
                <a:spcPct val="0"/>
              </a:spcAft>
              <a:defRPr/>
            </a:pPr>
            <a:r>
              <a:rPr lang="tr-TR" altLang="tr-TR" sz="3200" b="1" dirty="0">
                <a:latin typeface="Times New Roman"/>
              </a:rPr>
              <a:t>Prof. Dr. Ali BİLGİLİ</a:t>
            </a:r>
            <a:endParaRPr lang="tr-TR" altLang="tr-TR" sz="3200" dirty="0">
              <a:latin typeface="Times New Roman"/>
            </a:endParaRPr>
          </a:p>
          <a:p>
            <a:pPr lvl="0" algn="ctr" eaLnBrk="0" fontAlgn="base" hangingPunct="0">
              <a:spcAft>
                <a:spcPct val="0"/>
              </a:spcAft>
              <a:defRPr/>
            </a:pPr>
            <a:r>
              <a:rPr lang="tr-TR" altLang="tr-TR" sz="2800" dirty="0">
                <a:latin typeface="Times New Roman"/>
              </a:rPr>
              <a:t>Ankara </a:t>
            </a:r>
            <a:r>
              <a:rPr lang="tr-TR" altLang="tr-TR" sz="2800" dirty="0" smtClean="0">
                <a:latin typeface="Times New Roman"/>
              </a:rPr>
              <a:t>Üniversitesi Veteriner </a:t>
            </a:r>
            <a:r>
              <a:rPr lang="tr-TR" altLang="tr-TR" sz="2800" dirty="0">
                <a:latin typeface="Times New Roman"/>
              </a:rPr>
              <a:t>Fakültesi</a:t>
            </a:r>
          </a:p>
          <a:p>
            <a:pPr lvl="0" algn="ctr" eaLnBrk="0" fontAlgn="base" hangingPunct="0">
              <a:spcAft>
                <a:spcPct val="0"/>
              </a:spcAft>
              <a:defRPr/>
            </a:pPr>
            <a:r>
              <a:rPr lang="tr-TR" altLang="tr-TR" sz="2800" dirty="0">
                <a:latin typeface="Times New Roman"/>
              </a:rPr>
              <a:t>Farmakoloji ve Toksikoloji </a:t>
            </a:r>
          </a:p>
          <a:p>
            <a:pPr marL="342900" lvl="0" indent="-342900" algn="ctr" eaLnBrk="0" fontAlgn="base" hangingPunct="0">
              <a:spcBef>
                <a:spcPct val="20000"/>
              </a:spcBef>
              <a:spcAft>
                <a:spcPct val="0"/>
              </a:spcAft>
              <a:defRPr/>
            </a:pPr>
            <a:r>
              <a:rPr lang="tr-TR" altLang="tr-TR" sz="2800" dirty="0">
                <a:latin typeface="Times New Roman"/>
              </a:rPr>
              <a:t>Anabilim Dalı, Öğretim Üyesi</a:t>
            </a:r>
            <a:endParaRPr lang="tr-TR" altLang="tr-TR" sz="2800" dirty="0">
              <a:latin typeface="Arial" panose="020B0604020202020204" pitchFamily="34" charset="0"/>
            </a:endParaRPr>
          </a:p>
        </p:txBody>
      </p:sp>
    </p:spTree>
    <p:extLst>
      <p:ext uri="{BB962C8B-B14F-4D97-AF65-F5344CB8AC3E}">
        <p14:creationId xmlns:p14="http://schemas.microsoft.com/office/powerpoint/2010/main" val="4063244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7" y="0"/>
            <a:ext cx="8804365" cy="6858000"/>
          </a:xfrm>
        </p:spPr>
        <p:txBody>
          <a:bodyPr>
            <a:normAutofit/>
          </a:bodyPr>
          <a:lstStyle/>
          <a:p>
            <a:pPr marL="0" indent="0">
              <a:buNone/>
            </a:pPr>
            <a:endParaRPr lang="tr-TR" dirty="0" smtClean="0"/>
          </a:p>
          <a:p>
            <a:pPr marL="0" indent="0" algn="just">
              <a:buNone/>
            </a:pPr>
            <a:r>
              <a:rPr lang="tr-TR" sz="3200" b="1" dirty="0" smtClean="0">
                <a:latin typeface="Times New Roman" panose="02020603050405020304" pitchFamily="18" charset="0"/>
                <a:cs typeface="Times New Roman" panose="02020603050405020304" pitchFamily="18" charset="0"/>
              </a:rPr>
              <a:t>1. Veteriner Hekimliği İlaçları</a:t>
            </a:r>
          </a:p>
          <a:p>
            <a:pPr algn="just"/>
            <a:endParaRPr lang="tr-TR" sz="2400" dirty="0" smtClean="0">
              <a:latin typeface="Times New Roman" panose="02020603050405020304" pitchFamily="18" charset="0"/>
              <a:cs typeface="Times New Roman" panose="02020603050405020304" pitchFamily="18" charset="0"/>
            </a:endParaRPr>
          </a:p>
          <a:p>
            <a:pPr algn="just"/>
            <a:r>
              <a:rPr lang="tr-TR" sz="2600" dirty="0" smtClean="0">
                <a:latin typeface="Times New Roman" panose="02020603050405020304" pitchFamily="18" charset="0"/>
                <a:cs typeface="Times New Roman" panose="02020603050405020304" pitchFamily="18" charset="0"/>
              </a:rPr>
              <a:t>Hayvanlarda hastalıkların sağaltımı ve önlenmesi, gelişmenin hızlandırılması ve yemden yararlanmanın iyileştirilmesi, paraziter hastalıkların kontrolü ve beslenmenin desteklenmesi amacıyla çok sayıda ilaç, hormon, vitamin ve mineral madde kullanılmaktadır. Öyle ki, hangi amaçla yetiştirilirse yetiştirilsin, özellikle etlik civciv ve piliçler olmak üzere, hayvanların hemen tamamı yaşamları süresince bir veya birçok ilaca yine bir ya da bir kaç kez maruz kalmaktadırlar. </a:t>
            </a:r>
          </a:p>
          <a:p>
            <a:pPr algn="just"/>
            <a:endParaRPr lang="tr-TR" sz="2600" dirty="0" smtClean="0">
              <a:latin typeface="Times New Roman" panose="02020603050405020304" pitchFamily="18" charset="0"/>
              <a:cs typeface="Times New Roman" panose="02020603050405020304" pitchFamily="18" charset="0"/>
            </a:endParaRPr>
          </a:p>
          <a:p>
            <a:pPr algn="just"/>
            <a:r>
              <a:rPr lang="tr-TR" sz="2600" dirty="0" smtClean="0">
                <a:latin typeface="Times New Roman" panose="02020603050405020304" pitchFamily="18" charset="0"/>
                <a:cs typeface="Times New Roman" panose="02020603050405020304" pitchFamily="18" charset="0"/>
              </a:rPr>
              <a:t>Özellikle antibiyotiklerin kullanılması ile, geçmişte hayvanlarda önemli telefat ve ekonomik kayba yol açmış olan birçok hastalık bugün daha ortaya çıkmadan engellenebilmektedir. </a:t>
            </a:r>
          </a:p>
          <a:p>
            <a:pPr algn="just"/>
            <a:endParaRPr lang="tr-TR" sz="2600"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10</a:t>
            </a:fld>
            <a:endParaRPr lang="tr-TR"/>
          </a:p>
        </p:txBody>
      </p:sp>
    </p:spTree>
    <p:extLst>
      <p:ext uri="{BB962C8B-B14F-4D97-AF65-F5344CB8AC3E}">
        <p14:creationId xmlns:p14="http://schemas.microsoft.com/office/powerpoint/2010/main" val="1276401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91440"/>
            <a:ext cx="8686800" cy="6949440"/>
          </a:xfrm>
        </p:spPr>
        <p:txBody>
          <a:bodyPr>
            <a:noAutofit/>
          </a:bodyPr>
          <a:lstStyle/>
          <a:p>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Etlik piliçlerde olduğu gibi, hayvanlardan bazıları son derece kısa süreli olan yaşamlarını tümüyle ilaçlı olarak geçirmektedirler. Ama, 1950'li yıllardan itibaren, özellikle gelişmenin hızlandırılması amacıyla, yem katkı maddesi halinde antibiyotiklerin yaygın bir biçimde kullanılmaya başlanmasıyla, yukarıda sayılan yararlı etkileri yanında, başlıcasını duyarlı bakteri, protozoa, iç ve dış parazit türleri arasında dirençli suşların ortaya çıkmasıyla kendisini gösteren birçok sorunla karşılaşılmıştır.</a:t>
            </a:r>
          </a:p>
          <a:p>
            <a:pPr algn="just"/>
            <a:r>
              <a:rPr lang="tr-TR" sz="2400" dirty="0" smtClean="0">
                <a:latin typeface="Times New Roman" panose="02020603050405020304" pitchFamily="18" charset="0"/>
                <a:cs typeface="Times New Roman" panose="02020603050405020304" pitchFamily="18" charset="0"/>
              </a:rPr>
              <a:t>Nitekim, bu maddelerin kullanıma girmelerini izleyen yıllar içinde, sağaltıcı olarak kullanılan ilaçların çoğu, özellikle koruyucu ve gelişmeyi hızlandırıcı olarak da kullanılmaları sonucu, insan ve hayvanlarda hastalık yapıcı bakteri türleri arasında ortaya çıkan dirençli suşlardan dolayı, başlangıçtaki etkinliklerini yitirerek büyük ölçüde kullanım ömrünü tamamlamak zorunda kalmışlardır. Böylece, birçok hastalığın sağaltımı veya engellenmesinde eldeki ilaçlarla yeterince başarı sağlanamaması yanında, bu durum dirençli bakterilere karşı etkili olabilecek ilaçların araştırılması-geliştirilmesi gereğine yol açmıştır.</a:t>
            </a:r>
          </a:p>
          <a:p>
            <a:endParaRPr lang="tr-TR" sz="24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11</a:t>
            </a:fld>
            <a:endParaRPr lang="tr-TR"/>
          </a:p>
        </p:txBody>
      </p:sp>
    </p:spTree>
    <p:extLst>
      <p:ext uri="{BB962C8B-B14F-4D97-AF65-F5344CB8AC3E}">
        <p14:creationId xmlns:p14="http://schemas.microsoft.com/office/powerpoint/2010/main" val="30675568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005" y="0"/>
            <a:ext cx="8699863" cy="6858000"/>
          </a:xfrm>
        </p:spPr>
        <p:txBody>
          <a:bodyPr>
            <a:normAutofit fontScale="92500" lnSpcReduction="10000"/>
          </a:bodyPr>
          <a:lstStyle/>
          <a:p>
            <a:pPr algn="just"/>
            <a:endParaRPr lang="tr-TR" sz="2600" dirty="0" smtClean="0">
              <a:latin typeface="Times New Roman" panose="02020603050405020304" pitchFamily="18" charset="0"/>
              <a:cs typeface="Times New Roman" panose="02020603050405020304" pitchFamily="18" charset="0"/>
            </a:endParaRPr>
          </a:p>
          <a:p>
            <a:pPr algn="just"/>
            <a:r>
              <a:rPr lang="tr-TR" sz="2600" dirty="0" smtClean="0">
                <a:latin typeface="Times New Roman" panose="02020603050405020304" pitchFamily="18" charset="0"/>
                <a:cs typeface="Times New Roman" panose="02020603050405020304" pitchFamily="18" charset="0"/>
              </a:rPr>
              <a:t>Gerek hayvanlar ve gerekse bitkiler veya tarım ilaçları ile bunların çevresinde kullanılan ilaç ve kimyasal maddelerin birçoğu uygulandıkları alan ve canlıların vücudunda kısmen parçalanarak etkisiz veya zararsız hale gelirken ve/veya getirilirken, bazıları (organik klorlu bileşikler, PCB, PBB, metaller, bazı mantar ilaçları gibi) da son derece yavaş ayrışmaları dolayısıyla, bunlarda giderek artan miktarlarda birikirler; böylece, besin zincirine giren bu maddeler, nihai tüketici durumundaki insanlara kadar ulaşırlar. Besinlerde bulunan ilaç kalıntılarının tüketicilerde aşağıdaki etkilere yol açabileceği kabul edilir. </a:t>
            </a:r>
          </a:p>
          <a:p>
            <a:pPr marL="0" indent="0" algn="just">
              <a:buNone/>
            </a:pPr>
            <a:r>
              <a:rPr lang="tr-TR" sz="2600" dirty="0" smtClean="0">
                <a:latin typeface="Times New Roman" panose="02020603050405020304" pitchFamily="18" charset="0"/>
                <a:cs typeface="Times New Roman" panose="02020603050405020304" pitchFamily="18" charset="0"/>
              </a:rPr>
              <a:t>1.	Hafif bir alerjiden başlayarak, çeşitli doku ve organlarda hasara ve anafilaktik şoktan ölüme kadar değişen şiddette zehirlenmeler.</a:t>
            </a:r>
          </a:p>
          <a:p>
            <a:pPr marL="0" indent="0" algn="just">
              <a:buNone/>
            </a:pPr>
            <a:r>
              <a:rPr lang="tr-TR" sz="2600" dirty="0" smtClean="0">
                <a:latin typeface="Times New Roman" panose="02020603050405020304" pitchFamily="18" charset="0"/>
                <a:cs typeface="Times New Roman" panose="02020603050405020304" pitchFamily="18" charset="0"/>
              </a:rPr>
              <a:t>2.	Teratojenik, mutajenik, karsinojenik etkiler gibi.</a:t>
            </a:r>
          </a:p>
          <a:p>
            <a:pPr marL="514350" indent="-514350" algn="just">
              <a:buAutoNum type="arabicPeriod" startAt="3"/>
            </a:pPr>
            <a:r>
              <a:rPr lang="tr-TR" sz="2600" dirty="0" smtClean="0">
                <a:latin typeface="Times New Roman" panose="02020603050405020304" pitchFamily="18" charset="0"/>
                <a:cs typeface="Times New Roman" panose="02020603050405020304" pitchFamily="18" charset="0"/>
              </a:rPr>
              <a:t>Cinsiyet özellikleri ve davranışlarda değişiklikler (dişilerde erkeksi, erkeklerde dişimsi davranış, belirti ve özelliklerin ortaya çıkması gibi) ve üreme bozuklukları. </a:t>
            </a:r>
          </a:p>
          <a:p>
            <a:pPr marL="0" indent="0" algn="just">
              <a:buNone/>
            </a:pPr>
            <a:r>
              <a:rPr lang="tr-TR" sz="2600" dirty="0" smtClean="0">
                <a:latin typeface="Times New Roman" panose="02020603050405020304" pitchFamily="18" charset="0"/>
                <a:cs typeface="Times New Roman" panose="02020603050405020304" pitchFamily="18" charset="0"/>
              </a:rPr>
              <a:t>4.	Bakteri, parazit ve protozoa türleri arasında dirençli tür veya suşların ortaya çıkması ve böylece, ilaçların sağaltıcı ve koruyucu etkilerinin azalması. </a:t>
            </a:r>
          </a:p>
          <a:p>
            <a:endParaRPr lang="tr-TR" dirty="0"/>
          </a:p>
        </p:txBody>
      </p:sp>
      <p:sp>
        <p:nvSpPr>
          <p:cNvPr id="2" name="Slayt Numarası Yer Tutucusu 1"/>
          <p:cNvSpPr>
            <a:spLocks noGrp="1"/>
          </p:cNvSpPr>
          <p:nvPr>
            <p:ph type="sldNum" sz="quarter" idx="12"/>
          </p:nvPr>
        </p:nvSpPr>
        <p:spPr/>
        <p:txBody>
          <a:bodyPr/>
          <a:lstStyle/>
          <a:p>
            <a:fld id="{AAD02AD8-A91B-4959-B472-BA47743DB904}" type="slidenum">
              <a:rPr lang="tr-TR" smtClean="0"/>
              <a:t>12</a:t>
            </a:fld>
            <a:endParaRPr lang="tr-TR"/>
          </a:p>
        </p:txBody>
      </p:sp>
    </p:spTree>
    <p:extLst>
      <p:ext uri="{BB962C8B-B14F-4D97-AF65-F5344CB8AC3E}">
        <p14:creationId xmlns:p14="http://schemas.microsoft.com/office/powerpoint/2010/main" val="37019789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069" y="0"/>
            <a:ext cx="8699862" cy="6858000"/>
          </a:xfrm>
        </p:spPr>
        <p:txBody>
          <a:bodyPr>
            <a:normAutofit lnSpcReduction="10000"/>
          </a:bodyPr>
          <a:lstStyle/>
          <a:p>
            <a:endParaRPr lang="tr-TR" sz="2600" dirty="0" smtClean="0">
              <a:latin typeface="Times New Roman" panose="02020603050405020304" pitchFamily="18" charset="0"/>
              <a:cs typeface="Times New Roman" panose="02020603050405020304" pitchFamily="18" charset="0"/>
            </a:endParaRPr>
          </a:p>
          <a:p>
            <a:pPr marL="0" indent="0" algn="just">
              <a:buNone/>
            </a:pPr>
            <a:r>
              <a:rPr lang="tr-TR" sz="2600" dirty="0" smtClean="0">
                <a:latin typeface="Times New Roman" panose="02020603050405020304" pitchFamily="18" charset="0"/>
                <a:cs typeface="Times New Roman" panose="02020603050405020304" pitchFamily="18" charset="0"/>
              </a:rPr>
              <a:t>5.	İlaçların kullanım ömrünün kısalması.</a:t>
            </a:r>
          </a:p>
          <a:p>
            <a:pPr marL="0" indent="0" algn="just">
              <a:buNone/>
            </a:pPr>
            <a:r>
              <a:rPr lang="tr-TR" sz="2600" dirty="0" smtClean="0">
                <a:latin typeface="Times New Roman" panose="02020603050405020304" pitchFamily="18" charset="0"/>
                <a:cs typeface="Times New Roman" panose="02020603050405020304" pitchFamily="18" charset="0"/>
              </a:rPr>
              <a:t>6.	Özellikle yoğurt ve sucuk imalatı olmak üzere, besin endüstrisinde üretim hatalarının ortaya çıkması.</a:t>
            </a:r>
          </a:p>
          <a:p>
            <a:pPr marL="514350" indent="-514350" algn="just">
              <a:buAutoNum type="arabicPeriod" startAt="7"/>
            </a:pPr>
            <a:r>
              <a:rPr lang="tr-TR" sz="2600" dirty="0" smtClean="0">
                <a:latin typeface="Times New Roman" panose="02020603050405020304" pitchFamily="18" charset="0"/>
                <a:cs typeface="Times New Roman" panose="02020603050405020304" pitchFamily="18" charset="0"/>
              </a:rPr>
              <a:t>Tüketicilerde ince ve kalın bağırsaklardaki bakteri topluluğunun değişmesi.</a:t>
            </a:r>
          </a:p>
          <a:p>
            <a:pPr marL="514350" indent="-514350" algn="just">
              <a:buAutoNum type="arabicPeriod" startAt="7"/>
            </a:pPr>
            <a:endParaRPr lang="tr-TR" sz="2600" dirty="0" smtClean="0">
              <a:latin typeface="Times New Roman" panose="02020603050405020304" pitchFamily="18" charset="0"/>
              <a:cs typeface="Times New Roman" panose="02020603050405020304" pitchFamily="18" charset="0"/>
            </a:endParaRPr>
          </a:p>
          <a:p>
            <a:pPr algn="just"/>
            <a:r>
              <a:rPr lang="tr-TR" sz="2600" dirty="0" smtClean="0">
                <a:latin typeface="Times New Roman" panose="02020603050405020304" pitchFamily="18" charset="0"/>
                <a:cs typeface="Times New Roman" panose="02020603050405020304" pitchFamily="18" charset="0"/>
              </a:rPr>
              <a:t>İşte, sıralanan istenmeyen etkiler veya durumlardan kaçınmak amacıyla besinlerde, her ülke veya DSÖ, Gıda ve Tarım Örgütü (GTÖ), Avrupa Birliği (AB), Amerika'daki Besin ve İlaç İdaresi (FDA), ülkemizde Tarım ve Sağlık Bakanlığı gibi önemli kuruluşlar, yaptıkları çok yönlü çalışmalarla, tüketici sağlığının korunması da dahil, ilaç kalıntılarının yol açabilecekleri ekonomik ve sosyal yönlü olumsuzlukların önlenmesi amacıyla, bir yandan veteriner ilaçların kullanımı alanında etkin bir kontrolü sağlamayı hedeflerken, bir yandan da tüm ülkelerde aynı konularda sürdürülen çalışma ve uygulamalar arasında birlik ve uyumun sağlanmasını amaçlamışlardır.</a:t>
            </a:r>
          </a:p>
          <a:p>
            <a:endParaRPr lang="tr-TR" sz="2600" dirty="0" smtClean="0">
              <a:latin typeface="Times New Roman" panose="02020603050405020304" pitchFamily="18" charset="0"/>
              <a:cs typeface="Times New Roman" panose="02020603050405020304" pitchFamily="18" charset="0"/>
            </a:endParaRPr>
          </a:p>
          <a:p>
            <a:endParaRPr lang="tr-TR" sz="26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13</a:t>
            </a:fld>
            <a:endParaRPr lang="tr-TR"/>
          </a:p>
        </p:txBody>
      </p:sp>
    </p:spTree>
    <p:extLst>
      <p:ext uri="{BB962C8B-B14F-4D97-AF65-F5344CB8AC3E}">
        <p14:creationId xmlns:p14="http://schemas.microsoft.com/office/powerpoint/2010/main" val="26027903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069" y="0"/>
            <a:ext cx="8634548" cy="6858000"/>
          </a:xfrm>
        </p:spPr>
        <p:txBody>
          <a:bodyPr>
            <a:normAutofit/>
          </a:bodyPr>
          <a:lstStyle/>
          <a:p>
            <a:pPr marL="0" indent="0" algn="just">
              <a:buNone/>
            </a:pPr>
            <a:endParaRPr lang="tr-TR" sz="3200" b="1" dirty="0" smtClean="0">
              <a:latin typeface="Times New Roman" panose="02020603050405020304" pitchFamily="18" charset="0"/>
              <a:cs typeface="Times New Roman" panose="02020603050405020304" pitchFamily="18" charset="0"/>
            </a:endParaRPr>
          </a:p>
          <a:p>
            <a:pPr marL="0" indent="0" algn="just">
              <a:buNone/>
            </a:pPr>
            <a:r>
              <a:rPr lang="tr-TR" sz="3200" b="1" dirty="0" smtClean="0">
                <a:solidFill>
                  <a:srgbClr val="FF0000"/>
                </a:solidFill>
                <a:latin typeface="Times New Roman" panose="02020603050405020304" pitchFamily="18" charset="0"/>
                <a:cs typeface="Times New Roman" panose="02020603050405020304" pitchFamily="18" charset="0"/>
              </a:rPr>
              <a:t>Yenilebilir dokulardaki ilaç kalıntıları</a:t>
            </a:r>
          </a:p>
          <a:p>
            <a:pPr algn="just"/>
            <a:r>
              <a:rPr lang="tr-TR" sz="2600" dirty="0" smtClean="0">
                <a:latin typeface="Times New Roman" panose="02020603050405020304" pitchFamily="18" charset="0"/>
                <a:cs typeface="Times New Roman" panose="02020603050405020304" pitchFamily="18" charset="0"/>
              </a:rPr>
              <a:t>Hayvanlarda çeşitli amaçlarla ilaç kullanıldığı sürece, yukarıda belirtildiği gibi, bunlardan elde edilen et, süt, yumurta, bal gibi besinlerde ilaç kalıntısı bulunması da kaçınılmaz olacaktır. Bu durumda, önemli olan veteriner ilaçlarının hayvanlarda bilinçli ve kontrollü kullanımı sağlanarak, hayvansal kaynaklı besin maddelerinin ilaç kalıntılarıyla kirlenme tehlikesi ve boyutu en aza indirilebilir.</a:t>
            </a:r>
          </a:p>
          <a:p>
            <a:pPr algn="just"/>
            <a:endParaRPr lang="tr-TR" sz="2600" dirty="0">
              <a:latin typeface="Times New Roman" panose="02020603050405020304" pitchFamily="18" charset="0"/>
              <a:cs typeface="Times New Roman" panose="02020603050405020304" pitchFamily="18" charset="0"/>
            </a:endParaRPr>
          </a:p>
          <a:p>
            <a:pPr algn="just"/>
            <a:r>
              <a:rPr lang="tr-TR" sz="2600" dirty="0" smtClean="0">
                <a:latin typeface="Times New Roman" panose="02020603050405020304" pitchFamily="18" charset="0"/>
                <a:cs typeface="Times New Roman" panose="02020603050405020304" pitchFamily="18" charset="0"/>
              </a:rPr>
              <a:t> Besinlerdeki ilaç kalıntılarına karşı tüketici sağlığının etkin biçimde korunabilmesi için her çeşit hayvansal besinde bulunacak ilaç kalıntısı çeşitleri ve kirlenme düzeylerinin sınırlandırılması son derece önem taşır. Bu sebeple, bilimsel ve yasal denetime temel oluşturacak şekilde:</a:t>
            </a:r>
          </a:p>
          <a:p>
            <a:pPr algn="just"/>
            <a:endParaRPr lang="tr-TR" sz="26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14</a:t>
            </a:fld>
            <a:endParaRPr lang="tr-TR"/>
          </a:p>
        </p:txBody>
      </p:sp>
    </p:spTree>
    <p:extLst>
      <p:ext uri="{BB962C8B-B14F-4D97-AF65-F5344CB8AC3E}">
        <p14:creationId xmlns:p14="http://schemas.microsoft.com/office/powerpoint/2010/main" val="29153869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005" y="0"/>
            <a:ext cx="8712925" cy="6858000"/>
          </a:xfrm>
        </p:spPr>
        <p:txBody>
          <a:bodyPr>
            <a:normAutofit fontScale="92500" lnSpcReduction="10000"/>
          </a:bodyPr>
          <a:lstStyle/>
          <a:p>
            <a:endParaRPr lang="tr-TR" dirty="0" smtClean="0"/>
          </a:p>
          <a:p>
            <a:pPr marL="0" indent="0">
              <a:buNone/>
            </a:pPr>
            <a:r>
              <a:rPr lang="tr-TR" dirty="0" smtClean="0"/>
              <a:t>1.	</a:t>
            </a:r>
            <a:r>
              <a:rPr lang="tr-TR" sz="2500" dirty="0" smtClean="0">
                <a:latin typeface="Times New Roman" panose="02020603050405020304" pitchFamily="18" charset="0"/>
                <a:cs typeface="Times New Roman" panose="02020603050405020304" pitchFamily="18" charset="0"/>
              </a:rPr>
              <a:t>Çeşitli amaçlarla (sağaltıcı, koruyucu, gelişmeyi hızlandırıcı gibi) kullanılmasına izin verilen her veteriner ilaç için hayvanlara uygulanabilecek en yüksek dozları, </a:t>
            </a:r>
          </a:p>
          <a:p>
            <a:pPr marL="0" indent="0">
              <a:buNone/>
            </a:pPr>
            <a:r>
              <a:rPr lang="tr-TR" sz="2500" dirty="0" smtClean="0">
                <a:latin typeface="Times New Roman" panose="02020603050405020304" pitchFamily="18" charset="0"/>
                <a:cs typeface="Times New Roman" panose="02020603050405020304" pitchFamily="18" charset="0"/>
              </a:rPr>
              <a:t>2.	Sağaltım süreleri, </a:t>
            </a:r>
          </a:p>
          <a:p>
            <a:pPr marL="0" indent="0">
              <a:buNone/>
            </a:pPr>
            <a:r>
              <a:rPr lang="tr-TR" sz="2500" dirty="0" smtClean="0">
                <a:latin typeface="Times New Roman" panose="02020603050405020304" pitchFamily="18" charset="0"/>
                <a:cs typeface="Times New Roman" panose="02020603050405020304" pitchFamily="18" charset="0"/>
              </a:rPr>
              <a:t>3.	Su veya yemlere katılabilen en yüksek miktarları, </a:t>
            </a:r>
          </a:p>
          <a:p>
            <a:pPr marL="0" indent="0">
              <a:buNone/>
            </a:pPr>
            <a:r>
              <a:rPr lang="tr-TR" sz="2500" dirty="0" smtClean="0">
                <a:latin typeface="Times New Roman" panose="02020603050405020304" pitchFamily="18" charset="0"/>
                <a:cs typeface="Times New Roman" panose="02020603050405020304" pitchFamily="18" charset="0"/>
              </a:rPr>
              <a:t>4.	İlaç verilen hayvanların son ilaç uygulanmasını takiben kesilmeme veya süt, yumurta gibi gıdaların tüketilmeme süreleri, </a:t>
            </a:r>
          </a:p>
          <a:p>
            <a:pPr marL="0" indent="0">
              <a:buNone/>
            </a:pPr>
            <a:r>
              <a:rPr lang="tr-TR" sz="2500" dirty="0" smtClean="0">
                <a:latin typeface="Times New Roman" panose="02020603050405020304" pitchFamily="18" charset="0"/>
                <a:cs typeface="Times New Roman" panose="02020603050405020304" pitchFamily="18" charset="0"/>
              </a:rPr>
              <a:t>5.	Hayvansal gıdalarda bulunmasına izin verilen düzeyleri ve kabul edilebilir günlük alım miktarları,</a:t>
            </a:r>
          </a:p>
          <a:p>
            <a:pPr marL="0" indent="0">
              <a:buNone/>
            </a:pPr>
            <a:r>
              <a:rPr lang="tr-TR" sz="2500" dirty="0" smtClean="0">
                <a:latin typeface="Times New Roman" panose="02020603050405020304" pitchFamily="18" charset="0"/>
                <a:cs typeface="Times New Roman" panose="02020603050405020304" pitchFamily="18" charset="0"/>
              </a:rPr>
              <a:t>6.	Çoğu deney sistemlerindeki etkisiz miktarlarının belirlenmesi ve bilinmesi gerekmektedir.</a:t>
            </a:r>
          </a:p>
          <a:p>
            <a:r>
              <a:rPr lang="tr-TR" sz="2500" dirty="0" smtClean="0">
                <a:latin typeface="Times New Roman" panose="02020603050405020304" pitchFamily="18" charset="0"/>
                <a:cs typeface="Times New Roman" panose="02020603050405020304" pitchFamily="18" charset="0"/>
              </a:rPr>
              <a:t>Bu kapsamda, belirlenmiş olan standartların takibi için öncelikle resmi izleme ve belirleme programları ile yöntemleri ortaya konulmalıdır; böylece, hayvansal ürünlerde kirlenmeye yol açan en önemli sebepler, uygulama hataları, kirlenmenin boyutları ve bunların bölgelere, küçük veya büyük yetiştiricilere göre değişmeleri ortaya konularak, ilaç kalıntılarına sebep olan etmenler hayvan yetiştirme-kesim-tüketim zincirinde değerlendirilerek, sorunun çözümüne ve ileriye yönelik öneriler üretilebilir.</a:t>
            </a:r>
          </a:p>
          <a:p>
            <a:endParaRPr lang="tr-TR" sz="25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15</a:t>
            </a:fld>
            <a:endParaRPr lang="tr-TR"/>
          </a:p>
        </p:txBody>
      </p:sp>
    </p:spTree>
    <p:extLst>
      <p:ext uri="{BB962C8B-B14F-4D97-AF65-F5344CB8AC3E}">
        <p14:creationId xmlns:p14="http://schemas.microsoft.com/office/powerpoint/2010/main" val="3975142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8739051" cy="6858000"/>
          </a:xfrm>
        </p:spPr>
        <p:txBody>
          <a:bodyPr/>
          <a:lstStyle/>
          <a:p>
            <a:endParaRPr lang="tr-TR" dirty="0" smtClean="0"/>
          </a:p>
          <a:p>
            <a:pPr algn="just"/>
            <a:r>
              <a:rPr lang="tr-TR" sz="2600" dirty="0" smtClean="0">
                <a:latin typeface="Times New Roman" panose="02020603050405020304" pitchFamily="18" charset="0"/>
                <a:cs typeface="Times New Roman" panose="02020603050405020304" pitchFamily="18" charset="0"/>
              </a:rPr>
              <a:t>Veteriner ilaçlarının ülkemizde çeşitli hayvansal gıdalarda bulunmasına izin verilen miktarları 28.04.2002 tarih ve 24739 sayılı Resmi Gazetede Tarım ve Köyişleri Bakanlığının 2002/30 numaralı tebliği ile Ek-I olarak yayınlanmıştır; tebliğde ayrıca gıda maddelerinde kalıntı bildirimine gerek olmayan maddeler (Ek-II), geçici olarak belirlenen maddeler (Ek-III) ve gıdalarda hiçbir seviyede bulunmasına izin verilmeyen maddeler listesi (Ek-IV) de yayınlanmıştır. </a:t>
            </a:r>
          </a:p>
          <a:p>
            <a:pPr algn="just"/>
            <a:endParaRPr lang="tr-TR" sz="2600" dirty="0" smtClean="0">
              <a:latin typeface="Times New Roman" panose="02020603050405020304" pitchFamily="18" charset="0"/>
              <a:cs typeface="Times New Roman" panose="02020603050405020304" pitchFamily="18" charset="0"/>
            </a:endParaRPr>
          </a:p>
          <a:p>
            <a:pPr algn="just"/>
            <a:r>
              <a:rPr lang="tr-TR" sz="2600" dirty="0" smtClean="0">
                <a:latin typeface="Times New Roman" panose="02020603050405020304" pitchFamily="18" charset="0"/>
                <a:cs typeface="Times New Roman" panose="02020603050405020304" pitchFamily="18" charset="0"/>
              </a:rPr>
              <a:t>Türkiye’de beyaz et, süt, bal ve balıklarda Ülkesel Kalıntı İzleme Planı çerçevesinde kontroller yapılmaktadır. Bunlardan 2000 yılında yapılan analizlerde kalıntı sıklığının son derece yüksek olduğu görülmektedir. Örğ analiz edilen süt örneklerinin %54’ünün kloramfenikol, %24’ünün -laktam antibiyotik ve %8’inin sülfadimidin; bal örneklerinin %32’sinin naftalen, %18’inin sülfonamid ve %12’sinin oksitetrasiklin içerdiği açıklanmıştır. </a:t>
            </a:r>
          </a:p>
          <a:p>
            <a:pPr algn="just"/>
            <a:endParaRPr lang="tr-TR" sz="2600" dirty="0" smtClean="0">
              <a:latin typeface="Times New Roman" panose="02020603050405020304" pitchFamily="18" charset="0"/>
              <a:cs typeface="Times New Roman" panose="02020603050405020304" pitchFamily="18" charset="0"/>
            </a:endParaRPr>
          </a:p>
          <a:p>
            <a:pPr algn="just"/>
            <a:endParaRPr lang="tr-TR" sz="2600" dirty="0" smtClean="0">
              <a:latin typeface="Times New Roman" panose="02020603050405020304" pitchFamily="18" charset="0"/>
              <a:cs typeface="Times New Roman" panose="02020603050405020304" pitchFamily="18" charset="0"/>
            </a:endParaRPr>
          </a:p>
          <a:p>
            <a:pPr algn="just"/>
            <a:endParaRPr lang="tr-TR" sz="26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16</a:t>
            </a:fld>
            <a:endParaRPr lang="tr-TR"/>
          </a:p>
        </p:txBody>
      </p:sp>
    </p:spTree>
    <p:extLst>
      <p:ext uri="{BB962C8B-B14F-4D97-AF65-F5344CB8AC3E}">
        <p14:creationId xmlns:p14="http://schemas.microsoft.com/office/powerpoint/2010/main" val="3766371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566" y="0"/>
            <a:ext cx="8908867" cy="6858000"/>
          </a:xfrm>
        </p:spPr>
        <p:txBody>
          <a:bodyPr>
            <a:normAutofit fontScale="85000" lnSpcReduction="20000"/>
          </a:bodyPr>
          <a:lstStyle/>
          <a:p>
            <a:pPr marL="0" indent="0">
              <a:buNone/>
            </a:pPr>
            <a:endParaRPr lang="tr-TR" sz="3200" b="1" dirty="0" smtClean="0">
              <a:latin typeface="Times New Roman" panose="02020603050405020304" pitchFamily="18" charset="0"/>
              <a:cs typeface="Times New Roman" panose="02020603050405020304" pitchFamily="18" charset="0"/>
            </a:endParaRPr>
          </a:p>
          <a:p>
            <a:pPr marL="0" indent="0">
              <a:buNone/>
            </a:pPr>
            <a:r>
              <a:rPr lang="tr-TR" sz="3200" b="1" dirty="0" smtClean="0">
                <a:solidFill>
                  <a:srgbClr val="FF0000"/>
                </a:solidFill>
                <a:latin typeface="Times New Roman" panose="02020603050405020304" pitchFamily="18" charset="0"/>
                <a:cs typeface="Times New Roman" panose="02020603050405020304" pitchFamily="18" charset="0"/>
              </a:rPr>
              <a:t>I. Antibiyotikler</a:t>
            </a:r>
          </a:p>
          <a:p>
            <a:pPr algn="just"/>
            <a:r>
              <a:rPr lang="tr-TR" sz="3200" dirty="0" smtClean="0">
                <a:latin typeface="Times New Roman" panose="02020603050405020304" pitchFamily="18" charset="0"/>
                <a:cs typeface="Times New Roman" panose="02020603050405020304" pitchFamily="18" charset="0"/>
              </a:rPr>
              <a:t>Bu maddeler hayvanlarda, hastalıkların sağaltımı ve önlenmesi yanında, gelişmenin hızlandırılması ve verimin artırılması için de kullanılırlar; son iki amaçla, bileşik çeşidine göre değişmek üzere, yeme 5-110 ppm (veya 4-100 mg/kg yem) arasında değişen miktarlarda katılarak, hayvanların bazılarına (etlik civciv-piliçlerde olduğu gibi) ömür boyu, bazılarına da belli bir süre (8 haftalığa kadarki kuzular, 13 haftalığa kadarki buzağı-danalar, kaz ve ördek hariç 8-10 haftalığa kadarki kanatlılar, 8-12 haftalığa kadarki kürk hayvanları gibi) kullanılırlar. </a:t>
            </a:r>
          </a:p>
          <a:p>
            <a:pPr algn="just"/>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Antibiyotiklerin gelişmeyi hızlandırıcı olarak kullanılmaları, hayvan kaynaklı besin maddelerinde kalıntı problemine yol açar. Ayrıca, hastalıkların sağaltımı ve korunma için kullanıldıklarında, kesim öncesi bekletme süresi, süt, yumurta, bal gibi gıdaların tüketilmeme sürelerine uyulmadığında, gıda maddelerinde kalıntılarla karşılaşılması yine kaçınılmaz olacaktır.</a:t>
            </a:r>
          </a:p>
          <a:p>
            <a:pPr marL="0" indent="0">
              <a:buNone/>
            </a:pPr>
            <a:endParaRPr lang="tr-TR" sz="3200" b="1"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17</a:t>
            </a:fld>
            <a:endParaRPr lang="tr-TR"/>
          </a:p>
        </p:txBody>
      </p:sp>
    </p:spTree>
    <p:extLst>
      <p:ext uri="{BB962C8B-B14F-4D97-AF65-F5344CB8AC3E}">
        <p14:creationId xmlns:p14="http://schemas.microsoft.com/office/powerpoint/2010/main" val="7083064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8195" y="0"/>
            <a:ext cx="8699862" cy="6858000"/>
          </a:xfrm>
        </p:spPr>
        <p:txBody>
          <a:bodyPr/>
          <a:lstStyle/>
          <a:p>
            <a:endParaRPr lang="tr-TR" dirty="0" smtClean="0"/>
          </a:p>
          <a:p>
            <a:pPr algn="just"/>
            <a:r>
              <a:rPr lang="tr-TR" sz="2600" dirty="0" smtClean="0">
                <a:latin typeface="Times New Roman" panose="02020603050405020304" pitchFamily="18" charset="0"/>
                <a:cs typeface="Times New Roman" panose="02020603050405020304" pitchFamily="18" charset="0"/>
              </a:rPr>
              <a:t>İlaçlar burada belli bir sağaltım uygulaması veya belli dozlarda verildiklerinde doku ve organlarda çeşitli zamanlardaki </a:t>
            </a:r>
            <a:r>
              <a:rPr lang="tr-TR" sz="2600" b="1" dirty="0" smtClean="0">
                <a:solidFill>
                  <a:srgbClr val="FF0000"/>
                </a:solidFill>
                <a:latin typeface="Times New Roman" panose="02020603050405020304" pitchFamily="18" charset="0"/>
                <a:cs typeface="Times New Roman" panose="02020603050405020304" pitchFamily="18" charset="0"/>
              </a:rPr>
              <a:t>kalıntı miktarları</a:t>
            </a:r>
            <a:r>
              <a:rPr lang="tr-TR" sz="2600" dirty="0" smtClean="0">
                <a:latin typeface="Times New Roman" panose="02020603050405020304" pitchFamily="18" charset="0"/>
                <a:cs typeface="Times New Roman" panose="02020603050405020304" pitchFamily="18" charset="0"/>
              </a:rPr>
              <a:t>, </a:t>
            </a:r>
            <a:r>
              <a:rPr lang="tr-TR" sz="2600" b="1" dirty="0" smtClean="0">
                <a:solidFill>
                  <a:srgbClr val="FF0000"/>
                </a:solidFill>
                <a:latin typeface="Times New Roman" panose="02020603050405020304" pitchFamily="18" charset="0"/>
                <a:cs typeface="Times New Roman" panose="02020603050405020304" pitchFamily="18" charset="0"/>
              </a:rPr>
              <a:t>t-KGA</a:t>
            </a:r>
            <a:r>
              <a:rPr lang="tr-TR" sz="2600" dirty="0" smtClean="0">
                <a:latin typeface="Times New Roman" panose="02020603050405020304" pitchFamily="18" charset="0"/>
                <a:cs typeface="Times New Roman" panose="02020603050405020304" pitchFamily="18" charset="0"/>
              </a:rPr>
              <a:t> ve </a:t>
            </a:r>
            <a:r>
              <a:rPr lang="tr-TR" sz="2600" b="1" dirty="0" smtClean="0">
                <a:solidFill>
                  <a:srgbClr val="FF0000"/>
                </a:solidFill>
                <a:latin typeface="Times New Roman" panose="02020603050405020304" pitchFamily="18" charset="0"/>
                <a:cs typeface="Times New Roman" panose="02020603050405020304" pitchFamily="18" charset="0"/>
              </a:rPr>
              <a:t>m-KGA</a:t>
            </a:r>
            <a:r>
              <a:rPr lang="tr-TR" sz="2600" dirty="0" smtClean="0">
                <a:latin typeface="Times New Roman" panose="02020603050405020304" pitchFamily="18" charset="0"/>
                <a:cs typeface="Times New Roman" panose="02020603050405020304" pitchFamily="18" charset="0"/>
              </a:rPr>
              <a:t> </a:t>
            </a:r>
            <a:r>
              <a:rPr lang="tr-TR" sz="2600" b="1" dirty="0" smtClean="0">
                <a:solidFill>
                  <a:srgbClr val="FF0000"/>
                </a:solidFill>
                <a:latin typeface="Times New Roman" panose="02020603050405020304" pitchFamily="18" charset="0"/>
                <a:cs typeface="Times New Roman" panose="02020603050405020304" pitchFamily="18" charset="0"/>
              </a:rPr>
              <a:t>miktarları</a:t>
            </a:r>
            <a:r>
              <a:rPr lang="tr-TR" sz="2600" dirty="0" smtClean="0">
                <a:latin typeface="Times New Roman" panose="02020603050405020304" pitchFamily="18" charset="0"/>
                <a:cs typeface="Times New Roman" panose="02020603050405020304" pitchFamily="18" charset="0"/>
              </a:rPr>
              <a:t>, çeşitli etkileri bakımından </a:t>
            </a:r>
            <a:r>
              <a:rPr lang="tr-TR" sz="2600" b="1" dirty="0" smtClean="0">
                <a:solidFill>
                  <a:srgbClr val="FF0000"/>
                </a:solidFill>
                <a:latin typeface="Times New Roman" panose="02020603050405020304" pitchFamily="18" charset="0"/>
                <a:cs typeface="Times New Roman" panose="02020603050405020304" pitchFamily="18" charset="0"/>
              </a:rPr>
              <a:t>etkisiz miktarları </a:t>
            </a:r>
            <a:r>
              <a:rPr lang="tr-TR" sz="2600" dirty="0" smtClean="0">
                <a:latin typeface="Times New Roman" panose="02020603050405020304" pitchFamily="18" charset="0"/>
                <a:cs typeface="Times New Roman" panose="02020603050405020304" pitchFamily="18" charset="0"/>
              </a:rPr>
              <a:t>(NOEL) ve </a:t>
            </a:r>
            <a:r>
              <a:rPr lang="tr-TR" sz="2600" b="1" dirty="0" smtClean="0">
                <a:solidFill>
                  <a:srgbClr val="FF0000"/>
                </a:solidFill>
                <a:latin typeface="Times New Roman" panose="02020603050405020304" pitchFamily="18" charset="0"/>
                <a:cs typeface="Times New Roman" panose="02020603050405020304" pitchFamily="18" charset="0"/>
              </a:rPr>
              <a:t>güven faktörüne </a:t>
            </a:r>
            <a:r>
              <a:rPr lang="tr-TR" sz="2600" dirty="0" smtClean="0">
                <a:latin typeface="Times New Roman" panose="02020603050405020304" pitchFamily="18" charset="0"/>
                <a:cs typeface="Times New Roman" panose="02020603050405020304" pitchFamily="18" charset="0"/>
              </a:rPr>
              <a:t>(GF) değinilecektir. </a:t>
            </a:r>
          </a:p>
          <a:p>
            <a:pPr marL="0" indent="0">
              <a:buNone/>
            </a:pPr>
            <a:r>
              <a:rPr lang="tr-TR" sz="2700" b="1" dirty="0">
                <a:solidFill>
                  <a:srgbClr val="FF0000"/>
                </a:solidFill>
                <a:latin typeface="Times New Roman" panose="02020603050405020304" pitchFamily="18" charset="0"/>
                <a:cs typeface="Times New Roman" panose="02020603050405020304" pitchFamily="18" charset="0"/>
              </a:rPr>
              <a:t>1</a:t>
            </a:r>
            <a:r>
              <a:rPr lang="tr-TR" sz="3600" b="1" dirty="0" smtClean="0">
                <a:solidFill>
                  <a:srgbClr val="FF0000"/>
                </a:solidFill>
                <a:latin typeface="Times New Roman" panose="02020603050405020304" pitchFamily="18" charset="0"/>
                <a:cs typeface="Times New Roman" panose="02020603050405020304" pitchFamily="18" charset="0"/>
              </a:rPr>
              <a:t>. </a:t>
            </a:r>
            <a:r>
              <a:rPr lang="tr-TR" sz="2700" b="1" dirty="0" smtClean="0">
                <a:solidFill>
                  <a:srgbClr val="FF0000"/>
                </a:solidFill>
                <a:latin typeface="Times New Roman" panose="02020603050405020304" pitchFamily="18" charset="0"/>
                <a:cs typeface="Times New Roman" panose="02020603050405020304" pitchFamily="18" charset="0"/>
              </a:rPr>
              <a:t>Aminoglikozidler</a:t>
            </a:r>
          </a:p>
          <a:p>
            <a:pPr>
              <a:buFont typeface="Wingdings" panose="05000000000000000000" pitchFamily="2" charset="2"/>
              <a:buChar char="v"/>
            </a:pPr>
            <a:r>
              <a:rPr lang="tr-TR" sz="2600" b="1" dirty="0" smtClean="0">
                <a:solidFill>
                  <a:srgbClr val="FF0000"/>
                </a:solidFill>
                <a:latin typeface="Times New Roman" panose="02020603050405020304" pitchFamily="18" charset="0"/>
                <a:cs typeface="Times New Roman" panose="02020603050405020304" pitchFamily="18" charset="0"/>
              </a:rPr>
              <a:t>Gentamisin</a:t>
            </a:r>
          </a:p>
          <a:p>
            <a:pPr algn="just"/>
            <a:r>
              <a:rPr lang="tr-TR" sz="2600" dirty="0" smtClean="0">
                <a:latin typeface="Times New Roman" panose="02020603050405020304" pitchFamily="18" charset="0"/>
                <a:cs typeface="Times New Roman" panose="02020603050405020304" pitchFamily="18" charset="0"/>
              </a:rPr>
              <a:t>İlaç koyunlara Kİ yolla 8 saat arayla 3 mg/kg dozda bir hafta süreyle verildiğinde, böbrek kabuğunda 224 ppm kalıntıya yol açar; bu ölçüdeki kalıntının yarı-ömrü 90 gün dolayındadır. Diğer yandan, ilacın böbrek kabuğundaki miktarı serumdakinin 1500 katına; karaciğerde de 10 katına kadar çıkabilir. İlaç danalara ağızdan günde 2 kez 1 mg/kg dozda bir hafta süreyle verildiğinde, 20 gün sonra böbrekteki miktarı 0.1 ppm’in altına iner. </a:t>
            </a:r>
          </a:p>
          <a:p>
            <a:pPr algn="just"/>
            <a:endParaRPr lang="tr-TR" sz="2600" dirty="0" smtClean="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18</a:t>
            </a:fld>
            <a:endParaRPr lang="tr-TR"/>
          </a:p>
        </p:txBody>
      </p:sp>
    </p:spTree>
    <p:extLst>
      <p:ext uri="{BB962C8B-B14F-4D97-AF65-F5344CB8AC3E}">
        <p14:creationId xmlns:p14="http://schemas.microsoft.com/office/powerpoint/2010/main" val="35014563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7" y="0"/>
            <a:ext cx="8778240" cy="6858000"/>
          </a:xfrm>
        </p:spPr>
        <p:txBody>
          <a:bodyPr>
            <a:normAutofit/>
          </a:bodyPr>
          <a:lstStyle/>
          <a:p>
            <a:pPr marL="0" indent="0">
              <a:buNone/>
            </a:pPr>
            <a:endParaRPr lang="tr-TR" sz="3200" b="1" dirty="0" smtClean="0">
              <a:latin typeface="Times New Roman" panose="02020603050405020304" pitchFamily="18" charset="0"/>
              <a:cs typeface="Times New Roman" panose="02020603050405020304" pitchFamily="18" charset="0"/>
            </a:endParaRPr>
          </a:p>
          <a:p>
            <a:pPr algn="just"/>
            <a:r>
              <a:rPr lang="tr-TR" sz="2500" dirty="0" smtClean="0">
                <a:latin typeface="Times New Roman" panose="02020603050405020304" pitchFamily="18" charset="0"/>
                <a:cs typeface="Times New Roman" panose="02020603050405020304" pitchFamily="18" charset="0"/>
              </a:rPr>
              <a:t>Sindirim kanalında bakteri topluluğuna (Eubacterium türleri için EKEY50=0.8 µg/ml) olan etkisi esas alınmak suretiyle m-KGA miktarı (6 µg/mlx220 g/1x1x60 kg) 0-20 µg/kg c.a./gündür (WHO; FAS 41). </a:t>
            </a:r>
          </a:p>
          <a:p>
            <a:pPr algn="just">
              <a:buFont typeface="Wingdings" panose="05000000000000000000" pitchFamily="2" charset="2"/>
              <a:buChar char="q"/>
            </a:pPr>
            <a:r>
              <a:rPr lang="tr-TR" sz="2500" b="1" dirty="0" smtClean="0">
                <a:solidFill>
                  <a:srgbClr val="002060"/>
                </a:solidFill>
                <a:latin typeface="Times New Roman" panose="02020603050405020304" pitchFamily="18" charset="0"/>
                <a:cs typeface="Times New Roman" panose="02020603050405020304" pitchFamily="18" charset="0"/>
              </a:rPr>
              <a:t>Kalıntı miktarları (WHO: 879, 41).</a:t>
            </a:r>
          </a:p>
          <a:p>
            <a:pPr algn="just">
              <a:buFont typeface="Wingdings" panose="05000000000000000000" pitchFamily="2" charset="2"/>
              <a:buChar char="q"/>
            </a:pPr>
            <a:r>
              <a:rPr lang="tr-TR" sz="2500" b="1" dirty="0" smtClean="0">
                <a:solidFill>
                  <a:srgbClr val="002060"/>
                </a:solidFill>
                <a:latin typeface="Times New Roman" panose="02020603050405020304" pitchFamily="18" charset="0"/>
                <a:cs typeface="Times New Roman" panose="02020603050405020304" pitchFamily="18" charset="0"/>
              </a:rPr>
              <a:t>Belirteç kalıntı: Gentamisin.</a:t>
            </a:r>
          </a:p>
          <a:p>
            <a:pPr algn="just">
              <a:buFont typeface="Wingdings" panose="05000000000000000000" pitchFamily="2" charset="2"/>
              <a:buChar char="q"/>
            </a:pPr>
            <a:r>
              <a:rPr lang="tr-TR" sz="2500" b="1" dirty="0" smtClean="0">
                <a:solidFill>
                  <a:srgbClr val="002060"/>
                </a:solidFill>
                <a:latin typeface="Times New Roman" panose="02020603050405020304" pitchFamily="18" charset="0"/>
                <a:cs typeface="Times New Roman" panose="02020603050405020304" pitchFamily="18" charset="0"/>
              </a:rPr>
              <a:t>t-KGA miktarı: 0-20 µg/kg/gün (WHO: 879, 41).</a:t>
            </a:r>
          </a:p>
          <a:p>
            <a:pPr algn="just">
              <a:buFont typeface="Wingdings" panose="05000000000000000000" pitchFamily="2" charset="2"/>
              <a:buChar char="q"/>
            </a:pPr>
            <a:r>
              <a:rPr lang="tr-TR" sz="2500" b="1" dirty="0" smtClean="0">
                <a:solidFill>
                  <a:srgbClr val="002060"/>
                </a:solidFill>
                <a:latin typeface="Times New Roman" panose="02020603050405020304" pitchFamily="18" charset="0"/>
                <a:cs typeface="Times New Roman" panose="02020603050405020304" pitchFamily="18" charset="0"/>
              </a:rPr>
              <a:t>m-KGA miktarı: 0-20 µg/kg/gün (WHO: 41). </a:t>
            </a:r>
          </a:p>
          <a:p>
            <a:pPr algn="just">
              <a:buFont typeface="Wingdings" panose="05000000000000000000" pitchFamily="2" charset="2"/>
              <a:buChar char="q"/>
            </a:pPr>
            <a:r>
              <a:rPr lang="tr-TR" sz="2500" b="1" dirty="0" smtClean="0">
                <a:solidFill>
                  <a:srgbClr val="002060"/>
                </a:solidFill>
                <a:latin typeface="Times New Roman" panose="02020603050405020304" pitchFamily="18" charset="0"/>
                <a:cs typeface="Times New Roman" panose="02020603050405020304" pitchFamily="18" charset="0"/>
              </a:rPr>
              <a:t>NOEL: 10 mg/kg c.a.</a:t>
            </a:r>
          </a:p>
          <a:p>
            <a:pPr marL="0" indent="0">
              <a:buNone/>
            </a:pPr>
            <a:r>
              <a:rPr lang="tr-TR" sz="2400" b="1" dirty="0" smtClean="0">
                <a:solidFill>
                  <a:srgbClr val="FF0000"/>
                </a:solidFill>
                <a:latin typeface="Times New Roman" panose="02020603050405020304" pitchFamily="18" charset="0"/>
                <a:cs typeface="Times New Roman" panose="02020603050405020304" pitchFamily="18" charset="0"/>
              </a:rPr>
              <a:t>2. Fenikoller</a:t>
            </a:r>
          </a:p>
          <a:p>
            <a:pPr>
              <a:buFont typeface="Wingdings" panose="05000000000000000000" pitchFamily="2" charset="2"/>
              <a:buChar char="v"/>
            </a:pPr>
            <a:r>
              <a:rPr lang="tr-TR" sz="2400" b="1" dirty="0" smtClean="0">
                <a:solidFill>
                  <a:srgbClr val="FF0000"/>
                </a:solidFill>
                <a:latin typeface="Times New Roman" panose="02020603050405020304" pitchFamily="18" charset="0"/>
                <a:cs typeface="Times New Roman" panose="02020603050405020304" pitchFamily="18" charset="0"/>
              </a:rPr>
              <a:t>Kloramfenikol</a:t>
            </a:r>
          </a:p>
          <a:p>
            <a:pPr algn="just"/>
            <a:r>
              <a:rPr lang="tr-TR" sz="2400" dirty="0" smtClean="0">
                <a:latin typeface="Times New Roman" panose="02020603050405020304" pitchFamily="18" charset="0"/>
                <a:cs typeface="Times New Roman" panose="02020603050405020304" pitchFamily="18" charset="0"/>
              </a:rPr>
              <a:t>Bu maddenin ülkemizde besin değeri olan hayvanlardaki kullanımı Nisan-1993’de yasaklanmıştır. İlaç suya 40 mg/L miktarda katılıp 5 gün süreyle etlik piliçlere verildiğinde, böbrekte 0.6 ppm, kas, karaciğer ve deride 0.2 ppm kalıntıya yol açar. </a:t>
            </a:r>
          </a:p>
          <a:p>
            <a:pPr algn="just"/>
            <a:endParaRPr lang="tr-TR" sz="2500" dirty="0" smtClean="0">
              <a:latin typeface="Times New Roman" panose="02020603050405020304" pitchFamily="18" charset="0"/>
              <a:cs typeface="Times New Roman" panose="02020603050405020304" pitchFamily="18" charset="0"/>
            </a:endParaRPr>
          </a:p>
          <a:p>
            <a:pPr algn="just"/>
            <a:endParaRPr lang="tr-TR" sz="25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19</a:t>
            </a:fld>
            <a:endParaRPr lang="tr-TR"/>
          </a:p>
        </p:txBody>
      </p:sp>
    </p:spTree>
    <p:extLst>
      <p:ext uri="{BB962C8B-B14F-4D97-AF65-F5344CB8AC3E}">
        <p14:creationId xmlns:p14="http://schemas.microsoft.com/office/powerpoint/2010/main" val="2031288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8194" y="274320"/>
            <a:ext cx="8477795" cy="6583680"/>
          </a:xfrm>
        </p:spPr>
        <p:txBody>
          <a:bodyPr>
            <a:normAutofit/>
          </a:bodyPr>
          <a:lstStyle/>
          <a:p>
            <a:pPr marL="0" indent="0">
              <a:buNone/>
            </a:pPr>
            <a:r>
              <a:rPr lang="tr-TR" sz="3200" b="1" dirty="0" smtClean="0">
                <a:latin typeface="Times New Roman" panose="02020603050405020304" pitchFamily="18" charset="0"/>
                <a:cs typeface="Times New Roman" panose="02020603050405020304" pitchFamily="18" charset="0"/>
              </a:rPr>
              <a:t> </a:t>
            </a:r>
          </a:p>
          <a:p>
            <a:pPr marL="0" indent="0">
              <a:buNone/>
            </a:pPr>
            <a:r>
              <a:rPr lang="tr-TR" sz="3200" b="1" dirty="0" smtClean="0">
                <a:latin typeface="Times New Roman" panose="02020603050405020304" pitchFamily="18" charset="0"/>
                <a:cs typeface="Times New Roman" panose="02020603050405020304" pitchFamily="18" charset="0"/>
              </a:rPr>
              <a:t>Giriş</a:t>
            </a:r>
          </a:p>
          <a:p>
            <a:pPr algn="just"/>
            <a:endParaRPr lang="tr-TR" sz="2500" dirty="0" smtClean="0">
              <a:latin typeface="Times New Roman" panose="02020603050405020304" pitchFamily="18" charset="0"/>
              <a:cs typeface="Times New Roman" panose="02020603050405020304" pitchFamily="18" charset="0"/>
            </a:endParaRPr>
          </a:p>
          <a:p>
            <a:pPr algn="just"/>
            <a:r>
              <a:rPr lang="tr-TR" sz="2500" dirty="0" smtClean="0">
                <a:latin typeface="Times New Roman" panose="02020603050405020304" pitchFamily="18" charset="0"/>
                <a:cs typeface="Times New Roman" panose="02020603050405020304" pitchFamily="18" charset="0"/>
              </a:rPr>
              <a:t>Gıdalarda kirlenmeye yol açan çok çeşitli yapıda ve sayıda madde vardır. Bunlardan bazıları: Bitkiler (</a:t>
            </a:r>
            <a:r>
              <a:rPr lang="tr-TR" sz="2500" dirty="0">
                <a:latin typeface="Times New Roman" panose="02020603050405020304" pitchFamily="18" charset="0"/>
                <a:cs typeface="Times New Roman" panose="02020603050405020304" pitchFamily="18" charset="0"/>
              </a:rPr>
              <a:t>alkaloidler, siyanogenetik glikozidler gibi)</a:t>
            </a:r>
            <a:r>
              <a:rPr lang="tr-TR" dirty="0"/>
              <a:t> </a:t>
            </a:r>
            <a:r>
              <a:rPr lang="tr-TR" sz="2500" dirty="0" smtClean="0">
                <a:latin typeface="Times New Roman" panose="02020603050405020304" pitchFamily="18" charset="0"/>
                <a:cs typeface="Times New Roman" panose="02020603050405020304" pitchFamily="18" charset="0"/>
              </a:rPr>
              <a:t>, </a:t>
            </a:r>
            <a:r>
              <a:rPr lang="tr-TR" sz="2500" dirty="0">
                <a:latin typeface="Times New Roman" panose="02020603050405020304" pitchFamily="18" charset="0"/>
                <a:cs typeface="Times New Roman" panose="02020603050405020304" pitchFamily="18" charset="0"/>
              </a:rPr>
              <a:t>biyolojik (su ürünü zehirleri) veya kimyasal </a:t>
            </a:r>
            <a:r>
              <a:rPr lang="tr-TR" sz="2500" dirty="0" smtClean="0">
                <a:latin typeface="Times New Roman" panose="02020603050405020304" pitchFamily="18" charset="0"/>
                <a:cs typeface="Times New Roman" panose="02020603050405020304" pitchFamily="18" charset="0"/>
              </a:rPr>
              <a:t>kirleticiler (</a:t>
            </a:r>
            <a:r>
              <a:rPr lang="tr-TR" sz="2500" dirty="0">
                <a:latin typeface="Times New Roman" panose="02020603050405020304" pitchFamily="18" charset="0"/>
                <a:cs typeface="Times New Roman" panose="02020603050405020304" pitchFamily="18" charset="0"/>
              </a:rPr>
              <a:t>pestisidler, dioksinler, plastikler gibi) </a:t>
            </a:r>
            <a:r>
              <a:rPr lang="tr-TR" sz="2500" dirty="0" smtClean="0">
                <a:latin typeface="Times New Roman" panose="02020603050405020304" pitchFamily="18" charset="0"/>
                <a:cs typeface="Times New Roman" panose="02020603050405020304" pitchFamily="18" charset="0"/>
              </a:rPr>
              <a:t>,</a:t>
            </a:r>
            <a:r>
              <a:rPr lang="tr-TR" dirty="0" smtClean="0"/>
              <a:t> </a:t>
            </a:r>
            <a:r>
              <a:rPr lang="tr-TR" sz="2500" dirty="0">
                <a:latin typeface="Times New Roman" panose="02020603050405020304" pitchFamily="18" charset="0"/>
                <a:cs typeface="Times New Roman" panose="02020603050405020304" pitchFamily="18" charset="0"/>
              </a:rPr>
              <a:t>gıda maddelerinin korunması </a:t>
            </a:r>
            <a:r>
              <a:rPr lang="tr-TR" sz="2500" dirty="0" smtClean="0">
                <a:latin typeface="Times New Roman" panose="02020603050405020304" pitchFamily="18" charset="0"/>
                <a:cs typeface="Times New Roman" panose="02020603050405020304" pitchFamily="18" charset="0"/>
              </a:rPr>
              <a:t>için kullanılan katkı maddeleri gibi örnekler verilebilir.</a:t>
            </a:r>
          </a:p>
          <a:p>
            <a:pPr marL="0" indent="0" algn="just">
              <a:buNone/>
            </a:pPr>
            <a:endParaRPr lang="tr-TR" sz="2500" dirty="0" smtClean="0">
              <a:latin typeface="Times New Roman" panose="02020603050405020304" pitchFamily="18" charset="0"/>
              <a:cs typeface="Times New Roman" panose="02020603050405020304" pitchFamily="18" charset="0"/>
            </a:endParaRPr>
          </a:p>
          <a:p>
            <a:pPr marL="0" indent="0" algn="just">
              <a:buNone/>
            </a:pPr>
            <a:endParaRPr lang="tr-TR" sz="2500" dirty="0" smtClean="0">
              <a:latin typeface="Times New Roman" panose="02020603050405020304" pitchFamily="18" charset="0"/>
              <a:cs typeface="Times New Roman" panose="02020603050405020304" pitchFamily="18" charset="0"/>
            </a:endParaRPr>
          </a:p>
          <a:p>
            <a:pPr algn="just"/>
            <a:r>
              <a:rPr lang="tr-TR" sz="2500" dirty="0" smtClean="0">
                <a:latin typeface="Times New Roman" panose="02020603050405020304" pitchFamily="18" charset="0"/>
                <a:cs typeface="Times New Roman" panose="02020603050405020304" pitchFamily="18" charset="0"/>
              </a:rPr>
              <a:t>Çevre ve gıdaların kirlenmesine sebep olan maddelerin bir kısmı </a:t>
            </a:r>
            <a:r>
              <a:rPr lang="tr-TR" sz="2500" b="1" dirty="0" smtClean="0">
                <a:solidFill>
                  <a:srgbClr val="FF0000"/>
                </a:solidFill>
                <a:latin typeface="Times New Roman" panose="02020603050405020304" pitchFamily="18" charset="0"/>
                <a:cs typeface="Times New Roman" panose="02020603050405020304" pitchFamily="18" charset="0"/>
              </a:rPr>
              <a:t>geçici</a:t>
            </a:r>
            <a:r>
              <a:rPr lang="tr-TR" sz="2500" dirty="0" smtClean="0">
                <a:latin typeface="Times New Roman" panose="02020603050405020304" pitchFamily="18" charset="0"/>
                <a:cs typeface="Times New Roman" panose="02020603050405020304" pitchFamily="18" charset="0"/>
              </a:rPr>
              <a:t>, bir kısmı da </a:t>
            </a:r>
            <a:r>
              <a:rPr lang="tr-TR" sz="2500" b="1" dirty="0" smtClean="0">
                <a:solidFill>
                  <a:srgbClr val="FF0000"/>
                </a:solidFill>
                <a:latin typeface="Times New Roman" panose="02020603050405020304" pitchFamily="18" charset="0"/>
                <a:cs typeface="Times New Roman" panose="02020603050405020304" pitchFamily="18" charset="0"/>
              </a:rPr>
              <a:t>kalıcı</a:t>
            </a:r>
            <a:r>
              <a:rPr lang="tr-TR" sz="2500" dirty="0" smtClean="0">
                <a:latin typeface="Times New Roman" panose="02020603050405020304" pitchFamily="18" charset="0"/>
                <a:cs typeface="Times New Roman" panose="02020603050405020304" pitchFamily="18" charset="0"/>
              </a:rPr>
              <a:t> kirliliğe sebep olurlar. </a:t>
            </a:r>
          </a:p>
          <a:p>
            <a:pPr algn="just"/>
            <a:endParaRPr lang="tr-TR" sz="25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2</a:t>
            </a:fld>
            <a:endParaRPr lang="tr-TR"/>
          </a:p>
        </p:txBody>
      </p:sp>
    </p:spTree>
    <p:extLst>
      <p:ext uri="{BB962C8B-B14F-4D97-AF65-F5344CB8AC3E}">
        <p14:creationId xmlns:p14="http://schemas.microsoft.com/office/powerpoint/2010/main" val="20879801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7" y="0"/>
            <a:ext cx="8778240" cy="6858000"/>
          </a:xfrm>
        </p:spPr>
        <p:txBody>
          <a:bodyPr/>
          <a:lstStyle/>
          <a:p>
            <a:pPr marL="0" indent="0">
              <a:buNone/>
            </a:pPr>
            <a:endParaRPr lang="tr-TR" sz="2700" dirty="0">
              <a:latin typeface="Times New Roman" panose="02020603050405020304" pitchFamily="18" charset="0"/>
              <a:cs typeface="Times New Roman" panose="02020603050405020304" pitchFamily="18" charset="0"/>
            </a:endParaRPr>
          </a:p>
          <a:p>
            <a:pPr algn="just"/>
            <a:r>
              <a:rPr lang="tr-TR" sz="2700" dirty="0" smtClean="0">
                <a:latin typeface="Times New Roman" panose="02020603050405020304" pitchFamily="18" charset="0"/>
                <a:cs typeface="Times New Roman" panose="02020603050405020304" pitchFamily="18" charset="0"/>
              </a:rPr>
              <a:t>Kas içi yolla verilme yerinde doku hasarına yol açtığı ve emilmesi düzensiz olduğundan, burada uzun süreli kalıntıya sebep olabilir. Kloramfenikol insanlarda kemik iliğini baskı altına alarak aplastik anemiden ölüme ve yeni doğmuşlarda gri sendroma (karaciğer hasarı, sarılık, göz sinirinde yangı gibi) yol açabilir.</a:t>
            </a:r>
          </a:p>
          <a:p>
            <a:pPr algn="just"/>
            <a:endParaRPr lang="tr-TR" sz="2700" dirty="0" smtClean="0">
              <a:latin typeface="Times New Roman" panose="02020603050405020304" pitchFamily="18" charset="0"/>
              <a:cs typeface="Times New Roman" panose="02020603050405020304" pitchFamily="18" charset="0"/>
            </a:endParaRPr>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3. Kinolonlar</a:t>
            </a:r>
          </a:p>
          <a:p>
            <a:pPr>
              <a:buFont typeface="Wingdings" panose="05000000000000000000" pitchFamily="2" charset="2"/>
              <a:buChar char="v"/>
            </a:pPr>
            <a:r>
              <a:rPr lang="tr-TR" sz="2700" b="1" dirty="0" smtClean="0">
                <a:solidFill>
                  <a:srgbClr val="FF0000"/>
                </a:solidFill>
                <a:latin typeface="Times New Roman" panose="02020603050405020304" pitchFamily="18" charset="0"/>
                <a:cs typeface="Times New Roman" panose="02020603050405020304" pitchFamily="18" charset="0"/>
              </a:rPr>
              <a:t>Enrofloksasin</a:t>
            </a:r>
          </a:p>
          <a:p>
            <a:pPr algn="just"/>
            <a:r>
              <a:rPr lang="tr-TR" sz="2700" dirty="0" smtClean="0">
                <a:latin typeface="Times New Roman" panose="02020603050405020304" pitchFamily="18" charset="0"/>
                <a:cs typeface="Times New Roman" panose="02020603050405020304" pitchFamily="18" charset="0"/>
              </a:rPr>
              <a:t>İlacın insan ve hayvanlardaki en önemli metaboliti siprofloksasindir; ilaç başlıca ince bağırsaklardan emilir ve verilenin %20’si siprofloksasin halinde bağırsaklara ulaşır. </a:t>
            </a:r>
          </a:p>
          <a:p>
            <a:pPr algn="just"/>
            <a:endParaRPr lang="tr-TR" sz="2700" dirty="0" smtClean="0">
              <a:latin typeface="Times New Roman" panose="02020603050405020304" pitchFamily="18" charset="0"/>
              <a:cs typeface="Times New Roman" panose="02020603050405020304" pitchFamily="18" charset="0"/>
            </a:endParaRPr>
          </a:p>
          <a:p>
            <a:pPr algn="just"/>
            <a:endParaRPr lang="tr-TR" sz="27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20</a:t>
            </a:fld>
            <a:endParaRPr lang="tr-TR"/>
          </a:p>
        </p:txBody>
      </p:sp>
    </p:spTree>
    <p:extLst>
      <p:ext uri="{BB962C8B-B14F-4D97-AF65-F5344CB8AC3E}">
        <p14:creationId xmlns:p14="http://schemas.microsoft.com/office/powerpoint/2010/main" val="20240372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754" y="0"/>
            <a:ext cx="8778240" cy="6858000"/>
          </a:xfrm>
        </p:spPr>
        <p:txBody>
          <a:bodyPr>
            <a:normAutofit/>
          </a:bodyPr>
          <a:lstStyle/>
          <a:p>
            <a:pPr marL="0" indent="0">
              <a:buNone/>
            </a:pPr>
            <a:endParaRPr lang="tr-TR" sz="2700" b="1" dirty="0" smtClean="0">
              <a:solidFill>
                <a:srgbClr val="FF0000"/>
              </a:solidFill>
              <a:latin typeface="Times New Roman" panose="02020603050405020304" pitchFamily="18" charset="0"/>
              <a:cs typeface="Times New Roman" panose="02020603050405020304" pitchFamily="18" charset="0"/>
            </a:endParaRPr>
          </a:p>
          <a:p>
            <a:r>
              <a:rPr lang="tr-TR" sz="2700" dirty="0" smtClean="0">
                <a:latin typeface="Times New Roman" panose="02020603050405020304" pitchFamily="18" charset="0"/>
                <a:cs typeface="Times New Roman" panose="02020603050405020304" pitchFamily="18" charset="0"/>
              </a:rPr>
              <a:t>İlacın köpeklerde testislere zehirlilik bakımından NOEL 1.2 mg/kg c.a. ve insanlar için t-KGA miktarı 0-2 µg/kg/gün olarak ayarlanmıştır. </a:t>
            </a:r>
          </a:p>
          <a:p>
            <a:pPr algn="just"/>
            <a:endParaRPr lang="tr-TR" sz="2700" dirty="0" smtClean="0">
              <a:latin typeface="Times New Roman" panose="02020603050405020304" pitchFamily="18" charset="0"/>
              <a:cs typeface="Times New Roman" panose="02020603050405020304" pitchFamily="18" charset="0"/>
            </a:endParaRPr>
          </a:p>
          <a:p>
            <a:pPr algn="just"/>
            <a:r>
              <a:rPr lang="tr-TR" sz="2700" dirty="0" smtClean="0">
                <a:latin typeface="Times New Roman" panose="02020603050405020304" pitchFamily="18" charset="0"/>
                <a:cs typeface="Times New Roman" panose="02020603050405020304" pitchFamily="18" charset="0"/>
              </a:rPr>
              <a:t>Enrofloksasinin metaboliti olan siprofloksasinin sindirim kanalındaki bakteri topluluğuna etkinliği 4 kez daha güçlüdür ve gıdalar aracılığında bu maddeye de maruz kalınabilir; siprofloksasinin tolerans düzeyinin belirlenmesinde bu durum göz önüne alınır (WHO; FAS 39). </a:t>
            </a:r>
          </a:p>
          <a:p>
            <a:pPr algn="just"/>
            <a:endParaRPr lang="tr-TR" sz="2700" dirty="0">
              <a:latin typeface="Times New Roman" panose="02020603050405020304" pitchFamily="18" charset="0"/>
              <a:cs typeface="Times New Roman" panose="02020603050405020304" pitchFamily="18" charset="0"/>
            </a:endParaRPr>
          </a:p>
          <a:p>
            <a:pPr algn="just"/>
            <a:r>
              <a:rPr lang="tr-TR" sz="2700" dirty="0" smtClean="0">
                <a:latin typeface="Times New Roman" panose="02020603050405020304" pitchFamily="18" charset="0"/>
                <a:cs typeface="Times New Roman" panose="02020603050405020304" pitchFamily="18" charset="0"/>
              </a:rPr>
              <a:t>Sindirim kanalında bakteri topluluğuna olan etkisi (Fusobacterium türleri için EKEY50 0.125 µg/ml) esas alınmak suretiyle m-KGA miktarı (0.125 µg/mlx 220 g/0.2x1x 60 kg) 0-2.3 µg/kg c.a./gün olarak hesaplanmıştır.</a:t>
            </a:r>
          </a:p>
          <a:p>
            <a:pPr algn="just"/>
            <a:endParaRPr lang="tr-TR" sz="2700" dirty="0" smtClean="0">
              <a:latin typeface="Times New Roman" panose="02020603050405020304" pitchFamily="18" charset="0"/>
              <a:cs typeface="Times New Roman" panose="02020603050405020304" pitchFamily="18" charset="0"/>
            </a:endParaRPr>
          </a:p>
          <a:p>
            <a:pPr marL="0" indent="0">
              <a:buNone/>
            </a:pPr>
            <a:endParaRPr lang="tr-TR" sz="2700" b="1" dirty="0">
              <a:solidFill>
                <a:srgbClr val="FF0000"/>
              </a:solidFill>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21</a:t>
            </a:fld>
            <a:endParaRPr lang="tr-TR"/>
          </a:p>
        </p:txBody>
      </p:sp>
    </p:spTree>
    <p:extLst>
      <p:ext uri="{BB962C8B-B14F-4D97-AF65-F5344CB8AC3E}">
        <p14:creationId xmlns:p14="http://schemas.microsoft.com/office/powerpoint/2010/main" val="26134109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006" y="0"/>
            <a:ext cx="8686800" cy="6858000"/>
          </a:xfrm>
        </p:spPr>
        <p:txBody>
          <a:bodyPr>
            <a:normAutofit lnSpcReduction="10000"/>
          </a:bodyPr>
          <a:lstStyle/>
          <a:p>
            <a:pPr marL="0" indent="0" algn="just">
              <a:buNone/>
            </a:pPr>
            <a:endParaRPr lang="tr-TR" sz="28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tr-TR" sz="2800" b="1" dirty="0" smtClean="0">
                <a:solidFill>
                  <a:srgbClr val="002060"/>
                </a:solidFill>
                <a:latin typeface="Times New Roman" panose="02020603050405020304" pitchFamily="18" charset="0"/>
                <a:cs typeface="Times New Roman" panose="02020603050405020304" pitchFamily="18" charset="0"/>
              </a:rPr>
              <a:t>Kalıntı miktarları (WHO: 879 ).</a:t>
            </a:r>
          </a:p>
          <a:p>
            <a:pPr algn="just">
              <a:buFont typeface="Wingdings" panose="05000000000000000000" pitchFamily="2" charset="2"/>
              <a:buChar char="q"/>
            </a:pPr>
            <a:r>
              <a:rPr lang="tr-TR" sz="2800" b="1" dirty="0" smtClean="0">
                <a:solidFill>
                  <a:srgbClr val="002060"/>
                </a:solidFill>
                <a:latin typeface="Times New Roman" panose="02020603050405020304" pitchFamily="18" charset="0"/>
                <a:cs typeface="Times New Roman" panose="02020603050405020304" pitchFamily="18" charset="0"/>
              </a:rPr>
              <a:t>Belirteç kalıntı: Enrofloksasin+siprofloksasin.</a:t>
            </a:r>
          </a:p>
          <a:p>
            <a:pPr algn="just">
              <a:buFont typeface="Wingdings" panose="05000000000000000000" pitchFamily="2" charset="2"/>
              <a:buChar char="q"/>
            </a:pPr>
            <a:r>
              <a:rPr lang="tr-TR" sz="2800" b="1" dirty="0" smtClean="0">
                <a:solidFill>
                  <a:srgbClr val="002060"/>
                </a:solidFill>
                <a:latin typeface="Times New Roman" panose="02020603050405020304" pitchFamily="18" charset="0"/>
                <a:cs typeface="Times New Roman" panose="02020603050405020304" pitchFamily="18" charset="0"/>
              </a:rPr>
              <a:t>t-KGA miktarı: 0-2 µg/kg/gün (WHO: 879).</a:t>
            </a:r>
          </a:p>
          <a:p>
            <a:pPr algn="just">
              <a:buFont typeface="Wingdings" panose="05000000000000000000" pitchFamily="2" charset="2"/>
              <a:buChar char="q"/>
            </a:pPr>
            <a:r>
              <a:rPr lang="tr-TR" sz="2800" b="1" dirty="0" smtClean="0">
                <a:solidFill>
                  <a:srgbClr val="002060"/>
                </a:solidFill>
                <a:latin typeface="Times New Roman" panose="02020603050405020304" pitchFamily="18" charset="0"/>
                <a:cs typeface="Times New Roman" panose="02020603050405020304" pitchFamily="18" charset="0"/>
              </a:rPr>
              <a:t>m-KGA miktarı: 0-3.2 µg/kg/gün (WHO: 39). </a:t>
            </a:r>
          </a:p>
          <a:p>
            <a:pPr algn="just">
              <a:buFont typeface="Wingdings" panose="05000000000000000000" pitchFamily="2" charset="2"/>
              <a:buChar char="q"/>
            </a:pPr>
            <a:r>
              <a:rPr lang="tr-TR" sz="2800" b="1" dirty="0" smtClean="0">
                <a:solidFill>
                  <a:srgbClr val="002060"/>
                </a:solidFill>
                <a:latin typeface="Times New Roman" panose="02020603050405020304" pitchFamily="18" charset="0"/>
                <a:cs typeface="Times New Roman" panose="02020603050405020304" pitchFamily="18" charset="0"/>
              </a:rPr>
              <a:t>NOEL: Köpek, ağız, 1.2 mg/kg c.a.</a:t>
            </a:r>
          </a:p>
          <a:p>
            <a:pPr algn="just">
              <a:buFont typeface="Wingdings" panose="05000000000000000000" pitchFamily="2" charset="2"/>
              <a:buChar char="q"/>
            </a:pPr>
            <a:endParaRPr lang="tr-TR" sz="2800" b="1"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tr-TR" sz="2800" b="1" dirty="0" smtClean="0">
                <a:solidFill>
                  <a:srgbClr val="FF0000"/>
                </a:solidFill>
                <a:latin typeface="Times New Roman" panose="02020603050405020304" pitchFamily="18" charset="0"/>
                <a:cs typeface="Times New Roman" panose="02020603050405020304" pitchFamily="18" charset="0"/>
              </a:rPr>
              <a:t>4. Makrolidler</a:t>
            </a:r>
          </a:p>
          <a:p>
            <a:pPr>
              <a:buFont typeface="Wingdings" panose="05000000000000000000" pitchFamily="2" charset="2"/>
              <a:buChar char="v"/>
            </a:pPr>
            <a:r>
              <a:rPr lang="tr-TR" sz="2800" b="1" dirty="0" smtClean="0">
                <a:solidFill>
                  <a:srgbClr val="FF0000"/>
                </a:solidFill>
                <a:latin typeface="Times New Roman" panose="02020603050405020304" pitchFamily="18" charset="0"/>
                <a:cs typeface="Times New Roman" panose="02020603050405020304" pitchFamily="18" charset="0"/>
              </a:rPr>
              <a:t>Tilmikosin </a:t>
            </a:r>
          </a:p>
          <a:p>
            <a:pPr algn="just"/>
            <a:r>
              <a:rPr lang="tr-TR" sz="2800" dirty="0" smtClean="0">
                <a:latin typeface="Times New Roman" panose="02020603050405020304" pitchFamily="18" charset="0"/>
                <a:cs typeface="Times New Roman" panose="02020603050405020304" pitchFamily="18" charset="0"/>
              </a:rPr>
              <a:t>Bu son derece uzun etkili bir maddedir; tek seferde verilmesini takiben 3-4 gün süreyle etkili yoğunluğunu sürdürür. Uygulama yerinde ve vücutta uzun süre kalır; sığırlara 10 mg/kg dozda DA yolla verildiğinde, 3ncü günde toplam kalıntının %37’si karaciğerde ve %45’i kas dokuda, 28nci günde de %7’si karaciğerden elde edilebilir. </a:t>
            </a:r>
          </a:p>
          <a:p>
            <a:pPr algn="just"/>
            <a:endParaRPr lang="tr-TR" sz="28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22</a:t>
            </a:fld>
            <a:endParaRPr lang="tr-TR"/>
          </a:p>
        </p:txBody>
      </p:sp>
    </p:spTree>
    <p:extLst>
      <p:ext uri="{BB962C8B-B14F-4D97-AF65-F5344CB8AC3E}">
        <p14:creationId xmlns:p14="http://schemas.microsoft.com/office/powerpoint/2010/main" val="20361743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131" y="0"/>
            <a:ext cx="8673737" cy="6858000"/>
          </a:xfrm>
        </p:spPr>
        <p:txBody>
          <a:bodyPr>
            <a:normAutofit/>
          </a:bodyPr>
          <a:lstStyle/>
          <a:p>
            <a:pPr marL="0" indent="0">
              <a:buNone/>
            </a:pPr>
            <a:endParaRPr lang="tr-TR" sz="2700" dirty="0" smtClean="0">
              <a:latin typeface="Times New Roman" panose="02020603050405020304" pitchFamily="18" charset="0"/>
              <a:cs typeface="Times New Roman" panose="02020603050405020304" pitchFamily="18" charset="0"/>
            </a:endParaRPr>
          </a:p>
          <a:p>
            <a:pPr algn="just"/>
            <a:r>
              <a:rPr lang="tr-TR" sz="2700" dirty="0" smtClean="0">
                <a:latin typeface="Times New Roman" panose="02020603050405020304" pitchFamily="18" charset="0"/>
                <a:cs typeface="Times New Roman" panose="02020603050405020304" pitchFamily="18" charset="0"/>
              </a:rPr>
              <a:t>Uygulama yerinde yaklaşık 1 ay süreyle 2-5 ppm (toplam kalıntının yaklaşık yarısı), karaciğer ve böbreklerde 0.3 ppm miktarda bulunur. </a:t>
            </a:r>
          </a:p>
          <a:p>
            <a:pPr algn="just"/>
            <a:r>
              <a:rPr lang="tr-TR" sz="2800" dirty="0" smtClean="0">
                <a:latin typeface="Times New Roman" panose="02020603050405020304" pitchFamily="18" charset="0"/>
                <a:cs typeface="Times New Roman" panose="02020603050405020304" pitchFamily="18" charset="0"/>
              </a:rPr>
              <a:t>İlaç 10 mg/kg dozda verildiğinde, sütteki miktarı 10 gün sonra 0.06 µg/ml, 3 hafta sonra da 0.05 g/ml’ye iner. </a:t>
            </a:r>
          </a:p>
          <a:p>
            <a:pPr algn="just"/>
            <a:r>
              <a:rPr lang="tr-TR" sz="2800" dirty="0" smtClean="0">
                <a:latin typeface="Times New Roman" panose="02020603050405020304" pitchFamily="18" charset="0"/>
                <a:cs typeface="Times New Roman" panose="02020603050405020304" pitchFamily="18" charset="0"/>
              </a:rPr>
              <a:t>İlacın 4 mg/kg NOEL ve 100 GF ile t-KGA miktarı 0-40 µg/kg olarak ayarlanmıştır (WHO; TRS 876). KGA ve kalıntı miktarları TGKY’de verilmiştir. </a:t>
            </a:r>
            <a:endParaRPr lang="tr-TR" sz="27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Kalıntı miktarları (WHO: 876).</a:t>
            </a:r>
          </a:p>
          <a:p>
            <a:pPr>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Belirteç kalıntı: Tilmikosin.</a:t>
            </a:r>
          </a:p>
          <a:p>
            <a:pPr>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t-KGA miktarı: 0-40 µg/kg/gün (WHO: 876).</a:t>
            </a:r>
          </a:p>
          <a:p>
            <a:pPr>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GF: 100.</a:t>
            </a:r>
          </a:p>
          <a:p>
            <a:pPr>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NOEL: Sıçan, köpek, 12 ay, üreme, 4 mg/kg c.a. </a:t>
            </a:r>
          </a:p>
          <a:p>
            <a:pPr>
              <a:buFont typeface="Wingdings" panose="05000000000000000000" pitchFamily="2" charset="2"/>
              <a:buChar char="q"/>
            </a:pPr>
            <a:endParaRPr lang="tr-TR" sz="2700" b="1" dirty="0" smtClean="0">
              <a:solidFill>
                <a:srgbClr val="002060"/>
              </a:solidFill>
              <a:latin typeface="Times New Roman" panose="02020603050405020304" pitchFamily="18" charset="0"/>
              <a:cs typeface="Times New Roman" panose="02020603050405020304" pitchFamily="18" charset="0"/>
            </a:endParaRPr>
          </a:p>
          <a:p>
            <a:pPr marL="0" indent="0">
              <a:buNone/>
            </a:pPr>
            <a:endParaRPr lang="tr-TR" sz="2700" b="1" dirty="0">
              <a:solidFill>
                <a:srgbClr val="FF0000"/>
              </a:solidFill>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23</a:t>
            </a:fld>
            <a:endParaRPr lang="tr-TR"/>
          </a:p>
        </p:txBody>
      </p:sp>
    </p:spTree>
    <p:extLst>
      <p:ext uri="{BB962C8B-B14F-4D97-AF65-F5344CB8AC3E}">
        <p14:creationId xmlns:p14="http://schemas.microsoft.com/office/powerpoint/2010/main" val="38509834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691" y="0"/>
            <a:ext cx="8817429" cy="6858000"/>
          </a:xfrm>
        </p:spPr>
        <p:txBody>
          <a:bodyPr>
            <a:normAutofit/>
          </a:bodyPr>
          <a:lstStyle/>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5. Penisilinler</a:t>
            </a:r>
          </a:p>
          <a:p>
            <a:pPr algn="just"/>
            <a:r>
              <a:rPr lang="tr-TR" sz="2600" dirty="0" smtClean="0">
                <a:latin typeface="Times New Roman" panose="02020603050405020304" pitchFamily="18" charset="0"/>
                <a:cs typeface="Times New Roman" panose="02020603050405020304" pitchFamily="18" charset="0"/>
              </a:rPr>
              <a:t>Sağaltımda çok sayıda penisilin türevi ilaç bulunmaktadır. Bunlarla besin kirliliğinin en önemli sebepleri uzun etkili formülasyonlarının Kİ veya meme-içi sağaltımda geniş şekilde kullanılmaları gelir; 1 meme-içi tüpte bulunan penisilin-G miktarı birkaç ton sütü kirletebilecek ölçüdedir. Çeşitli penisilin tuzlarının verilmesini takiben, genellikle 72-96 saat süreyle sütle kalıntıları çıkarılır. Bunların kullanılması ile kalıntıların yol açabileceği en önemli tehlike, bilindiği gibi, duyarlı kişilerde ilaç alerjisidir. </a:t>
            </a:r>
          </a:p>
          <a:p>
            <a:pPr algn="just"/>
            <a:r>
              <a:rPr lang="tr-TR" sz="2600" dirty="0" smtClean="0">
                <a:latin typeface="Times New Roman" panose="02020603050405020304" pitchFamily="18" charset="0"/>
                <a:cs typeface="Times New Roman" panose="02020603050405020304" pitchFamily="18" charset="0"/>
              </a:rPr>
              <a:t>İlaç kalıntıları için toksikolojik tolerans belirlenmiş iken, penisilinlerle ilgili olarak alerjik tolerans tespit edilmiştir; şöyle ki, 5 GF ile 0.5 µg penisilinin alerjiye yol açabileceği kabul edilir.</a:t>
            </a:r>
          </a:p>
          <a:p>
            <a:pPr algn="just">
              <a:buFont typeface="Wingdings" panose="05000000000000000000" pitchFamily="2" charset="2"/>
              <a:buChar char="q"/>
            </a:pPr>
            <a:r>
              <a:rPr lang="tr-TR" sz="2600" b="1" dirty="0" smtClean="0">
                <a:solidFill>
                  <a:srgbClr val="002060"/>
                </a:solidFill>
                <a:latin typeface="Times New Roman" panose="02020603050405020304" pitchFamily="18" charset="0"/>
                <a:cs typeface="Times New Roman" panose="02020603050405020304" pitchFamily="18" charset="0"/>
              </a:rPr>
              <a:t>Kalıntı miktarları (WHO: 41).</a:t>
            </a:r>
          </a:p>
          <a:p>
            <a:pPr algn="just">
              <a:buFont typeface="Wingdings" panose="05000000000000000000" pitchFamily="2" charset="2"/>
              <a:buChar char="q"/>
            </a:pPr>
            <a:r>
              <a:rPr lang="tr-TR" sz="2600" b="1" dirty="0" smtClean="0">
                <a:solidFill>
                  <a:srgbClr val="002060"/>
                </a:solidFill>
                <a:latin typeface="Times New Roman" panose="02020603050405020304" pitchFamily="18" charset="0"/>
                <a:cs typeface="Times New Roman" panose="02020603050405020304" pitchFamily="18" charset="0"/>
              </a:rPr>
              <a:t>Belirteç kalıntı: Benzilpenisilin.</a:t>
            </a:r>
          </a:p>
          <a:p>
            <a:pPr algn="just">
              <a:buFont typeface="Wingdings" panose="05000000000000000000" pitchFamily="2" charset="2"/>
              <a:buChar char="q"/>
            </a:pPr>
            <a:r>
              <a:rPr lang="tr-TR" sz="2600" b="1" dirty="0" smtClean="0">
                <a:solidFill>
                  <a:srgbClr val="002060"/>
                </a:solidFill>
                <a:latin typeface="Times New Roman" panose="02020603050405020304" pitchFamily="18" charset="0"/>
                <a:cs typeface="Times New Roman" panose="02020603050405020304" pitchFamily="18" charset="0"/>
              </a:rPr>
              <a:t>t-KGA miktarı: 0-50 µg/kg/gün (WHO: 41).</a:t>
            </a:r>
          </a:p>
          <a:p>
            <a:pPr>
              <a:buFont typeface="Wingdings" panose="05000000000000000000" pitchFamily="2" charset="2"/>
              <a:buChar char="q"/>
            </a:pPr>
            <a:endParaRPr lang="tr-TR" b="1" dirty="0" smtClean="0">
              <a:solidFill>
                <a:srgbClr val="002060"/>
              </a:solidFill>
            </a:endParaRPr>
          </a:p>
          <a:p>
            <a:pPr>
              <a:buFont typeface="Wingdings" panose="05000000000000000000" pitchFamily="2" charset="2"/>
              <a:buChar char="q"/>
            </a:pPr>
            <a:endParaRPr lang="tr-TR" b="1" dirty="0">
              <a:solidFill>
                <a:srgbClr val="002060"/>
              </a:solidFill>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24</a:t>
            </a:fld>
            <a:endParaRPr lang="tr-TR"/>
          </a:p>
        </p:txBody>
      </p:sp>
    </p:spTree>
    <p:extLst>
      <p:ext uri="{BB962C8B-B14F-4D97-AF65-F5344CB8AC3E}">
        <p14:creationId xmlns:p14="http://schemas.microsoft.com/office/powerpoint/2010/main" val="10630074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754" y="0"/>
            <a:ext cx="8869679" cy="6858000"/>
          </a:xfrm>
        </p:spPr>
        <p:txBody>
          <a:bodyPr>
            <a:normAutofit fontScale="92500" lnSpcReduction="20000"/>
          </a:bodyPr>
          <a:lstStyle/>
          <a:p>
            <a:endParaRPr lang="tr-TR" dirty="0" smtClean="0"/>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6. Tetrasiklinler</a:t>
            </a:r>
          </a:p>
          <a:p>
            <a:pPr algn="just"/>
            <a:r>
              <a:rPr lang="tr-TR" sz="2500" dirty="0" smtClean="0">
                <a:latin typeface="Times New Roman" panose="02020603050405020304" pitchFamily="18" charset="0"/>
                <a:cs typeface="Times New Roman" panose="02020603050405020304" pitchFamily="18" charset="0"/>
              </a:rPr>
              <a:t>Bu ilaçlar ağızdan verilip sindirim kanalından emildikten sonra tüm vücuda dağılırlar; özellikle dişlere sıkıca bağlanırlar; böylece, dişlerde gelişme ve renk bozukluğuna yol açabilirler; bu durum özellikle gebeliğin 4üncü ayı ile 7-8 yaşına kadar ki bebeklik-çocukluk dönemi arasında dikkat çeker. İlaçlar yemlere 5-20 ppm arasında katıldığında, yenilebilir doku ve organlarda genellikle kalıntıya yol açmazlar. Yalnız, yeme 5-80 ppm arasında katılıp buzağı-dana ve kanatlılara verildiğinde, kemik dokuda tespit edilebilir miktarlarda bulunurlar; 9.2 ppm miktarda yeme katılıp 8 hafta süreyle verilen piliçlerin kemik dokusunda 5.5 ppm; 60 mg/hayvan miktarda 8 hafta süreyle verilen danaların kemik dokusunda da yaklaşık 1.8 ppm miktarda kalıntı bulunur. </a:t>
            </a:r>
          </a:p>
          <a:p>
            <a:pPr algn="just"/>
            <a:r>
              <a:rPr lang="tr-TR" sz="2700" dirty="0" smtClean="0">
                <a:latin typeface="Times New Roman" panose="02020603050405020304" pitchFamily="18" charset="0"/>
                <a:cs typeface="Times New Roman" panose="02020603050405020304" pitchFamily="18" charset="0"/>
              </a:rPr>
              <a:t>Besinlerde 1 ppm’e kadar bulunan tetrasiklin kalıntılarının insanlarda herhangi bir zehirli etkisi görülmez; ama, 5-7 ppm’i zararlı olabilir. </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Kalıntı miktarları (WHO: 876).</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Belirteç kalıntı: Oksitetrasiklin+tetrasiklin+klortetrasiklin.</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t-KGA miktarı: 0-3 µg/kg/gün (WHO: 876).</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m-KGA miktarı: 0-3 µg/kg/gün (WHO: 41). </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GF: 10.</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NOEL: Oksitetrasiklin ve klortetrasiklin için 100 mg/kg c.a.</a:t>
            </a:r>
          </a:p>
          <a:p>
            <a:pPr>
              <a:buFont typeface="Wingdings" panose="05000000000000000000" pitchFamily="2" charset="2"/>
              <a:buChar char="q"/>
            </a:pPr>
            <a:endParaRPr lang="tr-TR" sz="2700" b="1" dirty="0">
              <a:solidFill>
                <a:srgbClr val="002060"/>
              </a:solidFill>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25</a:t>
            </a:fld>
            <a:endParaRPr lang="tr-TR"/>
          </a:p>
        </p:txBody>
      </p:sp>
    </p:spTree>
    <p:extLst>
      <p:ext uri="{BB962C8B-B14F-4D97-AF65-F5344CB8AC3E}">
        <p14:creationId xmlns:p14="http://schemas.microsoft.com/office/powerpoint/2010/main" val="24202390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755" y="0"/>
            <a:ext cx="8817428" cy="6858000"/>
          </a:xfrm>
        </p:spPr>
        <p:txBody>
          <a:bodyPr>
            <a:normAutofit fontScale="92500" lnSpcReduction="20000"/>
          </a:bodyPr>
          <a:lstStyle/>
          <a:p>
            <a:pPr marL="0" indent="0">
              <a:buNone/>
            </a:pPr>
            <a:endParaRPr lang="tr-TR" sz="27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II. Antelmintikler</a:t>
            </a:r>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1. Avermektinler </a:t>
            </a:r>
            <a:r>
              <a:rPr lang="tr-TR" sz="2700" b="1" dirty="0">
                <a:solidFill>
                  <a:srgbClr val="FF0000"/>
                </a:solidFill>
                <a:latin typeface="Times New Roman" panose="02020603050405020304" pitchFamily="18" charset="0"/>
                <a:cs typeface="Times New Roman" panose="02020603050405020304" pitchFamily="18" charset="0"/>
              </a:rPr>
              <a:t>ve </a:t>
            </a:r>
            <a:r>
              <a:rPr lang="tr-TR" sz="2700" b="1" dirty="0" smtClean="0">
                <a:solidFill>
                  <a:srgbClr val="FF0000"/>
                </a:solidFill>
                <a:latin typeface="Times New Roman" panose="02020603050405020304" pitchFamily="18" charset="0"/>
                <a:cs typeface="Times New Roman" panose="02020603050405020304" pitchFamily="18" charset="0"/>
              </a:rPr>
              <a:t>nemadektinler</a:t>
            </a:r>
          </a:p>
          <a:p>
            <a:pPr algn="just">
              <a:buFont typeface="Wingdings" panose="05000000000000000000" pitchFamily="2" charset="2"/>
              <a:buChar char="v"/>
            </a:pPr>
            <a:r>
              <a:rPr lang="tr-TR" sz="2700" b="1" dirty="0" smtClean="0">
                <a:solidFill>
                  <a:srgbClr val="FF0000"/>
                </a:solidFill>
                <a:latin typeface="Times New Roman" panose="02020603050405020304" pitchFamily="18" charset="0"/>
                <a:cs typeface="Times New Roman" panose="02020603050405020304" pitchFamily="18" charset="0"/>
              </a:rPr>
              <a:t>İvermektin</a:t>
            </a:r>
          </a:p>
          <a:p>
            <a:pPr algn="just"/>
            <a:r>
              <a:rPr lang="tr-TR" sz="2700" dirty="0" smtClean="0">
                <a:latin typeface="Times New Roman" panose="02020603050405020304" pitchFamily="18" charset="0"/>
                <a:cs typeface="Times New Roman" panose="02020603050405020304" pitchFamily="18" charset="0"/>
              </a:rPr>
              <a:t> Bu madde ağızdan, parenteral ve deri yoluyla kullanılabilir. Uygulama yerinden emilmesi yavaştır; plazmada ağızdan verildiğinde 4-8 saat, DA yolla uygulandığında 2 saat-2 gün arasında doruk değerine çıkar; vücuttaki yarı-ömrü de uzundur. </a:t>
            </a:r>
          </a:p>
          <a:p>
            <a:pPr algn="just"/>
            <a:r>
              <a:rPr lang="tr-TR" sz="2700" dirty="0" smtClean="0">
                <a:latin typeface="Times New Roman" panose="02020603050405020304" pitchFamily="18" charset="0"/>
                <a:cs typeface="Times New Roman" panose="02020603050405020304" pitchFamily="18" charset="0"/>
              </a:rPr>
              <a:t>İlacın koyun ve sığırlarda karaciğer, kas ve böbrekteki toplam kalıntının %50’si, yağ dokudaki toplam kalıntının %20’si H2B1a’dır. </a:t>
            </a:r>
          </a:p>
          <a:p>
            <a:pPr algn="just"/>
            <a:r>
              <a:rPr lang="tr-TR" sz="2700" dirty="0" smtClean="0">
                <a:latin typeface="Times New Roman" panose="02020603050405020304" pitchFamily="18" charset="0"/>
                <a:cs typeface="Times New Roman" panose="02020603050405020304" pitchFamily="18" charset="0"/>
              </a:rPr>
              <a:t>İlacın CF1 farelerde anne için NOEL 0.1 mg/kg’dır; 100 GF ile birlikte KGA’ı 0-1 µg/kg/gün (veya 60 µg/60 kg) olarak belirlenmiştir.</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Kalıntı miktarı (WHO; TRS 799).</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Belirteç kalıntı: Avermektin B1a.</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t-KGA miktarı: 0-1 µg/kg/gün.</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GF: 100. </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NOEL: Fare, 0.1 mg/kg c.a.</a:t>
            </a:r>
          </a:p>
          <a:p>
            <a:pPr marL="0" indent="0">
              <a:buNone/>
            </a:pPr>
            <a:endParaRPr lang="tr-TR" sz="2700" b="1" dirty="0">
              <a:solidFill>
                <a:srgbClr val="FF0000"/>
              </a:solidFill>
              <a:latin typeface="Times New Roman" panose="02020603050405020304" pitchFamily="18" charset="0"/>
              <a:cs typeface="Times New Roman" panose="02020603050405020304" pitchFamily="18" charset="0"/>
            </a:endParaRPr>
          </a:p>
          <a:p>
            <a:endParaRPr lang="tr-TR" dirty="0"/>
          </a:p>
        </p:txBody>
      </p:sp>
      <p:sp>
        <p:nvSpPr>
          <p:cNvPr id="2" name="Slayt Numarası Yer Tutucusu 1"/>
          <p:cNvSpPr>
            <a:spLocks noGrp="1"/>
          </p:cNvSpPr>
          <p:nvPr>
            <p:ph type="sldNum" sz="quarter" idx="12"/>
          </p:nvPr>
        </p:nvSpPr>
        <p:spPr/>
        <p:txBody>
          <a:bodyPr/>
          <a:lstStyle/>
          <a:p>
            <a:fld id="{AAD02AD8-A91B-4959-B472-BA47743DB904}" type="slidenum">
              <a:rPr lang="tr-TR" smtClean="0"/>
              <a:t>26</a:t>
            </a:fld>
            <a:endParaRPr lang="tr-TR"/>
          </a:p>
        </p:txBody>
      </p:sp>
    </p:spTree>
    <p:extLst>
      <p:ext uri="{BB962C8B-B14F-4D97-AF65-F5344CB8AC3E}">
        <p14:creationId xmlns:p14="http://schemas.microsoft.com/office/powerpoint/2010/main" val="7828600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7" y="0"/>
            <a:ext cx="8804366" cy="6858000"/>
          </a:xfrm>
        </p:spPr>
        <p:txBody>
          <a:bodyPr>
            <a:normAutofit fontScale="92500" lnSpcReduction="10000"/>
          </a:bodyPr>
          <a:lstStyle/>
          <a:p>
            <a:pPr marL="0" indent="0">
              <a:buNone/>
            </a:pPr>
            <a:endParaRPr lang="tr-TR" sz="27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2. Benzimidazol türevleri</a:t>
            </a:r>
          </a:p>
          <a:p>
            <a:pPr algn="just">
              <a:buFont typeface="Wingdings" panose="05000000000000000000" pitchFamily="2" charset="2"/>
              <a:buChar char="v"/>
            </a:pPr>
            <a:r>
              <a:rPr lang="tr-TR" sz="2700" b="1" dirty="0" smtClean="0">
                <a:solidFill>
                  <a:srgbClr val="FF0000"/>
                </a:solidFill>
                <a:latin typeface="Times New Roman" panose="02020603050405020304" pitchFamily="18" charset="0"/>
                <a:cs typeface="Times New Roman" panose="02020603050405020304" pitchFamily="18" charset="0"/>
              </a:rPr>
              <a:t>Febantel, fenbendazol ve oksfendazol</a:t>
            </a:r>
          </a:p>
          <a:p>
            <a:pPr algn="just"/>
            <a:r>
              <a:rPr lang="tr-TR" sz="2700" dirty="0" smtClean="0">
                <a:latin typeface="Times New Roman" panose="02020603050405020304" pitchFamily="18" charset="0"/>
                <a:cs typeface="Times New Roman" panose="02020603050405020304" pitchFamily="18" charset="0"/>
              </a:rPr>
              <a:t>Bu ilaçlarla sığır, koyun ve deney hayvanlarında birçok kalıntı çalışması yapılmıştır. Fenbendazolün sığırlara 7.5 mg/kg dozda %10 süspansiyon şeklinde verilmesini takiben 7-9 günde; koyunlara 5-10 mg/kg dozda ve %2.5 süspansiyon halinde verildiğinde 14 günde karaciğerdeki kalıntıları 500 µg/kg, diğer doku ve organlardaki kalıntıları 100 µg/kg; sütteki kalıntıları 100 µg/L’nin altına iner (WHO; TRS 864). </a:t>
            </a:r>
          </a:p>
          <a:p>
            <a:pPr algn="just"/>
            <a:r>
              <a:rPr lang="tr-TR" sz="2700" dirty="0" smtClean="0">
                <a:latin typeface="Times New Roman" panose="02020603050405020304" pitchFamily="18" charset="0"/>
                <a:cs typeface="Times New Roman" panose="02020603050405020304" pitchFamily="18" charset="0"/>
              </a:rPr>
              <a:t>Bu maddelerle köpek ve sıçanlarda 2 yıl süreli denemelerde 0.7 mg/kg c.a. dozdaki NOEL ve 100 GF dikkate alınarak t-KGA miktarı 0.7 µg/kg/gün olarak ayarlanmıştır (WHO; FAS 41). </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Kalıntı miktarları (WHO: 41, 864).</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Belirteç kalıntı: Fenbendazol+oksfendazol+oksfendazol sülfon (Oksfendazol eşdeğeri olarak).</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t-KGA miktarı: 0-7 µg/kg/gün (WHO: 41).</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GF: 100 (Teratojenik etki için 1000). </a:t>
            </a:r>
          </a:p>
          <a:p>
            <a:pPr algn="just">
              <a:buFont typeface="Wingdings" panose="05000000000000000000" pitchFamily="2" charset="2"/>
              <a:buChar char="q"/>
            </a:pPr>
            <a:r>
              <a:rPr lang="tr-TR" sz="2700" b="1" dirty="0" smtClean="0">
                <a:solidFill>
                  <a:srgbClr val="002060"/>
                </a:solidFill>
                <a:latin typeface="Times New Roman" panose="02020603050405020304" pitchFamily="18" charset="0"/>
                <a:cs typeface="Times New Roman" panose="02020603050405020304" pitchFamily="18" charset="0"/>
              </a:rPr>
              <a:t>NOEL: Tavşan, sıçan, köpek, 2 yıl, 0.7 mg/kg c.a. </a:t>
            </a:r>
          </a:p>
          <a:p>
            <a:pPr marL="0" indent="0" algn="just">
              <a:buNone/>
            </a:pPr>
            <a:endParaRPr lang="tr-TR" sz="27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27</a:t>
            </a:fld>
            <a:endParaRPr lang="tr-TR"/>
          </a:p>
        </p:txBody>
      </p:sp>
    </p:spTree>
    <p:extLst>
      <p:ext uri="{BB962C8B-B14F-4D97-AF65-F5344CB8AC3E}">
        <p14:creationId xmlns:p14="http://schemas.microsoft.com/office/powerpoint/2010/main" val="31547733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8725988" cy="6858000"/>
          </a:xfrm>
        </p:spPr>
        <p:txBody>
          <a:bodyPr/>
          <a:lstStyle/>
          <a:p>
            <a:pPr marL="0" indent="0">
              <a:buNone/>
            </a:pPr>
            <a:endParaRPr lang="tr-TR" sz="27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III. İnsektisidler</a:t>
            </a:r>
            <a:r>
              <a:rPr lang="tr-TR" dirty="0" smtClean="0"/>
              <a:t> </a:t>
            </a:r>
          </a:p>
          <a:p>
            <a:pPr algn="just">
              <a:buFont typeface="Wingdings" panose="05000000000000000000" pitchFamily="2" charset="2"/>
              <a:buChar char="v"/>
            </a:pPr>
            <a:r>
              <a:rPr lang="tr-TR" sz="2500" b="1" dirty="0" smtClean="0">
                <a:solidFill>
                  <a:srgbClr val="FF0000"/>
                </a:solidFill>
                <a:latin typeface="Times New Roman" panose="02020603050405020304" pitchFamily="18" charset="0"/>
                <a:cs typeface="Times New Roman" panose="02020603050405020304" pitchFamily="18" charset="0"/>
              </a:rPr>
              <a:t>Sipermetrin ve </a:t>
            </a:r>
            <a:r>
              <a:rPr lang="el-GR" sz="2500" b="1" dirty="0" smtClean="0">
                <a:solidFill>
                  <a:srgbClr val="FF0000"/>
                </a:solidFill>
                <a:latin typeface="Times New Roman" panose="02020603050405020304" pitchFamily="18" charset="0"/>
                <a:cs typeface="Times New Roman" panose="02020603050405020304" pitchFamily="18" charset="0"/>
              </a:rPr>
              <a:t>α</a:t>
            </a:r>
            <a:r>
              <a:rPr lang="tr-TR" sz="2500" b="1" dirty="0" smtClean="0">
                <a:solidFill>
                  <a:srgbClr val="FF0000"/>
                </a:solidFill>
                <a:latin typeface="Times New Roman" panose="02020603050405020304" pitchFamily="18" charset="0"/>
                <a:cs typeface="Times New Roman" panose="02020603050405020304" pitchFamily="18" charset="0"/>
              </a:rPr>
              <a:t>-sipermetrin</a:t>
            </a:r>
            <a:endParaRPr lang="tr-TR" sz="2500" b="1" dirty="0">
              <a:solidFill>
                <a:srgbClr val="FF0000"/>
              </a:solidFill>
              <a:latin typeface="Times New Roman" panose="02020603050405020304" pitchFamily="18" charset="0"/>
              <a:cs typeface="Times New Roman" panose="02020603050405020304" pitchFamily="18" charset="0"/>
            </a:endParaRPr>
          </a:p>
          <a:p>
            <a:pPr algn="just"/>
            <a:r>
              <a:rPr lang="tr-TR" sz="2500" dirty="0" smtClean="0">
                <a:latin typeface="Times New Roman" panose="02020603050405020304" pitchFamily="18" charset="0"/>
                <a:cs typeface="Times New Roman" panose="02020603050405020304" pitchFamily="18" charset="0"/>
              </a:rPr>
              <a:t>Bu veteriner hekimlikte sığır, koyun ve kanatlılara haricen uygulanan bir ilaçtır. Akut zehirliliği bakımından son derece güvenlidir. Alfa-sipermetrin için NOEL köpeklerde 52 haftalık denemelerde 1.5 mg/kg c.a.; sipermetrin için 3-nesil üreme/teratojenisite denemelerinde 5 mg/kg c.a. (veya 100 mg/kg yem) olarak belirlenmiştir (WHO; TRS 876).</a:t>
            </a:r>
          </a:p>
          <a:p>
            <a:pPr algn="just"/>
            <a:endParaRPr lang="tr-TR" sz="25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tr-TR" sz="2500" b="1" dirty="0" smtClean="0">
                <a:solidFill>
                  <a:srgbClr val="002060"/>
                </a:solidFill>
                <a:latin typeface="Times New Roman" panose="02020603050405020304" pitchFamily="18" charset="0"/>
                <a:cs typeface="Times New Roman" panose="02020603050405020304" pitchFamily="18" charset="0"/>
              </a:rPr>
              <a:t>Kalıntı miktarları (WHO: 876).</a:t>
            </a:r>
          </a:p>
          <a:p>
            <a:pPr>
              <a:buFont typeface="Wingdings" panose="05000000000000000000" pitchFamily="2" charset="2"/>
              <a:buChar char="q"/>
            </a:pPr>
            <a:r>
              <a:rPr lang="tr-TR" sz="2500" b="1" dirty="0" smtClean="0">
                <a:solidFill>
                  <a:srgbClr val="002060"/>
                </a:solidFill>
                <a:latin typeface="Times New Roman" panose="02020603050405020304" pitchFamily="18" charset="0"/>
                <a:cs typeface="Times New Roman" panose="02020603050405020304" pitchFamily="18" charset="0"/>
              </a:rPr>
              <a:t>Belirteç kalıntı: Sipermetrin.</a:t>
            </a:r>
          </a:p>
          <a:p>
            <a:pPr>
              <a:buFont typeface="Wingdings" panose="05000000000000000000" pitchFamily="2" charset="2"/>
              <a:buChar char="q"/>
            </a:pPr>
            <a:r>
              <a:rPr lang="tr-TR" sz="2500" b="1" dirty="0" smtClean="0">
                <a:solidFill>
                  <a:srgbClr val="002060"/>
                </a:solidFill>
                <a:latin typeface="Times New Roman" panose="02020603050405020304" pitchFamily="18" charset="0"/>
                <a:cs typeface="Times New Roman" panose="02020603050405020304" pitchFamily="18" charset="0"/>
              </a:rPr>
              <a:t>t-KGA miktarı: 0-50 µg/kg/gün (WHO: 876).</a:t>
            </a:r>
          </a:p>
          <a:p>
            <a:pPr>
              <a:buFont typeface="Wingdings" panose="05000000000000000000" pitchFamily="2" charset="2"/>
              <a:buChar char="q"/>
            </a:pPr>
            <a:r>
              <a:rPr lang="tr-TR" sz="2500" b="1" dirty="0" smtClean="0">
                <a:solidFill>
                  <a:srgbClr val="002060"/>
                </a:solidFill>
                <a:latin typeface="Times New Roman" panose="02020603050405020304" pitchFamily="18" charset="0"/>
                <a:cs typeface="Times New Roman" panose="02020603050405020304" pitchFamily="18" charset="0"/>
              </a:rPr>
              <a:t>NOEL: Sipermetrin; Sıçan, 3 ay, 2 yıl, üreme, 5 mg/kg c.a.</a:t>
            </a:r>
          </a:p>
          <a:p>
            <a:pPr>
              <a:buFont typeface="Wingdings" panose="05000000000000000000" pitchFamily="2" charset="2"/>
              <a:buChar char="q"/>
            </a:pPr>
            <a:r>
              <a:rPr lang="tr-TR" sz="2500" b="1" dirty="0" smtClean="0">
                <a:solidFill>
                  <a:srgbClr val="002060"/>
                </a:solidFill>
                <a:latin typeface="Times New Roman" panose="02020603050405020304" pitchFamily="18" charset="0"/>
                <a:cs typeface="Times New Roman" panose="02020603050405020304" pitchFamily="18" charset="0"/>
              </a:rPr>
              <a:t>Alfa-sipermetrin: Köpek, 1 yıl, 1.5 mg/kg c.a.</a:t>
            </a:r>
            <a:endParaRPr lang="tr-TR" sz="2500" b="1" dirty="0">
              <a:solidFill>
                <a:srgbClr val="002060"/>
              </a:solidFill>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28</a:t>
            </a:fld>
            <a:endParaRPr lang="tr-TR"/>
          </a:p>
        </p:txBody>
      </p:sp>
    </p:spTree>
    <p:extLst>
      <p:ext uri="{BB962C8B-B14F-4D97-AF65-F5344CB8AC3E}">
        <p14:creationId xmlns:p14="http://schemas.microsoft.com/office/powerpoint/2010/main" val="1054357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069" y="0"/>
            <a:ext cx="8739051" cy="6858000"/>
          </a:xfrm>
        </p:spPr>
        <p:txBody>
          <a:bodyPr>
            <a:normAutofit lnSpcReduction="10000"/>
          </a:bodyPr>
          <a:lstStyle/>
          <a:p>
            <a:pPr marL="0" indent="0">
              <a:buNone/>
            </a:pPr>
            <a:endParaRPr lang="tr-TR" sz="27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IV. Böcek </a:t>
            </a:r>
            <a:r>
              <a:rPr lang="tr-TR" sz="2700" b="1" dirty="0">
                <a:solidFill>
                  <a:srgbClr val="FF0000"/>
                </a:solidFill>
                <a:latin typeface="Times New Roman" panose="02020603050405020304" pitchFamily="18" charset="0"/>
                <a:cs typeface="Times New Roman" panose="02020603050405020304" pitchFamily="18" charset="0"/>
              </a:rPr>
              <a:t>gelişme </a:t>
            </a:r>
            <a:r>
              <a:rPr lang="tr-TR" sz="2700" b="1" dirty="0" smtClean="0">
                <a:solidFill>
                  <a:srgbClr val="FF0000"/>
                </a:solidFill>
                <a:latin typeface="Times New Roman" panose="02020603050405020304" pitchFamily="18" charset="0"/>
                <a:cs typeface="Times New Roman" panose="02020603050405020304" pitchFamily="18" charset="0"/>
              </a:rPr>
              <a:t>düzenleyicileri</a:t>
            </a:r>
          </a:p>
          <a:p>
            <a:pPr marL="571500" indent="-571500">
              <a:buAutoNum type="romanUcPeriod" startAt="5"/>
            </a:pPr>
            <a:r>
              <a:rPr lang="tr-TR" sz="2700" b="1" dirty="0" smtClean="0">
                <a:solidFill>
                  <a:srgbClr val="FF0000"/>
                </a:solidFill>
                <a:latin typeface="Times New Roman" panose="02020603050405020304" pitchFamily="18" charset="0"/>
                <a:cs typeface="Times New Roman" panose="02020603050405020304" pitchFamily="18" charset="0"/>
              </a:rPr>
              <a:t>Protozoonlara </a:t>
            </a:r>
            <a:r>
              <a:rPr lang="tr-TR" sz="2700" b="1" dirty="0">
                <a:solidFill>
                  <a:srgbClr val="FF0000"/>
                </a:solidFill>
                <a:latin typeface="Times New Roman" panose="02020603050405020304" pitchFamily="18" charset="0"/>
                <a:cs typeface="Times New Roman" panose="02020603050405020304" pitchFamily="18" charset="0"/>
              </a:rPr>
              <a:t>etkiyen </a:t>
            </a:r>
            <a:r>
              <a:rPr lang="tr-TR" sz="2700" b="1" dirty="0" smtClean="0">
                <a:solidFill>
                  <a:srgbClr val="FF0000"/>
                </a:solidFill>
                <a:latin typeface="Times New Roman" panose="02020603050405020304" pitchFamily="18" charset="0"/>
                <a:cs typeface="Times New Roman" panose="02020603050405020304" pitchFamily="18" charset="0"/>
              </a:rPr>
              <a:t>ilaçlar</a:t>
            </a:r>
          </a:p>
          <a:p>
            <a:pPr algn="just">
              <a:buFont typeface="Wingdings" panose="05000000000000000000" pitchFamily="2" charset="2"/>
              <a:buChar char="v"/>
            </a:pPr>
            <a:r>
              <a:rPr lang="tr-TR" sz="2700" b="1" dirty="0" smtClean="0">
                <a:solidFill>
                  <a:srgbClr val="FF0000"/>
                </a:solidFill>
                <a:latin typeface="Times New Roman" panose="02020603050405020304" pitchFamily="18" charset="0"/>
                <a:cs typeface="Times New Roman" panose="02020603050405020304" pitchFamily="18" charset="0"/>
              </a:rPr>
              <a:t>İmidokarb</a:t>
            </a:r>
          </a:p>
          <a:p>
            <a:pPr algn="just"/>
            <a:r>
              <a:rPr lang="tr-TR" sz="2700" dirty="0" smtClean="0">
                <a:latin typeface="Times New Roman" panose="02020603050405020304" pitchFamily="18" charset="0"/>
                <a:cs typeface="Times New Roman" panose="02020603050405020304" pitchFamily="18" charset="0"/>
              </a:rPr>
              <a:t>İlaç </a:t>
            </a:r>
            <a:r>
              <a:rPr lang="tr-TR" sz="2700" dirty="0">
                <a:latin typeface="Times New Roman" panose="02020603050405020304" pitchFamily="18" charset="0"/>
                <a:cs typeface="Times New Roman" panose="02020603050405020304" pitchFamily="18" charset="0"/>
              </a:rPr>
              <a:t>sığırlara DA yolla 3 mg/kg dozda verildiğinde, 60 dk’da 1.3 µg/ml plazma yoğunluğuna ulaşır. Vücuttan çok yavaş atılır; 10 günde sadece %38’i dışkı, %15 kadarı da idrarla çıkarılır. Vücuttan atılması 1 aydan fazla sürer. </a:t>
            </a:r>
          </a:p>
          <a:p>
            <a:pPr algn="just"/>
            <a:r>
              <a:rPr lang="tr-TR" sz="2700" dirty="0">
                <a:latin typeface="Times New Roman" panose="02020603050405020304" pitchFamily="18" charset="0"/>
                <a:cs typeface="Times New Roman" panose="02020603050405020304" pitchFamily="18" charset="0"/>
              </a:rPr>
              <a:t>Köpeklerde 90 gün süreli denemelerde NOEL 5 mg/kg c.a. olarak bulunmuştur; bundan hareketle, 500 GF ile birlikte t-KGA miktarı 0-10 µg/kg/gün olarak ayarlanmıştır (WHO; FAS 41). </a:t>
            </a:r>
          </a:p>
          <a:p>
            <a:pPr algn="just">
              <a:buFont typeface="Wingdings" panose="05000000000000000000" pitchFamily="2" charset="2"/>
              <a:buChar char="q"/>
            </a:pPr>
            <a:r>
              <a:rPr lang="tr-TR" sz="2700" dirty="0">
                <a:latin typeface="Times New Roman" panose="02020603050405020304" pitchFamily="18" charset="0"/>
                <a:cs typeface="Times New Roman" panose="02020603050405020304" pitchFamily="18" charset="0"/>
              </a:rPr>
              <a:t>Kalıntı miktarları (WHO: 41).</a:t>
            </a:r>
          </a:p>
          <a:p>
            <a:pPr algn="just">
              <a:buFont typeface="Wingdings" panose="05000000000000000000" pitchFamily="2" charset="2"/>
              <a:buChar char="q"/>
            </a:pPr>
            <a:r>
              <a:rPr lang="tr-TR" sz="2700" dirty="0">
                <a:latin typeface="Times New Roman" panose="02020603050405020304" pitchFamily="18" charset="0"/>
                <a:cs typeface="Times New Roman" panose="02020603050405020304" pitchFamily="18" charset="0"/>
              </a:rPr>
              <a:t>Belirteç kalıntı: İmidokarb ana maddesi.</a:t>
            </a:r>
          </a:p>
          <a:p>
            <a:pPr algn="just">
              <a:buFont typeface="Wingdings" panose="05000000000000000000" pitchFamily="2" charset="2"/>
              <a:buChar char="q"/>
            </a:pPr>
            <a:r>
              <a:rPr lang="tr-TR" sz="2700" dirty="0">
                <a:latin typeface="Times New Roman" panose="02020603050405020304" pitchFamily="18" charset="0"/>
                <a:cs typeface="Times New Roman" panose="02020603050405020304" pitchFamily="18" charset="0"/>
              </a:rPr>
              <a:t>t-KGA miktarı: 0-10 µg/kg/gün (WHO: 41, 888).</a:t>
            </a:r>
          </a:p>
          <a:p>
            <a:pPr algn="just">
              <a:buFont typeface="Wingdings" panose="05000000000000000000" pitchFamily="2" charset="2"/>
              <a:buChar char="q"/>
            </a:pPr>
            <a:r>
              <a:rPr lang="tr-TR" sz="2700" dirty="0">
                <a:latin typeface="Times New Roman" panose="02020603050405020304" pitchFamily="18" charset="0"/>
                <a:cs typeface="Times New Roman" panose="02020603050405020304" pitchFamily="18" charset="0"/>
              </a:rPr>
              <a:t>GF: 500. </a:t>
            </a:r>
          </a:p>
          <a:p>
            <a:pPr algn="just">
              <a:buFont typeface="Wingdings" panose="05000000000000000000" pitchFamily="2" charset="2"/>
              <a:buChar char="q"/>
            </a:pPr>
            <a:r>
              <a:rPr lang="tr-TR" sz="2700" dirty="0">
                <a:latin typeface="Times New Roman" panose="02020603050405020304" pitchFamily="18" charset="0"/>
                <a:cs typeface="Times New Roman" panose="02020603050405020304" pitchFamily="18" charset="0"/>
              </a:rPr>
              <a:t>NOEL: Köpek, 90 gün, 5 mg/kg c.a. </a:t>
            </a:r>
          </a:p>
          <a:p>
            <a:pPr marL="571500" indent="-571500">
              <a:buAutoNum type="romanUcPeriod" startAt="5"/>
            </a:pPr>
            <a:endParaRPr lang="tr-TR" sz="2700" b="1" dirty="0" smtClean="0">
              <a:solidFill>
                <a:srgbClr val="FF0000"/>
              </a:solidFill>
              <a:latin typeface="Times New Roman" panose="02020603050405020304" pitchFamily="18" charset="0"/>
              <a:cs typeface="Times New Roman" panose="02020603050405020304" pitchFamily="18" charset="0"/>
            </a:endParaRPr>
          </a:p>
          <a:p>
            <a:pPr marL="0" indent="0">
              <a:buNone/>
            </a:pPr>
            <a:endParaRPr lang="tr-TR" sz="2700" b="1" dirty="0">
              <a:solidFill>
                <a:srgbClr val="FF0000"/>
              </a:solidFill>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29</a:t>
            </a:fld>
            <a:endParaRPr lang="tr-TR"/>
          </a:p>
        </p:txBody>
      </p:sp>
    </p:spTree>
    <p:extLst>
      <p:ext uri="{BB962C8B-B14F-4D97-AF65-F5344CB8AC3E}">
        <p14:creationId xmlns:p14="http://schemas.microsoft.com/office/powerpoint/2010/main" val="2463095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753" y="104503"/>
            <a:ext cx="8817429" cy="6072460"/>
          </a:xfrm>
        </p:spPr>
        <p:txBody>
          <a:bodyPr>
            <a:normAutofit/>
          </a:bodyPr>
          <a:lstStyle/>
          <a:p>
            <a:endParaRPr lang="tr-TR" sz="2600" dirty="0" smtClean="0">
              <a:latin typeface="Times New Roman" panose="02020603050405020304" pitchFamily="18" charset="0"/>
              <a:cs typeface="Times New Roman" panose="02020603050405020304" pitchFamily="18" charset="0"/>
            </a:endParaRPr>
          </a:p>
          <a:p>
            <a:endParaRPr lang="tr-TR" sz="2600" dirty="0">
              <a:latin typeface="Times New Roman" panose="02020603050405020304" pitchFamily="18" charset="0"/>
              <a:cs typeface="Times New Roman" panose="02020603050405020304" pitchFamily="18" charset="0"/>
            </a:endParaRPr>
          </a:p>
          <a:p>
            <a:endParaRPr lang="tr-TR" sz="2600" dirty="0" smtClean="0">
              <a:latin typeface="Times New Roman" panose="02020603050405020304" pitchFamily="18" charset="0"/>
              <a:cs typeface="Times New Roman" panose="02020603050405020304" pitchFamily="18" charset="0"/>
            </a:endParaRPr>
          </a:p>
          <a:p>
            <a:pPr algn="just"/>
            <a:r>
              <a:rPr lang="tr-TR" sz="2600" b="1" u="sng" dirty="0" smtClean="0">
                <a:solidFill>
                  <a:srgbClr val="FF0000"/>
                </a:solidFill>
                <a:latin typeface="Times New Roman" panose="02020603050405020304" pitchFamily="18" charset="0"/>
                <a:cs typeface="Times New Roman" panose="02020603050405020304" pitchFamily="18" charset="0"/>
              </a:rPr>
              <a:t>Geçici kirleticiler</a:t>
            </a:r>
            <a:r>
              <a:rPr lang="tr-TR" sz="2600" b="1" dirty="0" smtClean="0">
                <a:solidFill>
                  <a:srgbClr val="FF0000"/>
                </a:solidFill>
                <a:latin typeface="Times New Roman" panose="02020603050405020304" pitchFamily="18" charset="0"/>
                <a:cs typeface="Times New Roman" panose="02020603050405020304" pitchFamily="18" charset="0"/>
              </a:rPr>
              <a:t>: </a:t>
            </a:r>
            <a:r>
              <a:rPr lang="tr-TR" sz="2600" dirty="0" smtClean="0">
                <a:latin typeface="Times New Roman" panose="02020603050405020304" pitchFamily="18" charset="0"/>
                <a:cs typeface="Times New Roman" panose="02020603050405020304" pitchFamily="18" charset="0"/>
              </a:rPr>
              <a:t>Çevrede kolayca parçalanırlar. Yapay gübreler, organik madde artıkları ve tarım zararlılarına (böcekler, yabani otlar, mantarlar, toprak kurtları gibi) karşı kullanılan bazı tarım ilaçları (OF, karbamat, piretroidler gibi).</a:t>
            </a:r>
          </a:p>
          <a:p>
            <a:pPr algn="just"/>
            <a:endParaRPr lang="tr-TR" sz="2600" dirty="0">
              <a:latin typeface="Times New Roman" panose="02020603050405020304" pitchFamily="18" charset="0"/>
              <a:cs typeface="Times New Roman" panose="02020603050405020304" pitchFamily="18" charset="0"/>
            </a:endParaRPr>
          </a:p>
          <a:p>
            <a:pPr algn="just"/>
            <a:endParaRPr lang="tr-TR" sz="2600" dirty="0" smtClean="0">
              <a:latin typeface="Times New Roman" panose="02020603050405020304" pitchFamily="18" charset="0"/>
              <a:cs typeface="Times New Roman" panose="02020603050405020304" pitchFamily="18" charset="0"/>
            </a:endParaRPr>
          </a:p>
          <a:p>
            <a:pPr algn="just"/>
            <a:r>
              <a:rPr lang="tr-TR" sz="2600" b="1" u="sng" dirty="0" smtClean="0">
                <a:solidFill>
                  <a:srgbClr val="FF0000"/>
                </a:solidFill>
                <a:latin typeface="Times New Roman" panose="02020603050405020304" pitchFamily="18" charset="0"/>
                <a:cs typeface="Times New Roman" panose="02020603050405020304" pitchFamily="18" charset="0"/>
              </a:rPr>
              <a:t>Kalıcı kirleticiler</a:t>
            </a:r>
            <a:r>
              <a:rPr lang="tr-TR" sz="2600" b="1" dirty="0" smtClean="0">
                <a:solidFill>
                  <a:srgbClr val="FF0000"/>
                </a:solidFill>
                <a:latin typeface="Times New Roman" panose="02020603050405020304" pitchFamily="18" charset="0"/>
                <a:cs typeface="Times New Roman" panose="02020603050405020304" pitchFamily="18" charset="0"/>
              </a:rPr>
              <a:t>: </a:t>
            </a:r>
            <a:r>
              <a:rPr lang="tr-TR" sz="2600" dirty="0" smtClean="0">
                <a:latin typeface="Times New Roman" panose="02020603050405020304" pitchFamily="18" charset="0"/>
                <a:cs typeface="Times New Roman" panose="02020603050405020304" pitchFamily="18" charset="0"/>
              </a:rPr>
              <a:t>Çevrede kısmen parçalanır veya hiç parçalanmazlar. Organik klorlu bileşikler, dioksinler (TCDD’ler), poliklorobifeniller (PCB’ler), polibromobifeniller (PBB’ler), dibenzofuranlar (TCDF’lar), benzo-a-pirenler, nitrozaminler, radyoetkin maddeler gibi. </a:t>
            </a:r>
          </a:p>
          <a:p>
            <a:pPr algn="just"/>
            <a:endParaRPr lang="tr-TR" sz="26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3</a:t>
            </a:fld>
            <a:endParaRPr lang="tr-TR"/>
          </a:p>
        </p:txBody>
      </p:sp>
    </p:spTree>
    <p:extLst>
      <p:ext uri="{BB962C8B-B14F-4D97-AF65-F5344CB8AC3E}">
        <p14:creationId xmlns:p14="http://schemas.microsoft.com/office/powerpoint/2010/main" val="1813960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131" y="0"/>
            <a:ext cx="8686800" cy="6858000"/>
          </a:xfrm>
        </p:spPr>
        <p:txBody>
          <a:bodyPr>
            <a:normAutofit fontScale="92500" lnSpcReduction="10000"/>
          </a:bodyPr>
          <a:lstStyle/>
          <a:p>
            <a:pPr marL="0" indent="0">
              <a:buNone/>
            </a:pPr>
            <a:endParaRPr lang="tr-TR" sz="27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VI. Nitroimidazol bileşikler</a:t>
            </a:r>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VII. Anabolik maddeler</a:t>
            </a:r>
          </a:p>
          <a:p>
            <a:pPr algn="just">
              <a:buFont typeface="Wingdings" panose="05000000000000000000" pitchFamily="2" charset="2"/>
              <a:buChar char="v"/>
            </a:pPr>
            <a:r>
              <a:rPr lang="tr-TR" sz="2700" b="1" dirty="0" smtClean="0">
                <a:solidFill>
                  <a:srgbClr val="FF0000"/>
                </a:solidFill>
                <a:latin typeface="Times New Roman" panose="02020603050405020304" pitchFamily="18" charset="0"/>
                <a:cs typeface="Times New Roman" panose="02020603050405020304" pitchFamily="18" charset="0"/>
              </a:rPr>
              <a:t>β</a:t>
            </a:r>
            <a:r>
              <a:rPr lang="tr-TR" sz="1600" b="1" dirty="0" smtClean="0">
                <a:solidFill>
                  <a:srgbClr val="FF0000"/>
                </a:solidFill>
                <a:latin typeface="Times New Roman" panose="02020603050405020304" pitchFamily="18" charset="0"/>
                <a:cs typeface="Times New Roman" panose="02020603050405020304" pitchFamily="18" charset="0"/>
              </a:rPr>
              <a:t>2</a:t>
            </a:r>
            <a:r>
              <a:rPr lang="tr-TR" sz="2700" b="1" dirty="0" smtClean="0">
                <a:solidFill>
                  <a:srgbClr val="FF0000"/>
                </a:solidFill>
                <a:latin typeface="Times New Roman" panose="02020603050405020304" pitchFamily="18" charset="0"/>
                <a:cs typeface="Times New Roman" panose="02020603050405020304" pitchFamily="18" charset="0"/>
              </a:rPr>
              <a:t>-adrenerjik </a:t>
            </a:r>
            <a:r>
              <a:rPr lang="tr-TR" sz="2700" b="1" dirty="0">
                <a:solidFill>
                  <a:srgbClr val="FF0000"/>
                </a:solidFill>
                <a:latin typeface="Times New Roman" panose="02020603050405020304" pitchFamily="18" charset="0"/>
                <a:cs typeface="Times New Roman" panose="02020603050405020304" pitchFamily="18" charset="0"/>
              </a:rPr>
              <a:t>reseptör </a:t>
            </a:r>
            <a:r>
              <a:rPr lang="tr-TR" sz="2700" b="1" dirty="0" smtClean="0">
                <a:solidFill>
                  <a:srgbClr val="FF0000"/>
                </a:solidFill>
                <a:latin typeface="Times New Roman" panose="02020603050405020304" pitchFamily="18" charset="0"/>
                <a:cs typeface="Times New Roman" panose="02020603050405020304" pitchFamily="18" charset="0"/>
              </a:rPr>
              <a:t>uyarıcıları</a:t>
            </a:r>
          </a:p>
          <a:p>
            <a:pPr algn="just"/>
            <a:r>
              <a:rPr lang="tr-TR" sz="2700" dirty="0" smtClean="0">
                <a:latin typeface="Times New Roman" panose="02020603050405020304" pitchFamily="18" charset="0"/>
                <a:cs typeface="Times New Roman" panose="02020603050405020304" pitchFamily="18" charset="0"/>
              </a:rPr>
              <a:t>Bu </a:t>
            </a:r>
            <a:r>
              <a:rPr lang="tr-TR" sz="2700" dirty="0">
                <a:latin typeface="Times New Roman" panose="02020603050405020304" pitchFamily="18" charset="0"/>
                <a:cs typeface="Times New Roman" panose="02020603050405020304" pitchFamily="18" charset="0"/>
              </a:rPr>
              <a:t>grupta bulunan klenbuterol, salbutamol, raktopamin, simaterol gibi maddeler yağ dokuda dağılım gösteren 2-adrenerjik reseptörlere (bu reseptörler bazen 3-olarak da ifade edilir) olan etkileri (yağların erimesine yol açıcı ve sentezini azaltıcı etkileri) sebebiyle, son yıllarda hayvanlarda gelişmeyi hızlandırıcı olarak kullanıma girmişlerdir. Ama, belirtilen yararlı etkilerine karşılık, hayvansal dokularda ciddi kalıntı tehlikesi söz konusudur. </a:t>
            </a:r>
          </a:p>
          <a:p>
            <a:pPr>
              <a:buFont typeface="Wingdings" panose="05000000000000000000" pitchFamily="2" charset="2"/>
              <a:buChar char="v"/>
            </a:pPr>
            <a:r>
              <a:rPr lang="tr-TR" sz="2700" b="1" dirty="0">
                <a:solidFill>
                  <a:srgbClr val="FF0000"/>
                </a:solidFill>
                <a:latin typeface="Times New Roman" panose="02020603050405020304" pitchFamily="18" charset="0"/>
                <a:cs typeface="Times New Roman" panose="02020603050405020304" pitchFamily="18" charset="0"/>
              </a:rPr>
              <a:t>Klenbuterol</a:t>
            </a:r>
          </a:p>
          <a:p>
            <a:pPr algn="just"/>
            <a:r>
              <a:rPr lang="tr-TR" sz="2700" dirty="0">
                <a:latin typeface="Times New Roman" panose="02020603050405020304" pitchFamily="18" charset="0"/>
                <a:cs typeface="Times New Roman" panose="02020603050405020304" pitchFamily="18" charset="0"/>
              </a:rPr>
              <a:t>İlaç </a:t>
            </a:r>
            <a:r>
              <a:rPr lang="el-GR" sz="2700" dirty="0">
                <a:latin typeface="Times New Roman" panose="02020603050405020304" pitchFamily="18" charset="0"/>
                <a:cs typeface="Times New Roman" panose="02020603050405020304" pitchFamily="18" charset="0"/>
              </a:rPr>
              <a:t>β-</a:t>
            </a:r>
            <a:r>
              <a:rPr lang="tr-TR" sz="2700" dirty="0">
                <a:latin typeface="Times New Roman" panose="02020603050405020304" pitchFamily="18" charset="0"/>
                <a:cs typeface="Times New Roman" panose="02020603050405020304" pitchFamily="18" charset="0"/>
              </a:rPr>
              <a:t>adrenerjik reseptör uyarıcısıdır; 50:50 rasemik karışım halinde bulunur; etkisi genellikle L-şekliyle ilgilidir. İlaç gelişmenin hızlandırılması amacıyla kullanılır. Ağızdan verildikten sonra sindirim kanalından iyi emilir; 2-3 saatte plazmada doruk yoğunluğa ulaşır; sığırlarda plazma yarı-ömrü 16-105 saat arasında değişir. Kas ve yağ dokuda düşük, karaciğer ve böbrekte yüksek yoğunlukta bulunur. </a:t>
            </a:r>
          </a:p>
          <a:p>
            <a:pPr>
              <a:buFont typeface="Wingdings" panose="05000000000000000000" pitchFamily="2" charset="2"/>
              <a:buChar char="v"/>
            </a:pPr>
            <a:endParaRPr lang="tr-TR" sz="2700" b="1" dirty="0">
              <a:solidFill>
                <a:srgbClr val="FF00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tr-TR" sz="2700" b="1" dirty="0">
              <a:solidFill>
                <a:srgbClr val="FF0000"/>
              </a:solidFill>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30</a:t>
            </a:fld>
            <a:endParaRPr lang="tr-TR"/>
          </a:p>
        </p:txBody>
      </p:sp>
    </p:spTree>
    <p:extLst>
      <p:ext uri="{BB962C8B-B14F-4D97-AF65-F5344CB8AC3E}">
        <p14:creationId xmlns:p14="http://schemas.microsoft.com/office/powerpoint/2010/main" val="23035348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131" y="0"/>
            <a:ext cx="8634549" cy="6858000"/>
          </a:xfrm>
        </p:spPr>
        <p:txBody>
          <a:bodyPr/>
          <a:lstStyle/>
          <a:p>
            <a:pPr marL="0" indent="0" algn="just">
              <a:buNone/>
            </a:pPr>
            <a:endParaRPr lang="tr-TR" sz="2400" dirty="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Günde </a:t>
            </a:r>
            <a:r>
              <a:rPr lang="tr-TR" sz="2400" dirty="0">
                <a:latin typeface="Times New Roman" panose="02020603050405020304" pitchFamily="18" charset="0"/>
                <a:cs typeface="Times New Roman" panose="02020603050405020304" pitchFamily="18" charset="0"/>
              </a:rPr>
              <a:t>0.8 µg/kg dozda 2 kez ve 5.5-10.5 gün süreyle verildiğinde, uygulamanın kesilmesini takiben 6 gün sonra yağ ve kas dokudaki miktarı &lt;0.3 µg/kg, 6-28 gün sonra karaciğer ve böbrekte, sırasıyla, 0.35 ve 9.85 µg/kg miktarda bulunur. İlaç 0.8 µg/kg dozda Kİ yolla günde 2 kez 3 gün, ağızdan günde 2 kez 2 gün ve 6ncı gün 1 kez verildiğinde, ineklerde sütte ilaç uygulama günlerinde 3.2-3.9 µg/L, 4.5 gün sonra 0.18 µg/L miktarda bulunur (WHO; TRS 876</a:t>
            </a:r>
            <a:r>
              <a:rPr lang="tr-TR" sz="2400" dirty="0" smtClean="0">
                <a:latin typeface="Times New Roman" panose="02020603050405020304" pitchFamily="18" charset="0"/>
                <a:cs typeface="Times New Roman" panose="02020603050405020304" pitchFamily="18" charset="0"/>
              </a:rPr>
              <a:t>).</a:t>
            </a:r>
          </a:p>
          <a:p>
            <a:pPr algn="just"/>
            <a:endParaRPr lang="tr-TR"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tr-TR" sz="2400" b="1" dirty="0">
                <a:solidFill>
                  <a:srgbClr val="002060"/>
                </a:solidFill>
                <a:latin typeface="Times New Roman" panose="02020603050405020304" pitchFamily="18" charset="0"/>
                <a:cs typeface="Times New Roman" panose="02020603050405020304" pitchFamily="18" charset="0"/>
              </a:rPr>
              <a:t>Kalıntı miktarları (WHO: 876).</a:t>
            </a:r>
          </a:p>
          <a:p>
            <a:pPr algn="just">
              <a:buFont typeface="Wingdings" panose="05000000000000000000" pitchFamily="2" charset="2"/>
              <a:buChar char="q"/>
            </a:pPr>
            <a:r>
              <a:rPr lang="tr-TR" sz="2400" b="1" dirty="0">
                <a:solidFill>
                  <a:srgbClr val="002060"/>
                </a:solidFill>
                <a:latin typeface="Times New Roman" panose="02020603050405020304" pitchFamily="18" charset="0"/>
                <a:cs typeface="Times New Roman" panose="02020603050405020304" pitchFamily="18" charset="0"/>
              </a:rPr>
              <a:t>Belirteç kalıntı: Klenbuterol.</a:t>
            </a:r>
          </a:p>
          <a:p>
            <a:pPr algn="just">
              <a:buFont typeface="Wingdings" panose="05000000000000000000" pitchFamily="2" charset="2"/>
              <a:buChar char="q"/>
            </a:pPr>
            <a:r>
              <a:rPr lang="tr-TR" sz="2400" b="1" dirty="0">
                <a:solidFill>
                  <a:srgbClr val="002060"/>
                </a:solidFill>
                <a:latin typeface="Times New Roman" panose="02020603050405020304" pitchFamily="18" charset="0"/>
                <a:cs typeface="Times New Roman" panose="02020603050405020304" pitchFamily="18" charset="0"/>
              </a:rPr>
              <a:t>t-KGA miktarı: 0-0.004 µg/kg/gün (WHO: 876).</a:t>
            </a:r>
          </a:p>
          <a:p>
            <a:pPr algn="just">
              <a:buFont typeface="Wingdings" panose="05000000000000000000" pitchFamily="2" charset="2"/>
              <a:buChar char="q"/>
            </a:pPr>
            <a:r>
              <a:rPr lang="tr-TR" sz="2400" b="1" dirty="0">
                <a:solidFill>
                  <a:srgbClr val="002060"/>
                </a:solidFill>
                <a:latin typeface="Times New Roman" panose="02020603050405020304" pitchFamily="18" charset="0"/>
                <a:cs typeface="Times New Roman" panose="02020603050405020304" pitchFamily="18" charset="0"/>
              </a:rPr>
              <a:t>GF: 10. </a:t>
            </a:r>
          </a:p>
          <a:p>
            <a:pPr algn="just">
              <a:buFont typeface="Wingdings" panose="05000000000000000000" pitchFamily="2" charset="2"/>
              <a:buChar char="q"/>
            </a:pPr>
            <a:r>
              <a:rPr lang="tr-TR" sz="2400" b="1" dirty="0">
                <a:solidFill>
                  <a:srgbClr val="002060"/>
                </a:solidFill>
                <a:latin typeface="Times New Roman" panose="02020603050405020304" pitchFamily="18" charset="0"/>
                <a:cs typeface="Times New Roman" panose="02020603050405020304" pitchFamily="18" charset="0"/>
              </a:rPr>
              <a:t>NOEL: İnsan, 0.04 µg/kg c.a.</a:t>
            </a:r>
          </a:p>
          <a:p>
            <a:pPr algn="just">
              <a:buFont typeface="Wingdings" panose="05000000000000000000" pitchFamily="2" charset="2"/>
              <a:buChar char="q"/>
            </a:pPr>
            <a:endParaRPr lang="tr-TR" sz="2400" b="1" dirty="0">
              <a:solidFill>
                <a:srgbClr val="002060"/>
              </a:solidFill>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31</a:t>
            </a:fld>
            <a:endParaRPr lang="tr-TR"/>
          </a:p>
        </p:txBody>
      </p:sp>
    </p:spTree>
    <p:extLst>
      <p:ext uri="{BB962C8B-B14F-4D97-AF65-F5344CB8AC3E}">
        <p14:creationId xmlns:p14="http://schemas.microsoft.com/office/powerpoint/2010/main" val="40601770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447" y="0"/>
            <a:ext cx="8608422" cy="6858000"/>
          </a:xfrm>
        </p:spPr>
        <p:txBody>
          <a:bodyPr>
            <a:normAutofit lnSpcReduction="10000"/>
          </a:bodyPr>
          <a:lstStyle/>
          <a:p>
            <a:endParaRPr lang="tr-TR" dirty="0"/>
          </a:p>
          <a:p>
            <a:pPr marL="0" indent="0">
              <a:buNone/>
            </a:pPr>
            <a:endParaRPr lang="tr-TR" sz="2700" b="1" dirty="0">
              <a:solidFill>
                <a:srgbClr val="002060"/>
              </a:solidFill>
              <a:latin typeface="Times New Roman" panose="02020603050405020304" pitchFamily="18" charset="0"/>
              <a:cs typeface="Times New Roman" panose="02020603050405020304" pitchFamily="18" charset="0"/>
            </a:endParaRPr>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VIII. </a:t>
            </a:r>
            <a:r>
              <a:rPr lang="tr-TR" sz="2700" b="1" dirty="0">
                <a:solidFill>
                  <a:srgbClr val="FF0000"/>
                </a:solidFill>
                <a:latin typeface="Times New Roman" panose="02020603050405020304" pitchFamily="18" charset="0"/>
                <a:cs typeface="Times New Roman" panose="02020603050405020304" pitchFamily="18" charset="0"/>
              </a:rPr>
              <a:t>Ağrı </a:t>
            </a:r>
            <a:r>
              <a:rPr lang="tr-TR" sz="2700" b="1" dirty="0" smtClean="0">
                <a:solidFill>
                  <a:srgbClr val="FF0000"/>
                </a:solidFill>
                <a:latin typeface="Times New Roman" panose="02020603050405020304" pitchFamily="18" charset="0"/>
                <a:cs typeface="Times New Roman" panose="02020603050405020304" pitchFamily="18" charset="0"/>
              </a:rPr>
              <a:t>kesiciler</a:t>
            </a:r>
          </a:p>
          <a:p>
            <a:pPr marL="0" indent="0">
              <a:buNone/>
            </a:pPr>
            <a:r>
              <a:rPr lang="tr-TR" sz="2700" b="1" dirty="0" smtClean="0">
                <a:solidFill>
                  <a:srgbClr val="FF0000"/>
                </a:solidFill>
                <a:latin typeface="Times New Roman" panose="02020603050405020304" pitchFamily="18" charset="0"/>
                <a:cs typeface="Times New Roman" panose="02020603050405020304" pitchFamily="18" charset="0"/>
              </a:rPr>
              <a:t>IX. </a:t>
            </a:r>
            <a:r>
              <a:rPr lang="tr-TR" sz="2700" b="1" dirty="0">
                <a:solidFill>
                  <a:srgbClr val="FF0000"/>
                </a:solidFill>
                <a:latin typeface="Times New Roman" panose="02020603050405020304" pitchFamily="18" charset="0"/>
                <a:cs typeface="Times New Roman" panose="02020603050405020304" pitchFamily="18" charset="0"/>
              </a:rPr>
              <a:t>Diğer ilaçlar</a:t>
            </a:r>
            <a:endParaRPr lang="tr-TR" sz="2700" dirty="0">
              <a:solidFill>
                <a:srgbClr val="FF00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tr-TR" sz="2700" b="1" dirty="0" smtClean="0">
                <a:solidFill>
                  <a:srgbClr val="FF0000"/>
                </a:solidFill>
                <a:latin typeface="Times New Roman" panose="02020603050405020304" pitchFamily="18" charset="0"/>
                <a:cs typeface="Times New Roman" panose="02020603050405020304" pitchFamily="18" charset="0"/>
              </a:rPr>
              <a:t>Azaperon</a:t>
            </a:r>
          </a:p>
          <a:p>
            <a:pPr algn="just"/>
            <a:r>
              <a:rPr lang="tr-TR" sz="2700" dirty="0" smtClean="0">
                <a:latin typeface="Times New Roman" panose="02020603050405020304" pitchFamily="18" charset="0"/>
                <a:cs typeface="Times New Roman" panose="02020603050405020304" pitchFamily="18" charset="0"/>
              </a:rPr>
              <a:t>Bu </a:t>
            </a:r>
            <a:r>
              <a:rPr lang="tr-TR" sz="2700" dirty="0">
                <a:latin typeface="Times New Roman" panose="02020603050405020304" pitchFamily="18" charset="0"/>
                <a:cs typeface="Times New Roman" panose="02020603050405020304" pitchFamily="18" charset="0"/>
              </a:rPr>
              <a:t>butirofenon türevi bir nöroleptiktir. İnsanlarda yatışma yapmayan miktarı 0.03 mg/kg, köpeklerde etkiye yol açmayan miktarı (0.630 mg/kg c.a.), 100 GF dikkate alınmak suretiyle, t-t-KGA miktarı 0-6 µg/kg/gün olarak ayarlanmıştır (WHO; FAS 41). </a:t>
            </a:r>
          </a:p>
          <a:p>
            <a:pPr algn="just"/>
            <a:endParaRPr lang="tr-TR" sz="27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tr-TR" sz="2700" b="1" dirty="0">
                <a:solidFill>
                  <a:srgbClr val="002060"/>
                </a:solidFill>
                <a:latin typeface="Times New Roman" panose="02020603050405020304" pitchFamily="18" charset="0"/>
                <a:cs typeface="Times New Roman" panose="02020603050405020304" pitchFamily="18" charset="0"/>
              </a:rPr>
              <a:t>Kalıntı miktarları (WHO: 41).</a:t>
            </a:r>
          </a:p>
          <a:p>
            <a:pPr>
              <a:buFont typeface="Wingdings" panose="05000000000000000000" pitchFamily="2" charset="2"/>
              <a:buChar char="q"/>
            </a:pPr>
            <a:r>
              <a:rPr lang="tr-TR" sz="2700" b="1" dirty="0">
                <a:solidFill>
                  <a:srgbClr val="002060"/>
                </a:solidFill>
                <a:latin typeface="Times New Roman" panose="02020603050405020304" pitchFamily="18" charset="0"/>
                <a:cs typeface="Times New Roman" panose="02020603050405020304" pitchFamily="18" charset="0"/>
              </a:rPr>
              <a:t>Belirteç kalıntı: Azapeeron+azaperol.</a:t>
            </a:r>
          </a:p>
          <a:p>
            <a:pPr>
              <a:buFont typeface="Wingdings" panose="05000000000000000000" pitchFamily="2" charset="2"/>
              <a:buChar char="q"/>
            </a:pPr>
            <a:r>
              <a:rPr lang="tr-TR" sz="2700" b="1" dirty="0">
                <a:solidFill>
                  <a:srgbClr val="002060"/>
                </a:solidFill>
                <a:latin typeface="Times New Roman" panose="02020603050405020304" pitchFamily="18" charset="0"/>
                <a:cs typeface="Times New Roman" panose="02020603050405020304" pitchFamily="18" charset="0"/>
              </a:rPr>
              <a:t>t-KGA miktarı: 0-6 µg/kg/gün (WHO: 41).</a:t>
            </a:r>
          </a:p>
          <a:p>
            <a:pPr>
              <a:buFont typeface="Wingdings" panose="05000000000000000000" pitchFamily="2" charset="2"/>
              <a:buChar char="q"/>
            </a:pPr>
            <a:r>
              <a:rPr lang="tr-TR" sz="2700" b="1" dirty="0">
                <a:solidFill>
                  <a:srgbClr val="002060"/>
                </a:solidFill>
                <a:latin typeface="Times New Roman" panose="02020603050405020304" pitchFamily="18" charset="0"/>
                <a:cs typeface="Times New Roman" panose="02020603050405020304" pitchFamily="18" charset="0"/>
              </a:rPr>
              <a:t>GF: 100. </a:t>
            </a:r>
          </a:p>
          <a:p>
            <a:pPr>
              <a:buFont typeface="Wingdings" panose="05000000000000000000" pitchFamily="2" charset="2"/>
              <a:buChar char="q"/>
            </a:pPr>
            <a:r>
              <a:rPr lang="tr-TR" sz="2700" b="1" dirty="0">
                <a:solidFill>
                  <a:srgbClr val="002060"/>
                </a:solidFill>
                <a:latin typeface="Times New Roman" panose="02020603050405020304" pitchFamily="18" charset="0"/>
                <a:cs typeface="Times New Roman" panose="02020603050405020304" pitchFamily="18" charset="0"/>
              </a:rPr>
              <a:t>NOEL: Köpek, sinirsel etki, 0.63 mg/kg c.a.</a:t>
            </a:r>
          </a:p>
          <a:p>
            <a:pPr marL="0" indent="0">
              <a:buNone/>
            </a:pPr>
            <a:endParaRPr lang="tr-TR" sz="2700" b="1" dirty="0">
              <a:solidFill>
                <a:srgbClr val="FF0000"/>
              </a:solidFill>
              <a:latin typeface="Times New Roman" panose="02020603050405020304" pitchFamily="18" charset="0"/>
              <a:cs typeface="Times New Roman" panose="02020603050405020304" pitchFamily="18" charset="0"/>
            </a:endParaRPr>
          </a:p>
          <a:p>
            <a:pPr marL="0" indent="0">
              <a:buNone/>
            </a:pPr>
            <a:endParaRPr lang="tr-TR" sz="2700" b="1" dirty="0">
              <a:solidFill>
                <a:srgbClr val="FF0000"/>
              </a:solidFill>
              <a:latin typeface="Times New Roman" panose="02020603050405020304" pitchFamily="18" charset="0"/>
              <a:cs typeface="Times New Roman" panose="02020603050405020304" pitchFamily="18" charset="0"/>
            </a:endParaRPr>
          </a:p>
          <a:p>
            <a:pPr marL="0" indent="0">
              <a:buNone/>
            </a:pPr>
            <a:endParaRPr lang="tr-TR" sz="2700" b="1" dirty="0">
              <a:solidFill>
                <a:srgbClr val="002060"/>
              </a:solidFill>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32</a:t>
            </a:fld>
            <a:endParaRPr lang="tr-TR"/>
          </a:p>
        </p:txBody>
      </p:sp>
    </p:spTree>
    <p:extLst>
      <p:ext uri="{BB962C8B-B14F-4D97-AF65-F5344CB8AC3E}">
        <p14:creationId xmlns:p14="http://schemas.microsoft.com/office/powerpoint/2010/main" val="34001043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006" y="0"/>
            <a:ext cx="8634548" cy="6858000"/>
          </a:xfrm>
        </p:spPr>
        <p:txBody>
          <a:bodyPr/>
          <a:lstStyle/>
          <a:p>
            <a:pPr algn="just"/>
            <a:endParaRPr lang="tr-TR" sz="2500" dirty="0" smtClean="0">
              <a:latin typeface="Times New Roman" panose="02020603050405020304" pitchFamily="18" charset="0"/>
              <a:cs typeface="Times New Roman" panose="02020603050405020304" pitchFamily="18" charset="0"/>
            </a:endParaRPr>
          </a:p>
          <a:p>
            <a:pPr algn="just"/>
            <a:r>
              <a:rPr lang="tr-TR" sz="2500" dirty="0" smtClean="0">
                <a:latin typeface="Times New Roman" panose="02020603050405020304" pitchFamily="18" charset="0"/>
                <a:cs typeface="Times New Roman" panose="02020603050405020304" pitchFamily="18" charset="0"/>
              </a:rPr>
              <a:t>Kalıcı maddeler, fiziksel, kimyasal ve biyolojik yıkımlanmaya son derece dayanıklı olmaları sebebiyle, ortaya çıktıkları noktadan itibaren gittikçe birikme özelliği taşırlar. Bu kirleticiler gıda zinciri aracılığında canlıdan canlıya geçerek zincirin üst halkasındaki canlılarda (memeliler, insanlar, yırtıcı kuşlar gibi) oldukça yüksek yoğunlukta birikebilirler; bu duruma biyolojik birikim adı verilir; ağır metaller, </a:t>
            </a:r>
            <a:r>
              <a:rPr lang="tr-TR" sz="2400" dirty="0" smtClean="0">
                <a:latin typeface="Times New Roman" panose="02020603050405020304" pitchFamily="18" charset="0"/>
                <a:cs typeface="Times New Roman" panose="02020603050405020304" pitchFamily="18" charset="0"/>
              </a:rPr>
              <a:t>radyoetkin</a:t>
            </a:r>
            <a:r>
              <a:rPr lang="tr-TR" sz="2500" dirty="0" smtClean="0">
                <a:latin typeface="Times New Roman" panose="02020603050405020304" pitchFamily="18" charset="0"/>
                <a:cs typeface="Times New Roman" panose="02020603050405020304" pitchFamily="18" charset="0"/>
              </a:rPr>
              <a:t> maddeler (stronsiyum90, sezyum137 gibi) organik klorlu insektisidler, PCB’ler, PBB’ler, dioksinler biyolojik birikim özelliği çok belirgin olan başlıca madde gruplarını oluştururlar. </a:t>
            </a:r>
          </a:p>
          <a:p>
            <a:pPr algn="just"/>
            <a:r>
              <a:rPr lang="tr-TR" sz="2500" dirty="0" smtClean="0">
                <a:latin typeface="Times New Roman" panose="02020603050405020304" pitchFamily="18" charset="0"/>
                <a:cs typeface="Times New Roman" panose="02020603050405020304" pitchFamily="18" charset="0"/>
              </a:rPr>
              <a:t>Gıdalarla bulaşan birçok kimyasal madde ve kalıntılar, hayvanlarda verim kayıpları ve ölüme sebep olmaları yanında, et, süt, yumurta gibi hayvansal gıdalarla insanlara da geçebilmektedir. Gıda kirlenmesi günümüzde önemli bir yer tutmakta ve toplum sağlığı açısından tehlike ve endişe kaynağı oluşturmaktadır. </a:t>
            </a:r>
            <a:endParaRPr lang="tr-TR" sz="25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4</a:t>
            </a:fld>
            <a:endParaRPr lang="tr-TR"/>
          </a:p>
        </p:txBody>
      </p:sp>
    </p:spTree>
    <p:extLst>
      <p:ext uri="{BB962C8B-B14F-4D97-AF65-F5344CB8AC3E}">
        <p14:creationId xmlns:p14="http://schemas.microsoft.com/office/powerpoint/2010/main" val="4877827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8765177" cy="6857999"/>
          </a:xfrm>
        </p:spPr>
        <p:txBody>
          <a:bodyPr>
            <a:noAutofit/>
          </a:bodyPr>
          <a:lstStyle/>
          <a:p>
            <a:pPr marL="0" algn="just">
              <a:spcBef>
                <a:spcPts val="0"/>
              </a:spcBef>
            </a:pPr>
            <a:r>
              <a:rPr lang="tr-TR" sz="2700" dirty="0" smtClean="0">
                <a:latin typeface="Times New Roman" panose="02020603050405020304" pitchFamily="18" charset="0"/>
                <a:cs typeface="Times New Roman" panose="02020603050405020304" pitchFamily="18" charset="0"/>
              </a:rPr>
              <a:t>Gıda maddelerinde kirlenmeye yol açan, kirletici ya da bulaşan halinde bulunan maddeler aşağıdaki gibi gruplandırılabilir: </a:t>
            </a:r>
          </a:p>
          <a:p>
            <a:pPr marL="0" algn="just">
              <a:spcBef>
                <a:spcPts val="0"/>
              </a:spcBef>
            </a:pPr>
            <a:endParaRPr lang="tr-TR" sz="2700" dirty="0" smtClean="0">
              <a:latin typeface="Times New Roman" panose="02020603050405020304" pitchFamily="18" charset="0"/>
              <a:cs typeface="Times New Roman" panose="02020603050405020304" pitchFamily="18" charset="0"/>
            </a:endParaRPr>
          </a:p>
          <a:p>
            <a:pPr marL="0" indent="0" algn="just">
              <a:spcBef>
                <a:spcPts val="0"/>
              </a:spcBef>
              <a:buNone/>
            </a:pPr>
            <a:r>
              <a:rPr lang="tr-TR" sz="2700" dirty="0" smtClean="0">
                <a:latin typeface="Times New Roman" panose="02020603050405020304" pitchFamily="18" charset="0"/>
                <a:cs typeface="Times New Roman" panose="02020603050405020304" pitchFamily="18" charset="0"/>
              </a:rPr>
              <a:t>1.	Veteriner hekimliğinde kullanılan ilaçlar (Antibiyotikler, antelmintikler, insektisidler, hormonlar vb).</a:t>
            </a:r>
          </a:p>
          <a:p>
            <a:pPr marL="0" indent="0" algn="just">
              <a:spcBef>
                <a:spcPts val="0"/>
              </a:spcBef>
              <a:buNone/>
            </a:pPr>
            <a:r>
              <a:rPr lang="tr-TR" sz="2700" dirty="0" smtClean="0">
                <a:latin typeface="Times New Roman" panose="02020603050405020304" pitchFamily="18" charset="0"/>
                <a:cs typeface="Times New Roman" panose="02020603050405020304" pitchFamily="18" charset="0"/>
              </a:rPr>
              <a:t>2.	Çevre kirleticileri. </a:t>
            </a:r>
          </a:p>
          <a:p>
            <a:pPr marL="0" indent="0" algn="just">
              <a:spcBef>
                <a:spcPts val="0"/>
              </a:spcBef>
              <a:buNone/>
            </a:pPr>
            <a:r>
              <a:rPr lang="tr-TR" sz="2700" dirty="0" smtClean="0">
                <a:latin typeface="Times New Roman" panose="02020603050405020304" pitchFamily="18" charset="0"/>
                <a:cs typeface="Times New Roman" panose="02020603050405020304" pitchFamily="18" charset="0"/>
              </a:rPr>
              <a:t>•	Metaller. </a:t>
            </a:r>
          </a:p>
          <a:p>
            <a:pPr marL="0" algn="just">
              <a:spcBef>
                <a:spcPts val="0"/>
              </a:spcBef>
            </a:pPr>
            <a:r>
              <a:rPr lang="tr-TR" sz="2700" dirty="0" smtClean="0">
                <a:latin typeface="Times New Roman" panose="02020603050405020304" pitchFamily="18" charset="0"/>
                <a:cs typeface="Times New Roman" panose="02020603050405020304" pitchFamily="18" charset="0"/>
              </a:rPr>
              <a:t>	Pestisidler. </a:t>
            </a:r>
          </a:p>
          <a:p>
            <a:pPr marL="0" algn="just">
              <a:spcBef>
                <a:spcPts val="0"/>
              </a:spcBef>
            </a:pPr>
            <a:r>
              <a:rPr lang="tr-TR" sz="2700" dirty="0" smtClean="0">
                <a:latin typeface="Times New Roman" panose="02020603050405020304" pitchFamily="18" charset="0"/>
                <a:cs typeface="Times New Roman" panose="02020603050405020304" pitchFamily="18" charset="0"/>
              </a:rPr>
              <a:t>	Halojenli (klor, brom vb) bileşikler. </a:t>
            </a:r>
          </a:p>
          <a:p>
            <a:pPr marL="0" algn="just">
              <a:spcBef>
                <a:spcPts val="0"/>
              </a:spcBef>
            </a:pPr>
            <a:r>
              <a:rPr lang="tr-TR" sz="2700" dirty="0" smtClean="0">
                <a:latin typeface="Times New Roman" panose="02020603050405020304" pitchFamily="18" charset="0"/>
                <a:cs typeface="Times New Roman" panose="02020603050405020304" pitchFamily="18" charset="0"/>
              </a:rPr>
              <a:t>	Dioksinler (TCDD’ler)</a:t>
            </a:r>
          </a:p>
          <a:p>
            <a:pPr marL="0" algn="just">
              <a:spcBef>
                <a:spcPts val="0"/>
              </a:spcBef>
            </a:pPr>
            <a:r>
              <a:rPr lang="tr-TR" sz="2700" dirty="0" smtClean="0">
                <a:latin typeface="Times New Roman" panose="02020603050405020304" pitchFamily="18" charset="0"/>
                <a:cs typeface="Times New Roman" panose="02020603050405020304" pitchFamily="18" charset="0"/>
              </a:rPr>
              <a:t>	Dibenzofuranlar (TCDF’lar) </a:t>
            </a:r>
          </a:p>
          <a:p>
            <a:pPr marL="0" algn="just">
              <a:spcBef>
                <a:spcPts val="0"/>
              </a:spcBef>
            </a:pPr>
            <a:r>
              <a:rPr lang="tr-TR" sz="2700" dirty="0" smtClean="0">
                <a:latin typeface="Times New Roman" panose="02020603050405020304" pitchFamily="18" charset="0"/>
                <a:cs typeface="Times New Roman" panose="02020603050405020304" pitchFamily="18" charset="0"/>
              </a:rPr>
              <a:t>	Poliklorobifeniller (PCB’ler) </a:t>
            </a:r>
          </a:p>
          <a:p>
            <a:pPr marL="0" algn="just">
              <a:spcBef>
                <a:spcPts val="0"/>
              </a:spcBef>
            </a:pPr>
            <a:r>
              <a:rPr lang="tr-TR" sz="2700" dirty="0" smtClean="0">
                <a:latin typeface="Times New Roman" panose="02020603050405020304" pitchFamily="18" charset="0"/>
                <a:cs typeface="Times New Roman" panose="02020603050405020304" pitchFamily="18" charset="0"/>
              </a:rPr>
              <a:t>	Polibromobifeniller (PBB’ler) </a:t>
            </a:r>
          </a:p>
          <a:p>
            <a:pPr marL="0" algn="just">
              <a:spcBef>
                <a:spcPts val="0"/>
              </a:spcBef>
            </a:pPr>
            <a:r>
              <a:rPr lang="tr-TR" sz="2700" dirty="0" smtClean="0">
                <a:latin typeface="Times New Roman" panose="02020603050405020304" pitchFamily="18" charset="0"/>
                <a:cs typeface="Times New Roman" panose="02020603050405020304" pitchFamily="18" charset="0"/>
              </a:rPr>
              <a:t>	N-Nitrozo bileşikler (Nitrozaminler gibi). </a:t>
            </a:r>
          </a:p>
          <a:p>
            <a:pPr marL="0" algn="just">
              <a:spcBef>
                <a:spcPts val="0"/>
              </a:spcBef>
            </a:pPr>
            <a:r>
              <a:rPr lang="tr-TR" sz="2700" dirty="0" smtClean="0">
                <a:latin typeface="Times New Roman" panose="02020603050405020304" pitchFamily="18" charset="0"/>
                <a:cs typeface="Times New Roman" panose="02020603050405020304" pitchFamily="18" charset="0"/>
              </a:rPr>
              <a:t>	Polisiklik aromatik hidrokarbonlar (PAH’lar). </a:t>
            </a:r>
          </a:p>
          <a:p>
            <a:pPr marL="0" algn="just">
              <a:spcBef>
                <a:spcPts val="0"/>
              </a:spcBef>
            </a:pPr>
            <a:r>
              <a:rPr lang="tr-TR" sz="2700" dirty="0" smtClean="0">
                <a:latin typeface="Times New Roman" panose="02020603050405020304" pitchFamily="18" charset="0"/>
                <a:cs typeface="Times New Roman" panose="02020603050405020304" pitchFamily="18" charset="0"/>
              </a:rPr>
              <a:t>	Halometanlar (Kloroform, bromoform gibi). </a:t>
            </a:r>
          </a:p>
          <a:p>
            <a:pPr marL="0" indent="0" algn="just">
              <a:spcBef>
                <a:spcPts val="0"/>
              </a:spcBef>
              <a:buNone/>
            </a:pPr>
            <a:endParaRPr lang="tr-TR" sz="2200" dirty="0" smtClean="0">
              <a:latin typeface="Times New Roman" panose="02020603050405020304" pitchFamily="18" charset="0"/>
              <a:cs typeface="Times New Roman" panose="02020603050405020304" pitchFamily="18" charset="0"/>
            </a:endParaRPr>
          </a:p>
          <a:p>
            <a:pPr marL="0">
              <a:spcBef>
                <a:spcPts val="0"/>
              </a:spcBef>
            </a:pPr>
            <a:endParaRPr lang="tr-TR" sz="22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5</a:t>
            </a:fld>
            <a:endParaRPr lang="tr-TR"/>
          </a:p>
        </p:txBody>
      </p:sp>
    </p:spTree>
    <p:extLst>
      <p:ext uri="{BB962C8B-B14F-4D97-AF65-F5344CB8AC3E}">
        <p14:creationId xmlns:p14="http://schemas.microsoft.com/office/powerpoint/2010/main" val="2571629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565" y="0"/>
            <a:ext cx="8921931" cy="6858000"/>
          </a:xfrm>
        </p:spPr>
        <p:txBody>
          <a:bodyPr/>
          <a:lstStyle/>
          <a:p>
            <a:pPr marL="0" indent="0" algn="just">
              <a:spcBef>
                <a:spcPts val="0"/>
              </a:spcBef>
              <a:buNone/>
            </a:pPr>
            <a:r>
              <a:rPr lang="tr-TR" dirty="0" smtClean="0">
                <a:latin typeface="Times New Roman" panose="02020603050405020304" pitchFamily="18" charset="0"/>
                <a:cs typeface="Times New Roman" panose="02020603050405020304" pitchFamily="18" charset="0"/>
              </a:rPr>
              <a:t>	</a:t>
            </a:r>
          </a:p>
          <a:p>
            <a:pPr marL="0" indent="0" algn="just">
              <a:spcBef>
                <a:spcPts val="0"/>
              </a:spcBef>
              <a:buNone/>
            </a:pPr>
            <a:endParaRPr lang="tr-TR" sz="2800" dirty="0">
              <a:latin typeface="Times New Roman" panose="02020603050405020304" pitchFamily="18" charset="0"/>
              <a:cs typeface="Times New Roman" panose="02020603050405020304" pitchFamily="18" charset="0"/>
            </a:endParaRPr>
          </a:p>
          <a:p>
            <a:pPr marL="0" indent="0" algn="just">
              <a:spcBef>
                <a:spcPts val="0"/>
              </a:spcBef>
              <a:buNone/>
            </a:pPr>
            <a:r>
              <a:rPr lang="tr-TR" sz="2800" dirty="0" smtClean="0">
                <a:latin typeface="Times New Roman" panose="02020603050405020304" pitchFamily="18" charset="0"/>
                <a:cs typeface="Times New Roman" panose="02020603050405020304" pitchFamily="18" charset="0"/>
              </a:rPr>
              <a:t>3.	Mikroorganizmalar ve zehirleri. </a:t>
            </a:r>
          </a:p>
          <a:p>
            <a:pPr marL="0" algn="just">
              <a:spcBef>
                <a:spcPts val="0"/>
              </a:spcBef>
            </a:pPr>
            <a:r>
              <a:rPr lang="tr-TR" sz="2800" dirty="0" smtClean="0">
                <a:latin typeface="Times New Roman" panose="02020603050405020304" pitchFamily="18" charset="0"/>
                <a:cs typeface="Times New Roman" panose="02020603050405020304" pitchFamily="18" charset="0"/>
              </a:rPr>
              <a:t>	Mantarlar ve mikotoksinler </a:t>
            </a:r>
          </a:p>
          <a:p>
            <a:pPr marL="0" algn="just">
              <a:spcBef>
                <a:spcPts val="0"/>
              </a:spcBef>
            </a:pPr>
            <a:r>
              <a:rPr lang="tr-TR" sz="2800" dirty="0" smtClean="0">
                <a:latin typeface="Times New Roman" panose="02020603050405020304" pitchFamily="18" charset="0"/>
                <a:cs typeface="Times New Roman" panose="02020603050405020304" pitchFamily="18" charset="0"/>
              </a:rPr>
              <a:t>	Bakteri ve alg toksinleri </a:t>
            </a:r>
          </a:p>
          <a:p>
            <a:pPr marL="0" indent="0" algn="just">
              <a:spcBef>
                <a:spcPts val="0"/>
              </a:spcBef>
              <a:buNone/>
            </a:pPr>
            <a:r>
              <a:rPr lang="tr-TR" sz="2800" dirty="0" smtClean="0">
                <a:latin typeface="Times New Roman" panose="02020603050405020304" pitchFamily="18" charset="0"/>
                <a:cs typeface="Times New Roman" panose="02020603050405020304" pitchFamily="18" charset="0"/>
              </a:rPr>
              <a:t>4.	Gıdaların pişirilmesi-işlenmesi sırasında oluşan maddeler (Heterosiklik aminler, pressör aminler, aldehidler, PAH’lar gibi). </a:t>
            </a:r>
            <a:endParaRPr lang="tr-TR" sz="2800" dirty="0">
              <a:latin typeface="Times New Roman" panose="02020603050405020304" pitchFamily="18" charset="0"/>
              <a:cs typeface="Times New Roman" panose="02020603050405020304" pitchFamily="18" charset="0"/>
            </a:endParaRPr>
          </a:p>
          <a:p>
            <a:pPr marL="0" indent="0" algn="just">
              <a:spcBef>
                <a:spcPts val="0"/>
              </a:spcBef>
              <a:buNone/>
            </a:pPr>
            <a:r>
              <a:rPr lang="tr-TR" sz="2800" dirty="0" smtClean="0">
                <a:latin typeface="Times New Roman" panose="02020603050405020304" pitchFamily="18" charset="0"/>
                <a:cs typeface="Times New Roman" panose="02020603050405020304" pitchFamily="18" charset="0"/>
              </a:rPr>
              <a:t>5.	Bitki kaynaklı doğal maddeler. </a:t>
            </a:r>
          </a:p>
          <a:p>
            <a:pPr marL="0" indent="0" algn="just">
              <a:spcBef>
                <a:spcPts val="0"/>
              </a:spcBef>
              <a:buNone/>
            </a:pPr>
            <a:r>
              <a:rPr lang="tr-TR" sz="2800" dirty="0" smtClean="0">
                <a:latin typeface="Times New Roman" panose="02020603050405020304" pitchFamily="18" charset="0"/>
                <a:cs typeface="Times New Roman" panose="02020603050405020304" pitchFamily="18" charset="0"/>
              </a:rPr>
              <a:t>6.	Gıdalarda bulunan alerjik maddeler (Kazein, yumurta albümini gibi). </a:t>
            </a:r>
          </a:p>
          <a:p>
            <a:pPr marL="0" indent="0" algn="just">
              <a:spcBef>
                <a:spcPts val="0"/>
              </a:spcBef>
              <a:buNone/>
            </a:pPr>
            <a:r>
              <a:rPr lang="tr-TR" sz="2800" dirty="0" smtClean="0">
                <a:latin typeface="Times New Roman" panose="02020603050405020304" pitchFamily="18" charset="0"/>
                <a:cs typeface="Times New Roman" panose="02020603050405020304" pitchFamily="18" charset="0"/>
              </a:rPr>
              <a:t>7.	Balda bulunan zehirli maddeler. </a:t>
            </a:r>
          </a:p>
          <a:p>
            <a:pPr marL="0" indent="0" algn="just">
              <a:spcBef>
                <a:spcPts val="0"/>
              </a:spcBef>
              <a:buNone/>
            </a:pPr>
            <a:r>
              <a:rPr lang="tr-TR" sz="2800" dirty="0" smtClean="0">
                <a:latin typeface="Times New Roman" panose="02020603050405020304" pitchFamily="18" charset="0"/>
                <a:cs typeface="Times New Roman" panose="02020603050405020304" pitchFamily="18" charset="0"/>
              </a:rPr>
              <a:t>8.	Süte geçen maddeler</a:t>
            </a:r>
          </a:p>
          <a:p>
            <a:pPr marL="0" indent="0" algn="just">
              <a:spcBef>
                <a:spcPts val="0"/>
              </a:spcBef>
              <a:buNone/>
            </a:pPr>
            <a:r>
              <a:rPr lang="tr-TR" sz="2800" dirty="0" smtClean="0">
                <a:latin typeface="Times New Roman" panose="02020603050405020304" pitchFamily="18" charset="0"/>
                <a:cs typeface="Times New Roman" panose="02020603050405020304" pitchFamily="18" charset="0"/>
              </a:rPr>
              <a:t>9.	Hayvan zehirleri (Tetrodotoksin, saksitoksin gibi özellikle su hayvanı zehirleri). </a:t>
            </a:r>
          </a:p>
          <a:p>
            <a:pPr marL="0" indent="0" algn="just">
              <a:spcBef>
                <a:spcPts val="0"/>
              </a:spcBef>
              <a:buNone/>
            </a:pPr>
            <a:r>
              <a:rPr lang="tr-TR" sz="2800" dirty="0" smtClean="0">
                <a:latin typeface="Times New Roman" panose="02020603050405020304" pitchFamily="18" charset="0"/>
                <a:cs typeface="Times New Roman" panose="02020603050405020304" pitchFamily="18" charset="0"/>
              </a:rPr>
              <a:t>10.	Radyoetkin maddeler. </a:t>
            </a:r>
          </a:p>
          <a:p>
            <a:pPr algn="just"/>
            <a:endParaRPr lang="tr-TR" sz="2600" dirty="0">
              <a:latin typeface="Times New Roman" panose="02020603050405020304" pitchFamily="18" charset="0"/>
              <a:cs typeface="Times New Roman" panose="02020603050405020304" pitchFamily="18" charset="0"/>
            </a:endParaRPr>
          </a:p>
        </p:txBody>
      </p:sp>
      <p:sp>
        <p:nvSpPr>
          <p:cNvPr id="2" name="Slayt Numarası Yer Tutucusu 1"/>
          <p:cNvSpPr>
            <a:spLocks noGrp="1"/>
          </p:cNvSpPr>
          <p:nvPr>
            <p:ph type="sldNum" sz="quarter" idx="12"/>
          </p:nvPr>
        </p:nvSpPr>
        <p:spPr/>
        <p:txBody>
          <a:bodyPr/>
          <a:lstStyle/>
          <a:p>
            <a:fld id="{AAD02AD8-A91B-4959-B472-BA47743DB904}" type="slidenum">
              <a:rPr lang="tr-TR" smtClean="0"/>
              <a:t>6</a:t>
            </a:fld>
            <a:endParaRPr lang="tr-TR"/>
          </a:p>
        </p:txBody>
      </p:sp>
    </p:spTree>
    <p:extLst>
      <p:ext uri="{BB962C8B-B14F-4D97-AF65-F5344CB8AC3E}">
        <p14:creationId xmlns:p14="http://schemas.microsoft.com/office/powerpoint/2010/main" val="18514065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755" y="0"/>
            <a:ext cx="8804366" cy="6858000"/>
          </a:xfrm>
        </p:spPr>
        <p:txBody>
          <a:bodyPr/>
          <a:lstStyle/>
          <a:p>
            <a:pPr marL="0" indent="0">
              <a:buNone/>
            </a:pPr>
            <a:endParaRPr lang="tr-TR" dirty="0"/>
          </a:p>
          <a:p>
            <a:pPr algn="just"/>
            <a:r>
              <a:rPr lang="tr-TR" sz="2600" dirty="0" smtClean="0">
                <a:latin typeface="Times New Roman" panose="02020603050405020304" pitchFamily="18" charset="0"/>
                <a:cs typeface="Times New Roman" panose="02020603050405020304" pitchFamily="18" charset="0"/>
              </a:rPr>
              <a:t>Gıda kirliliği ve kirleticiler aşağıdaki retimlerle birlikte incelenir ve değerlendirilir. </a:t>
            </a:r>
          </a:p>
          <a:p>
            <a:pPr algn="just"/>
            <a:r>
              <a:rPr lang="tr-TR" sz="2600" b="1" dirty="0" smtClean="0">
                <a:latin typeface="Times New Roman" panose="02020603050405020304" pitchFamily="18" charset="0"/>
                <a:cs typeface="Times New Roman" panose="02020603050405020304" pitchFamily="18" charset="0"/>
              </a:rPr>
              <a:t>Kalıntı</a:t>
            </a:r>
          </a:p>
          <a:p>
            <a:pPr algn="just"/>
            <a:r>
              <a:rPr lang="tr-TR" sz="2600" b="1" dirty="0" smtClean="0">
                <a:latin typeface="Times New Roman" panose="02020603050405020304" pitchFamily="18" charset="0"/>
                <a:cs typeface="Times New Roman" panose="02020603050405020304" pitchFamily="18" charset="0"/>
              </a:rPr>
              <a:t>Etkisiz miktar</a:t>
            </a:r>
          </a:p>
          <a:p>
            <a:pPr algn="just"/>
            <a:r>
              <a:rPr lang="tr-TR" sz="2600" b="1" dirty="0" smtClean="0">
                <a:latin typeface="Times New Roman" panose="02020603050405020304" pitchFamily="18" charset="0"/>
                <a:cs typeface="Times New Roman" panose="02020603050405020304" pitchFamily="18" charset="0"/>
              </a:rPr>
              <a:t>Güven faktörü </a:t>
            </a:r>
            <a:endParaRPr lang="tr-TR" sz="2600" b="1" dirty="0">
              <a:latin typeface="Times New Roman" panose="02020603050405020304" pitchFamily="18" charset="0"/>
              <a:cs typeface="Times New Roman" panose="02020603050405020304" pitchFamily="18" charset="0"/>
            </a:endParaRPr>
          </a:p>
          <a:p>
            <a:pPr algn="just"/>
            <a:r>
              <a:rPr lang="tr-TR" sz="2600" b="1" dirty="0" smtClean="0">
                <a:latin typeface="Times New Roman" panose="02020603050405020304" pitchFamily="18" charset="0"/>
                <a:cs typeface="Times New Roman" panose="02020603050405020304" pitchFamily="18" charset="0"/>
              </a:rPr>
              <a:t>Tolerans düzeyi</a:t>
            </a:r>
          </a:p>
          <a:p>
            <a:pPr algn="just"/>
            <a:r>
              <a:rPr lang="tr-TR" sz="2600" b="1" dirty="0" smtClean="0">
                <a:latin typeface="Times New Roman" panose="02020603050405020304" pitchFamily="18" charset="0"/>
                <a:cs typeface="Times New Roman" panose="02020603050405020304" pitchFamily="18" charset="0"/>
              </a:rPr>
              <a:t>Vücuttan arınma süresi</a:t>
            </a:r>
          </a:p>
          <a:p>
            <a:pPr lvl="1" algn="just"/>
            <a:r>
              <a:rPr lang="tr-TR" sz="2500" dirty="0" smtClean="0">
                <a:latin typeface="Times New Roman" panose="02020603050405020304" pitchFamily="18" charset="0"/>
                <a:cs typeface="Times New Roman" panose="02020603050405020304" pitchFamily="18" charset="0"/>
              </a:rPr>
              <a:t>Kesim öncesi bekletme süresi</a:t>
            </a:r>
          </a:p>
          <a:p>
            <a:pPr lvl="1" algn="just"/>
            <a:r>
              <a:rPr lang="tr-TR" sz="2500" dirty="0" smtClean="0">
                <a:latin typeface="Times New Roman" panose="02020603050405020304" pitchFamily="18" charset="0"/>
                <a:cs typeface="Times New Roman" panose="02020603050405020304" pitchFamily="18" charset="0"/>
              </a:rPr>
              <a:t>Sütün, yumurtanın, balın tüketilmeme süresi</a:t>
            </a:r>
          </a:p>
          <a:p>
            <a:pPr lvl="1" algn="just"/>
            <a:r>
              <a:rPr lang="tr-TR" sz="2500" dirty="0" smtClean="0">
                <a:latin typeface="Times New Roman" panose="02020603050405020304" pitchFamily="18" charset="0"/>
                <a:cs typeface="Times New Roman" panose="02020603050405020304" pitchFamily="18" charset="0"/>
              </a:rPr>
              <a:t>Balığın avlanmama süresi </a:t>
            </a:r>
          </a:p>
          <a:p>
            <a:pPr algn="just"/>
            <a:r>
              <a:rPr lang="tr-TR" sz="2600" b="1" dirty="0" smtClean="0">
                <a:latin typeface="Times New Roman" panose="02020603050405020304" pitchFamily="18" charset="0"/>
                <a:cs typeface="Times New Roman" panose="02020603050405020304" pitchFamily="18" charset="0"/>
              </a:rPr>
              <a:t>Kabul edilebilir günlük alım (KGA)</a:t>
            </a:r>
          </a:p>
          <a:p>
            <a:pPr lvl="1" algn="just"/>
            <a:r>
              <a:rPr lang="tr-TR" sz="2500" dirty="0" smtClean="0">
                <a:latin typeface="Times New Roman" panose="02020603050405020304" pitchFamily="18" charset="0"/>
                <a:cs typeface="Times New Roman" panose="02020603050405020304" pitchFamily="18" charset="0"/>
              </a:rPr>
              <a:t>Toksikolojik-KGA miktarı (t-KGA) </a:t>
            </a:r>
          </a:p>
          <a:p>
            <a:pPr lvl="1" algn="just"/>
            <a:r>
              <a:rPr lang="tr-TR" sz="2500" dirty="0" smtClean="0">
                <a:latin typeface="Times New Roman" panose="02020603050405020304" pitchFamily="18" charset="0"/>
                <a:cs typeface="Times New Roman" panose="02020603050405020304" pitchFamily="18" charset="0"/>
              </a:rPr>
              <a:t>Mikrobiyolojik-KGA miktarı (m-KGA) </a:t>
            </a:r>
          </a:p>
          <a:p>
            <a:endParaRPr lang="tr-TR" dirty="0"/>
          </a:p>
        </p:txBody>
      </p:sp>
      <p:sp>
        <p:nvSpPr>
          <p:cNvPr id="2" name="Slayt Numarası Yer Tutucusu 1"/>
          <p:cNvSpPr>
            <a:spLocks noGrp="1"/>
          </p:cNvSpPr>
          <p:nvPr>
            <p:ph type="sldNum" sz="quarter" idx="12"/>
          </p:nvPr>
        </p:nvSpPr>
        <p:spPr/>
        <p:txBody>
          <a:bodyPr/>
          <a:lstStyle/>
          <a:p>
            <a:fld id="{AAD02AD8-A91B-4959-B472-BA47743DB904}" type="slidenum">
              <a:rPr lang="tr-TR" smtClean="0"/>
              <a:t>7</a:t>
            </a:fld>
            <a:endParaRPr lang="tr-TR"/>
          </a:p>
        </p:txBody>
      </p:sp>
    </p:spTree>
    <p:extLst>
      <p:ext uri="{BB962C8B-B14F-4D97-AF65-F5344CB8AC3E}">
        <p14:creationId xmlns:p14="http://schemas.microsoft.com/office/powerpoint/2010/main" val="4357635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ctr">
              <a:buNone/>
            </a:pPr>
            <a:r>
              <a:rPr lang="tr-TR" sz="2600" b="1" dirty="0" smtClean="0">
                <a:solidFill>
                  <a:srgbClr val="FF0000"/>
                </a:solidFill>
                <a:latin typeface="Times New Roman" panose="02020603050405020304" pitchFamily="18" charset="0"/>
                <a:cs typeface="Times New Roman" panose="02020603050405020304" pitchFamily="18" charset="0"/>
              </a:rPr>
              <a:t>Bazı </a:t>
            </a:r>
            <a:r>
              <a:rPr lang="tr-TR" sz="2600" b="1" dirty="0">
                <a:solidFill>
                  <a:srgbClr val="FF0000"/>
                </a:solidFill>
                <a:latin typeface="Times New Roman" panose="02020603050405020304" pitchFamily="18" charset="0"/>
                <a:cs typeface="Times New Roman" panose="02020603050405020304" pitchFamily="18" charset="0"/>
              </a:rPr>
              <a:t>ilaçların </a:t>
            </a:r>
            <a:r>
              <a:rPr lang="tr-TR" sz="2600" b="1" dirty="0" smtClean="0">
                <a:solidFill>
                  <a:srgbClr val="FF0000"/>
                </a:solidFill>
                <a:latin typeface="Times New Roman" panose="02020603050405020304" pitchFamily="18" charset="0"/>
                <a:cs typeface="Times New Roman" panose="02020603050405020304" pitchFamily="18" charset="0"/>
              </a:rPr>
              <a:t>KGA </a:t>
            </a:r>
            <a:r>
              <a:rPr lang="tr-TR" sz="2600" b="1" dirty="0">
                <a:solidFill>
                  <a:srgbClr val="FF0000"/>
                </a:solidFill>
                <a:latin typeface="Times New Roman" panose="02020603050405020304" pitchFamily="18" charset="0"/>
                <a:cs typeface="Times New Roman" panose="02020603050405020304" pitchFamily="18" charset="0"/>
              </a:rPr>
              <a:t>miktarları (µg/kg c.a./gün).</a:t>
            </a:r>
          </a:p>
        </p:txBody>
      </p:sp>
      <p:graphicFrame>
        <p:nvGraphicFramePr>
          <p:cNvPr id="5" name="Table 4"/>
          <p:cNvGraphicFramePr>
            <a:graphicFrameLocks noGrp="1"/>
          </p:cNvGraphicFramePr>
          <p:nvPr>
            <p:extLst>
              <p:ext uri="{D42A27DB-BD31-4B8C-83A1-F6EECF244321}">
                <p14:modId xmlns:p14="http://schemas.microsoft.com/office/powerpoint/2010/main" val="3572329487"/>
              </p:ext>
            </p:extLst>
          </p:nvPr>
        </p:nvGraphicFramePr>
        <p:xfrm>
          <a:off x="1" y="470269"/>
          <a:ext cx="9144000" cy="6400800"/>
        </p:xfrm>
        <a:graphic>
          <a:graphicData uri="http://schemas.openxmlformats.org/drawingml/2006/table">
            <a:tbl>
              <a:tblPr>
                <a:tableStyleId>{5C22544A-7EE6-4342-B048-85BDC9FD1C3A}</a:tableStyleId>
              </a:tblPr>
              <a:tblGrid>
                <a:gridCol w="3643762">
                  <a:extLst>
                    <a:ext uri="{9D8B030D-6E8A-4147-A177-3AD203B41FA5}">
                      <a16:colId xmlns:a16="http://schemas.microsoft.com/office/drawing/2014/main" xmlns="" val="1924381845"/>
                    </a:ext>
                  </a:extLst>
                </a:gridCol>
                <a:gridCol w="2169257">
                  <a:extLst>
                    <a:ext uri="{9D8B030D-6E8A-4147-A177-3AD203B41FA5}">
                      <a16:colId xmlns:a16="http://schemas.microsoft.com/office/drawing/2014/main" xmlns="" val="2817829942"/>
                    </a:ext>
                  </a:extLst>
                </a:gridCol>
                <a:gridCol w="1335924">
                  <a:extLst>
                    <a:ext uri="{9D8B030D-6E8A-4147-A177-3AD203B41FA5}">
                      <a16:colId xmlns:a16="http://schemas.microsoft.com/office/drawing/2014/main" xmlns="" val="739932591"/>
                    </a:ext>
                  </a:extLst>
                </a:gridCol>
                <a:gridCol w="1995057">
                  <a:extLst>
                    <a:ext uri="{9D8B030D-6E8A-4147-A177-3AD203B41FA5}">
                      <a16:colId xmlns:a16="http://schemas.microsoft.com/office/drawing/2014/main" xmlns="" val="658510415"/>
                    </a:ext>
                  </a:extLst>
                </a:gridCol>
              </a:tblGrid>
              <a:tr h="608357">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 </a:t>
                      </a:r>
                    </a:p>
                    <a:p>
                      <a:pPr>
                        <a:spcAft>
                          <a:spcPts val="0"/>
                        </a:spcAft>
                      </a:pPr>
                      <a:r>
                        <a:rPr lang="tr-TR" sz="2000" dirty="0">
                          <a:effectLst/>
                          <a:latin typeface="Times New Roman" panose="02020603050405020304" pitchFamily="18" charset="0"/>
                          <a:cs typeface="Times New Roman" panose="02020603050405020304" pitchFamily="18" charset="0"/>
                        </a:rPr>
                        <a:t>Etkin madde</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p>
                    <a:p>
                      <a:pPr algn="ctr">
                        <a:spcAft>
                          <a:spcPts val="0"/>
                        </a:spcAft>
                      </a:pPr>
                      <a:r>
                        <a:rPr lang="tr-TR" sz="2000">
                          <a:effectLst/>
                          <a:latin typeface="Times New Roman" panose="02020603050405020304" pitchFamily="18" charset="0"/>
                          <a:cs typeface="Times New Roman" panose="02020603050405020304" pitchFamily="18" charset="0"/>
                        </a:rPr>
                        <a:t>t-KGA</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p>
                    <a:p>
                      <a:pPr algn="ctr">
                        <a:spcAft>
                          <a:spcPts val="0"/>
                        </a:spcAft>
                      </a:pPr>
                      <a:r>
                        <a:rPr lang="tr-TR" sz="2000">
                          <a:effectLst/>
                          <a:latin typeface="Times New Roman" panose="02020603050405020304" pitchFamily="18" charset="0"/>
                          <a:cs typeface="Times New Roman" panose="02020603050405020304" pitchFamily="18" charset="0"/>
                        </a:rPr>
                        <a:t>m-KGA**</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p>
                    <a:p>
                      <a:pPr algn="ctr">
                        <a:spcAft>
                          <a:spcPts val="0"/>
                        </a:spcAft>
                      </a:pPr>
                      <a:r>
                        <a:rPr lang="tr-TR" sz="2000">
                          <a:effectLst/>
                          <a:latin typeface="Times New Roman" panose="02020603050405020304" pitchFamily="18" charset="0"/>
                          <a:cs typeface="Times New Roman" panose="02020603050405020304" pitchFamily="18" charset="0"/>
                        </a:rPr>
                        <a:t>Güven faktörü**</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724988488"/>
                  </a:ext>
                </a:extLst>
              </a:tr>
              <a:tr h="30417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Abamektin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0-1</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028266739"/>
                  </a:ext>
                </a:extLst>
              </a:tr>
              <a:tr h="30417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Albendazol</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0-50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18909350"/>
                  </a:ext>
                </a:extLst>
              </a:tr>
              <a:tr h="30417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Benzilpenisilin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0-30*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65647084"/>
                  </a:ext>
                </a:extLst>
              </a:tr>
              <a:tr h="30417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Danofloksasin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0-20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0-37</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795896066"/>
                  </a:ext>
                </a:extLst>
              </a:tr>
              <a:tr h="30417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Deksametazon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0-0.015</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648941730"/>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Diklazuril</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0-20(30)**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200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274108627"/>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Diminazen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0-100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200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877689590"/>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Doramektin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0-0.5</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200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290531009"/>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Enrofloksasin ve siprofloksasin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0-2**</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0-2</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786201250"/>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Eprinomektin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0-10**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398856128"/>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Febantel</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0-10 (0.7)**</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310938475"/>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Fenbendazol</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0-4 (0.7)**</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747011484"/>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Flumekuin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0-30**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0-37</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1000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865183864"/>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Gentamisin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0-4</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0-20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500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298153798"/>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İmidokarb</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0-10**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500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277121924"/>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İvermektin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0-1</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100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219034293"/>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Klortetrasiklin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0-3</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0-3</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10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938265882"/>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Levamizol</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0-6</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500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144947375"/>
                  </a:ext>
                </a:extLst>
              </a:tr>
              <a:tr h="304178">
                <a:tc>
                  <a:txBody>
                    <a:bodyPr/>
                    <a:lstStyle/>
                    <a:p>
                      <a:pPr>
                        <a:spcAft>
                          <a:spcPts val="0"/>
                        </a:spcAft>
                      </a:pPr>
                      <a:r>
                        <a:rPr lang="tr-TR" sz="2000">
                          <a:effectLst/>
                          <a:latin typeface="Times New Roman" panose="02020603050405020304" pitchFamily="18" charset="0"/>
                          <a:cs typeface="Times New Roman" panose="02020603050405020304" pitchFamily="18" charset="0"/>
                        </a:rPr>
                        <a:t>Moksidektin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0-2</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200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993849336"/>
                  </a:ext>
                </a:extLst>
              </a:tr>
            </a:tbl>
          </a:graphicData>
        </a:graphic>
      </p:graphicFrame>
      <p:sp>
        <p:nvSpPr>
          <p:cNvPr id="2" name="Slayt Numarası Yer Tutucusu 1"/>
          <p:cNvSpPr>
            <a:spLocks noGrp="1"/>
          </p:cNvSpPr>
          <p:nvPr>
            <p:ph type="sldNum" sz="quarter" idx="12"/>
          </p:nvPr>
        </p:nvSpPr>
        <p:spPr/>
        <p:txBody>
          <a:bodyPr/>
          <a:lstStyle/>
          <a:p>
            <a:fld id="{AAD02AD8-A91B-4959-B472-BA47743DB904}" type="slidenum">
              <a:rPr lang="tr-TR" smtClean="0"/>
              <a:t>8</a:t>
            </a:fld>
            <a:endParaRPr lang="tr-TR"/>
          </a:p>
        </p:txBody>
      </p:sp>
    </p:spTree>
    <p:extLst>
      <p:ext uri="{BB962C8B-B14F-4D97-AF65-F5344CB8AC3E}">
        <p14:creationId xmlns:p14="http://schemas.microsoft.com/office/powerpoint/2010/main" val="21064773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lgn="ctr">
              <a:buNone/>
            </a:pPr>
            <a:r>
              <a:rPr lang="tr-TR" sz="2500" b="1" dirty="0" smtClean="0">
                <a:solidFill>
                  <a:srgbClr val="FF0000"/>
                </a:solidFill>
                <a:latin typeface="Times New Roman" panose="02020603050405020304" pitchFamily="18" charset="0"/>
                <a:cs typeface="Times New Roman" panose="02020603050405020304" pitchFamily="18" charset="0"/>
              </a:rPr>
              <a:t>*. 30 µg/kişi/gün; **. DSÖ’nün önerdiği rakam</a:t>
            </a:r>
            <a:endParaRPr lang="tr-TR" sz="25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964629424"/>
              </p:ext>
            </p:extLst>
          </p:nvPr>
        </p:nvGraphicFramePr>
        <p:xfrm>
          <a:off x="0" y="-10"/>
          <a:ext cx="9144001" cy="6285504"/>
        </p:xfrm>
        <a:graphic>
          <a:graphicData uri="http://schemas.openxmlformats.org/drawingml/2006/table">
            <a:tbl>
              <a:tblPr>
                <a:tableStyleId>{5C22544A-7EE6-4342-B048-85BDC9FD1C3A}</a:tableStyleId>
              </a:tblPr>
              <a:tblGrid>
                <a:gridCol w="3659478">
                  <a:extLst>
                    <a:ext uri="{9D8B030D-6E8A-4147-A177-3AD203B41FA5}">
                      <a16:colId xmlns:a16="http://schemas.microsoft.com/office/drawing/2014/main" xmlns="" val="2265706319"/>
                    </a:ext>
                  </a:extLst>
                </a:gridCol>
                <a:gridCol w="2163059">
                  <a:extLst>
                    <a:ext uri="{9D8B030D-6E8A-4147-A177-3AD203B41FA5}">
                      <a16:colId xmlns:a16="http://schemas.microsoft.com/office/drawing/2014/main" xmlns="" val="792425664"/>
                    </a:ext>
                  </a:extLst>
                </a:gridCol>
                <a:gridCol w="1332107">
                  <a:extLst>
                    <a:ext uri="{9D8B030D-6E8A-4147-A177-3AD203B41FA5}">
                      <a16:colId xmlns:a16="http://schemas.microsoft.com/office/drawing/2014/main" xmlns="" val="1626818632"/>
                    </a:ext>
                  </a:extLst>
                </a:gridCol>
                <a:gridCol w="1989357">
                  <a:extLst>
                    <a:ext uri="{9D8B030D-6E8A-4147-A177-3AD203B41FA5}">
                      <a16:colId xmlns:a16="http://schemas.microsoft.com/office/drawing/2014/main" xmlns="" val="1856597222"/>
                    </a:ext>
                  </a:extLst>
                </a:gridCol>
              </a:tblGrid>
              <a:tr h="43660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Nikarbazin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0-400**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500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981890111"/>
                  </a:ext>
                </a:extLst>
              </a:tr>
              <a:tr h="43660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Oksfendazol</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0-4 (0.7)**</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200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020956096"/>
                  </a:ext>
                </a:extLst>
              </a:tr>
              <a:tr h="43660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Sarafloksasin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0-0.3</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0-0.3</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17.000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144588733"/>
                  </a:ext>
                </a:extLst>
              </a:tr>
              <a:tr h="43660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Seftiofur</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0-50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0-50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500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360741077"/>
                  </a:ext>
                </a:extLst>
              </a:tr>
              <a:tr h="43660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Sipermetrin</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0-50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554755862"/>
                  </a:ext>
                </a:extLst>
              </a:tr>
              <a:tr h="436608">
                <a:tc>
                  <a:txBody>
                    <a:bodyPr/>
                    <a:lstStyle/>
                    <a:p>
                      <a:pPr>
                        <a:spcAft>
                          <a:spcPts val="0"/>
                        </a:spcAft>
                      </a:pPr>
                      <a:r>
                        <a:rPr lang="tr-TR" sz="2000">
                          <a:effectLst/>
                          <a:latin typeface="Times New Roman" panose="02020603050405020304" pitchFamily="18" charset="0"/>
                          <a:cs typeface="Times New Roman" panose="02020603050405020304" pitchFamily="18" charset="0"/>
                        </a:rPr>
                        <a:t>Spektinomisin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0-40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0-40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213050233"/>
                  </a:ext>
                </a:extLst>
              </a:tr>
              <a:tr h="436608">
                <a:tc>
                  <a:txBody>
                    <a:bodyPr/>
                    <a:lstStyle/>
                    <a:p>
                      <a:pPr>
                        <a:spcAft>
                          <a:spcPts val="0"/>
                        </a:spcAft>
                      </a:pPr>
                      <a:r>
                        <a:rPr lang="tr-TR" sz="2000">
                          <a:effectLst/>
                          <a:latin typeface="Times New Roman" panose="02020603050405020304" pitchFamily="18" charset="0"/>
                          <a:cs typeface="Times New Roman" panose="02020603050405020304" pitchFamily="18" charset="0"/>
                        </a:rPr>
                        <a:t>Spiramisin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0-50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0-5</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794370692"/>
                  </a:ext>
                </a:extLst>
              </a:tr>
              <a:tr h="594272">
                <a:tc>
                  <a:txBody>
                    <a:bodyPr/>
                    <a:lstStyle/>
                    <a:p>
                      <a:pPr>
                        <a:spcAft>
                          <a:spcPts val="0"/>
                        </a:spcAft>
                      </a:pPr>
                      <a:r>
                        <a:rPr lang="tr-TR" sz="2000">
                          <a:effectLst/>
                          <a:latin typeface="Times New Roman" panose="02020603050405020304" pitchFamily="18" charset="0"/>
                          <a:cs typeface="Times New Roman" panose="02020603050405020304" pitchFamily="18" charset="0"/>
                        </a:rPr>
                        <a:t>Streptomisin ve dihidrostreptomisin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0-30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0-120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200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796932470"/>
                  </a:ext>
                </a:extLst>
              </a:tr>
              <a:tr h="436608">
                <a:tc>
                  <a:txBody>
                    <a:bodyPr/>
                    <a:lstStyle/>
                    <a:p>
                      <a:pPr>
                        <a:spcAft>
                          <a:spcPts val="0"/>
                        </a:spcAft>
                      </a:pPr>
                      <a:r>
                        <a:rPr lang="tr-TR" sz="2000">
                          <a:effectLst/>
                          <a:latin typeface="Times New Roman" panose="02020603050405020304" pitchFamily="18" charset="0"/>
                          <a:cs typeface="Times New Roman" panose="02020603050405020304" pitchFamily="18" charset="0"/>
                        </a:rPr>
                        <a:t>Sülfadimidin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0-50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100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303324811"/>
                  </a:ext>
                </a:extLst>
              </a:tr>
              <a:tr h="436608">
                <a:tc>
                  <a:txBody>
                    <a:bodyPr/>
                    <a:lstStyle/>
                    <a:p>
                      <a:pPr>
                        <a:spcAft>
                          <a:spcPts val="0"/>
                        </a:spcAft>
                      </a:pPr>
                      <a:r>
                        <a:rPr lang="tr-TR" sz="2000">
                          <a:effectLst/>
                          <a:latin typeface="Times New Roman" panose="02020603050405020304" pitchFamily="18" charset="0"/>
                          <a:cs typeface="Times New Roman" panose="02020603050405020304" pitchFamily="18" charset="0"/>
                        </a:rPr>
                        <a:t>Tetrasiklinler, genel</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0-3</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0-3</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10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800350245"/>
                  </a:ext>
                </a:extLst>
              </a:tr>
              <a:tr h="436608">
                <a:tc>
                  <a:txBody>
                    <a:bodyPr/>
                    <a:lstStyle/>
                    <a:p>
                      <a:pPr>
                        <a:spcAft>
                          <a:spcPts val="0"/>
                        </a:spcAft>
                      </a:pPr>
                      <a:r>
                        <a:rPr lang="tr-TR" sz="2000">
                          <a:effectLst/>
                          <a:latin typeface="Times New Roman" panose="02020603050405020304" pitchFamily="18" charset="0"/>
                          <a:cs typeface="Times New Roman" panose="02020603050405020304" pitchFamily="18" charset="0"/>
                        </a:rPr>
                        <a:t>Tiamfenikol</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0-6</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0-15</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200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920155622"/>
                  </a:ext>
                </a:extLst>
              </a:tr>
              <a:tr h="436608">
                <a:tc>
                  <a:txBody>
                    <a:bodyPr/>
                    <a:lstStyle/>
                    <a:p>
                      <a:pPr>
                        <a:spcAft>
                          <a:spcPts val="0"/>
                        </a:spcAft>
                      </a:pPr>
                      <a:r>
                        <a:rPr lang="tr-TR" sz="2000">
                          <a:effectLst/>
                          <a:latin typeface="Times New Roman" panose="02020603050405020304" pitchFamily="18" charset="0"/>
                          <a:cs typeface="Times New Roman" panose="02020603050405020304" pitchFamily="18" charset="0"/>
                        </a:rPr>
                        <a:t>Tilmikosin</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0-40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0-4</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100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235768224"/>
                  </a:ext>
                </a:extLst>
              </a:tr>
              <a:tr h="436608">
                <a:tc>
                  <a:txBody>
                    <a:bodyPr/>
                    <a:lstStyle/>
                    <a:p>
                      <a:pPr>
                        <a:spcAft>
                          <a:spcPts val="0"/>
                        </a:spcAft>
                      </a:pPr>
                      <a:r>
                        <a:rPr lang="tr-TR" sz="2000">
                          <a:effectLst/>
                          <a:latin typeface="Times New Roman" panose="02020603050405020304" pitchFamily="18" charset="0"/>
                          <a:cs typeface="Times New Roman" panose="02020603050405020304" pitchFamily="18" charset="0"/>
                        </a:rPr>
                        <a:t>Tiyabendazol</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0-100</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100</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180704931"/>
                  </a:ext>
                </a:extLst>
              </a:tr>
              <a:tr h="436608">
                <a:tc>
                  <a:txBody>
                    <a:bodyPr/>
                    <a:lstStyle/>
                    <a:p>
                      <a:pPr>
                        <a:spcAft>
                          <a:spcPts val="0"/>
                        </a:spcAft>
                      </a:pPr>
                      <a:r>
                        <a:rPr lang="tr-TR" sz="2000" dirty="0">
                          <a:effectLst/>
                          <a:latin typeface="Times New Roman" panose="02020603050405020304" pitchFamily="18" charset="0"/>
                          <a:cs typeface="Times New Roman" panose="02020603050405020304" pitchFamily="18" charset="0"/>
                        </a:rPr>
                        <a:t>Triklabendazol</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0-3</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a:effectLst/>
                          <a:latin typeface="Times New Roman" panose="02020603050405020304" pitchFamily="18" charset="0"/>
                          <a:cs typeface="Times New Roman" panose="02020603050405020304" pitchFamily="18" charset="0"/>
                        </a:rPr>
                        <a:t> </a:t>
                      </a:r>
                      <a:endParaRPr lang="tr-TR"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tr-TR" sz="2000" dirty="0">
                          <a:effectLst/>
                          <a:latin typeface="Times New Roman" panose="02020603050405020304" pitchFamily="18" charset="0"/>
                          <a:cs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101891367"/>
                  </a:ext>
                </a:extLst>
              </a:tr>
            </a:tbl>
          </a:graphicData>
        </a:graphic>
      </p:graphicFrame>
      <p:sp>
        <p:nvSpPr>
          <p:cNvPr id="2" name="Slayt Numarası Yer Tutucusu 1"/>
          <p:cNvSpPr>
            <a:spLocks noGrp="1"/>
          </p:cNvSpPr>
          <p:nvPr>
            <p:ph type="sldNum" sz="quarter" idx="12"/>
          </p:nvPr>
        </p:nvSpPr>
        <p:spPr/>
        <p:txBody>
          <a:bodyPr/>
          <a:lstStyle/>
          <a:p>
            <a:fld id="{AAD02AD8-A91B-4959-B472-BA47743DB904}" type="slidenum">
              <a:rPr lang="tr-TR" smtClean="0"/>
              <a:t>9</a:t>
            </a:fld>
            <a:endParaRPr lang="tr-TR"/>
          </a:p>
        </p:txBody>
      </p:sp>
    </p:spTree>
    <p:extLst>
      <p:ext uri="{BB962C8B-B14F-4D97-AF65-F5344CB8AC3E}">
        <p14:creationId xmlns:p14="http://schemas.microsoft.com/office/powerpoint/2010/main" val="1291643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234</TotalTime>
  <Words>3060</Words>
  <Application>Microsoft Office PowerPoint</Application>
  <PresentationFormat>Ekran Gösterisi (4:3)</PresentationFormat>
  <Paragraphs>428</Paragraphs>
  <Slides>32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32</vt:i4>
      </vt:variant>
    </vt:vector>
  </HeadingPairs>
  <TitlesOfParts>
    <vt:vector size="38" baseType="lpstr">
      <vt:lpstr>Arial</vt:lpstr>
      <vt:lpstr>Calibri</vt:lpstr>
      <vt:lpstr>Calibri Light</vt:lpstr>
      <vt:lpstr>Times New Roman</vt:lpstr>
      <vt:lpstr>Wingdings</vt:lpstr>
      <vt:lpstr>Office Theme</vt:lpstr>
      <vt:lpstr>GIDA KİRLİLİĞİ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KİRLİLİĞİ</dc:title>
  <dc:creator>haydo</dc:creator>
  <cp:lastModifiedBy>Ali Bilgili</cp:lastModifiedBy>
  <cp:revision>25</cp:revision>
  <dcterms:created xsi:type="dcterms:W3CDTF">2019-09-18T18:40:18Z</dcterms:created>
  <dcterms:modified xsi:type="dcterms:W3CDTF">2019-09-19T08:11:57Z</dcterms:modified>
</cp:coreProperties>
</file>