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6"/>
  </p:notesMasterIdLst>
  <p:handoutMasterIdLst>
    <p:handoutMasterId r:id="rId57"/>
  </p:handoutMasterIdLst>
  <p:sldIdLst>
    <p:sldId id="256" r:id="rId2"/>
    <p:sldId id="352" r:id="rId3"/>
    <p:sldId id="333" r:id="rId4"/>
    <p:sldId id="355" r:id="rId5"/>
    <p:sldId id="353" r:id="rId6"/>
    <p:sldId id="354" r:id="rId7"/>
    <p:sldId id="356" r:id="rId8"/>
    <p:sldId id="357" r:id="rId9"/>
    <p:sldId id="358" r:id="rId10"/>
    <p:sldId id="359" r:id="rId11"/>
    <p:sldId id="360" r:id="rId12"/>
    <p:sldId id="361" r:id="rId13"/>
    <p:sldId id="362" r:id="rId14"/>
    <p:sldId id="363" r:id="rId15"/>
    <p:sldId id="364" r:id="rId16"/>
    <p:sldId id="365" r:id="rId17"/>
    <p:sldId id="366" r:id="rId18"/>
    <p:sldId id="367" r:id="rId19"/>
    <p:sldId id="368" r:id="rId20"/>
    <p:sldId id="369" r:id="rId21"/>
    <p:sldId id="370" r:id="rId22"/>
    <p:sldId id="371" r:id="rId23"/>
    <p:sldId id="372" r:id="rId24"/>
    <p:sldId id="373" r:id="rId25"/>
    <p:sldId id="374" r:id="rId26"/>
    <p:sldId id="375" r:id="rId27"/>
    <p:sldId id="376" r:id="rId28"/>
    <p:sldId id="377" r:id="rId29"/>
    <p:sldId id="379" r:id="rId30"/>
    <p:sldId id="378" r:id="rId31"/>
    <p:sldId id="380" r:id="rId32"/>
    <p:sldId id="381" r:id="rId33"/>
    <p:sldId id="382" r:id="rId34"/>
    <p:sldId id="383" r:id="rId35"/>
    <p:sldId id="384" r:id="rId36"/>
    <p:sldId id="385" r:id="rId37"/>
    <p:sldId id="386" r:id="rId38"/>
    <p:sldId id="387" r:id="rId39"/>
    <p:sldId id="388" r:id="rId40"/>
    <p:sldId id="389" r:id="rId41"/>
    <p:sldId id="390" r:id="rId42"/>
    <p:sldId id="391" r:id="rId43"/>
    <p:sldId id="392" r:id="rId44"/>
    <p:sldId id="393" r:id="rId45"/>
    <p:sldId id="394" r:id="rId46"/>
    <p:sldId id="395" r:id="rId47"/>
    <p:sldId id="396" r:id="rId48"/>
    <p:sldId id="397" r:id="rId49"/>
    <p:sldId id="398" r:id="rId50"/>
    <p:sldId id="399" r:id="rId51"/>
    <p:sldId id="400" r:id="rId52"/>
    <p:sldId id="401" r:id="rId53"/>
    <p:sldId id="286" r:id="rId54"/>
    <p:sldId id="319" r:id="rId5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833"/>
  </p:normalViewPr>
  <p:slideViewPr>
    <p:cSldViewPr snapToGrid="0" snapToObjects="1">
      <p:cViewPr varScale="1">
        <p:scale>
          <a:sx n="107" d="100"/>
          <a:sy n="107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844EC74-778B-A549-A90B-EB1814358A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6BFA516-C0B9-2041-B640-8D1DEC20A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A42A-AF7F-4C46-96DD-E12C3BC41CD2}" type="datetimeFigureOut">
              <a:rPr lang="tr-TR" smtClean="0"/>
              <a:t>12.12.2020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84D64-CF60-0746-AC4A-FB27A9B4FF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9911C2-D3B5-F748-BD5D-519DC8E06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1315-E71E-784D-9B36-B6835AA09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79928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D8F6C-185F-434D-8E62-ED91820FADA6}" type="datetimeFigureOut">
              <a:rPr lang="tr-TR" smtClean="0"/>
              <a:t>12.12.2020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019B-26ED-4D40-8386-B3274965C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1351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6B63A-0F5B-B046-859F-2D546C4E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63B5C5-338D-E64D-B535-C082B973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7C970E-19A3-4448-87A9-29DE0C14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CC47-9EA6-F541-8A9B-1F36309176A6}" type="datetime1">
              <a:rPr lang="tr-TR" smtClean="0"/>
              <a:t>12.12.2020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DDAAB-432A-5941-9A9F-106C3AE2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6B1D6-DFA7-654F-843A-0C0DADAA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3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0DF8-A048-7F4A-A20E-D0F348F2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161BEC-7BCE-1D49-8BE9-3BA5ED93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F5A7D-C2E2-A445-A540-AABA9405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13753-DC10-434C-8B27-048A8017EE3B}" type="datetime1">
              <a:rPr lang="tr-TR" smtClean="0"/>
              <a:t>12.12.2020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AEA0F6-EF4E-CA47-9508-85FDC76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94524E-289D-A74D-8A55-8CC93C3F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1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972A15-78C9-7747-ABA1-F47C8A62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BC245D-0F8C-684E-B27A-4023DE0B5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4EDE5-CBDA-4B4A-8781-0F2B35BF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3C11-99C0-3F40-AC21-F9AD3365450A}" type="datetime1">
              <a:rPr lang="tr-TR" smtClean="0"/>
              <a:t>12.12.2020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CA2747-AD29-014A-8746-E1EB2F6C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2203F5-FE23-134B-A79D-2F17789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BF3-3073-0041-B998-759ABDE5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CDF91-7DB5-184C-8C84-529DC8A72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4B4302-B95A-C54B-A4C7-9261C27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842F-3AD8-8B4A-A8D6-37E4E32C0C60}" type="datetime1">
              <a:rPr lang="tr-TR" smtClean="0"/>
              <a:t>12.12.2020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A0D5B3-A4F3-0A48-B79E-C6F73C6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1DA2C-8BE5-D440-8878-EC17EA8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11B58-7243-7440-A3C5-7AE3284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35A1AB-7C60-614F-BE3D-67F7544C3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7ED0-F8D0-524A-A29E-9F16C25F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AEAA-CCCA-0346-B41B-2A303242FD28}" type="datetime1">
              <a:rPr lang="tr-TR" smtClean="0"/>
              <a:t>12.12.2020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6C7EEE-B318-3243-A068-A8BDF0FA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BC829-5127-7F41-A20F-01F168CD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8AC6E-A165-BD4E-ACE7-00A944F2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9CAC31-22BB-DC45-A5EC-F7D2C06B0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C89076-A0FB-3B40-958A-C9A2817D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DB8FDA-1F5C-194C-B41D-FF2A4779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617F2-1868-724F-B043-34D3CCD14939}" type="datetime1">
              <a:rPr lang="tr-TR" smtClean="0"/>
              <a:t>12.12.2020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475302-08C4-444F-AA78-860986BA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AB3BEB-05B7-C94E-8DC0-669E5CF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95960-2C91-304B-ACC4-DCA0AB4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264FD-E70A-D74E-9AAB-334154C0A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44DCF2-18B9-664D-8EB7-65F52D18D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7B19A9-CACD-DB4D-A89E-456FC22B2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F8A554-47DA-DC42-87BB-D5A9AE73B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87E66A9-2AFD-1149-B604-2A0BF854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F2C4-C8C6-8245-8451-6FA93CCB1524}" type="datetime1">
              <a:rPr lang="tr-TR" smtClean="0"/>
              <a:t>12.12.2020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CECD2D-11BA-9749-BB53-4AB5C686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1F185F-349D-9F4A-85F0-4C7C79BA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7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4DA28-1B1D-8D48-A1A7-C1D0FB73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F14F5F-451B-3D4B-A42D-CAD6322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F13E-B6FF-B74C-A6C4-C68E936CE8D8}" type="datetime1">
              <a:rPr lang="tr-TR" smtClean="0"/>
              <a:t>12.12.2020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2F3C0D-14B2-0A47-AC0F-464E7BE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3DEBB3C-458F-514B-A12D-80A16D42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1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EB449-A4B4-5645-A9CA-830A3B87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6CEF-81CC-9343-B1A9-A5A82F925CBD}" type="datetime1">
              <a:rPr lang="tr-TR" smtClean="0"/>
              <a:t>12.12.2020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E43159-F5AF-F749-B108-8ADDE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139AB7-EFC8-6646-B285-1D07CB7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D68DA-CA1E-D048-90E4-B971F1F4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2D4DE-2953-BF42-9DDB-65DEE309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C4011E-3670-EB4B-BE09-5220DA2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FE5AA5-33A3-1044-BB81-10291567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16FB7-14C3-0647-8E29-A6F6A3C7F2AF}" type="datetime1">
              <a:rPr lang="tr-TR" smtClean="0"/>
              <a:t>12.12.2020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CBC22-A75B-6942-9D5F-C5542D7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CBBA43-4DD5-5240-87B1-503EA829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EEF2C-D95D-054F-B27B-2F90B746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B12692-9BA4-794B-8B0F-AA638F25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70C683-6FC9-6942-9CF1-7E21CD125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43ECFB-E1F6-B141-A1F2-ED4194B7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CAA90-BAC0-274A-ACD8-69AF70ABF6EE}" type="datetime1">
              <a:rPr lang="tr-TR" smtClean="0"/>
              <a:t>12.12.2020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9F7CC-C951-2947-BE67-FF5F8A30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09DD75-1994-C346-8114-3A3926F7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A4795-F9D0-1946-A4F4-698C912B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8EB99-81AB-6A43-A027-73EE0C17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71B9CA-596C-2541-A852-6FDFE578E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E90AE-E0BC-2B42-AB61-CA044E2904BF}" type="datetime1">
              <a:rPr lang="tr-TR" smtClean="0"/>
              <a:t>12.12.2020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9BF90-1C7B-2A4B-A246-30225F1C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F630F-0711-7843-9E2A-C350B995F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95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3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522741D-FB8F-A145-98A0-420190523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tr-TR" sz="5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Türkiye’nin Sosyal</a:t>
            </a:r>
            <a:br>
              <a:rPr lang="tr-TR" sz="5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5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Yapısı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DEFB179-410A-484A-80B6-05B76FA24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4013165"/>
            <a:ext cx="4204012" cy="2205732"/>
          </a:xfrm>
        </p:spPr>
        <p:txBody>
          <a:bodyPr anchor="t">
            <a:normAutofit/>
          </a:bodyPr>
          <a:lstStyle/>
          <a:p>
            <a:pPr algn="r"/>
            <a:r>
              <a:rPr lang="tr-TR" sz="1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Ders</a:t>
            </a:r>
          </a:p>
        </p:txBody>
      </p:sp>
      <p:cxnSp>
        <p:nvCxnSpPr>
          <p:cNvPr id="147" name="Straight Connector 13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4">
            <a:extLst>
              <a:ext uri="{FF2B5EF4-FFF2-40B4-BE49-F238E27FC236}">
                <a16:creationId xmlns:a16="http://schemas.microsoft.com/office/drawing/2014/main" id="{F4EE7BD4-9B19-3F4C-8E73-65B351C9D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269"/>
          <a:stretch/>
        </p:blipFill>
        <p:spPr>
          <a:xfrm>
            <a:off x="6096000" y="734366"/>
            <a:ext cx="5459470" cy="539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CDEAED-5350-8E44-96D7-A06CD82F6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Serbest Cumhuriyet Fırkası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E58AFF-4C9D-8D44-AE12-CD6E82E18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Cumhuriyet Halk Partisi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Atatürk’e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şikâyetlerde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bulunulur. Parti kurmak gibi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olmayan ve partiyi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kuran Fethi Okyar,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Atatürk’ün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rahatsızlık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düşüncesiyle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16 Kasım 1930 tarihinde partiyi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eder.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 birisi 1924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ay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1930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ay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 muhalefet partisi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başarısızlıkla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sonuçlanır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Sonraki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1946 yılına kadar tek partili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devam edecektir.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5113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92BE1E-43F0-874E-8BC8-594FDE130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Partili Sistem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9A58FE-F864-AC42-88C8-3410CC7D9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partili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milletvekilleri ve meclis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üyelerinin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parti tarafından belirlenen isimlerin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girmesi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1930’lu yıllarda Cumhuriyet Halk Partisi devletle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özdeşleşmis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devletin partisi haline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Parti-devlet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bütünleşmesinin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valilerinin, Cumhuriyet Halk Partisi’nin il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olması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İçişleri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Bakanının parti genel sekreteri olması verilebilir.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0989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42BE298-EBCA-C04C-A69D-6728DF7FD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Partili Sistem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055078-EEA9-C343-8035-DDF484DEB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 Halk Partisinin altı oku ise 1937 anayasasına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Cumhuriyet Partisi’nin altı okunu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1937 Anaya-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sa’sına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giren ilkeler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şunlardır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Cumhuriyetçilik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Halkçılık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Milliyetçilik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Laiklik,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Devletçilik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İnkılapçılık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7769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3B7B07-423D-8245-B05C-BAC6C2439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Partili Sistem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49B856B-ECE1-8340-9588-57677F648E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10 Kasım 1938 yılında hayata veda etti.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Ölümünden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İnönu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İnönu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̈’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uluslarüstu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konjonktürde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geldi.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olsa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İnönu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bırakmayı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Ekonomik koşullar, vergi sistemi ve sert yönetim itibariyle eleştirilmiştir.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950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9FF63E-524D-1141-868D-79175E33B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Çok Partili Sistem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E39FDA-539E-7548-9CA8-496AEE5B8F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İkinci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1945 yılında sona erdi.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sonrası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âdeta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şekillenmekteydi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yanda ABD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müttefiklerinden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Batı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yanda Sovyetler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müttefiklerinden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İkinci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Sovyetler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tehdidiyle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karşılaştı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Sıcak deniz-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politikayı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Sovyetler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tehdit ediyor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bölgelerinden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toprak talebinde bulunuyordu.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sonrasında kendine hedef olarak ABD ve Batı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Bloğuyla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yakınlaşmayı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63762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D0E378-DDE4-AD43-BE51-3DEC7A42D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Çok Partili Sistem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3956A5-5267-4E4E-BF88-2413F9BC1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Cumhuriyet’in ilanı sonrasında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birden fazla partinin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örgütlendiği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genel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yıl olarak 1946 yılının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uluslararası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konjonktürün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etkisi bulunmaktadır.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Celal Bayar, Adnan Menderes, Refik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Koraltan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Fuat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Köprülu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Cumhuriyet Halk Partisi’nin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izlediği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politikalara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eleştiriler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getirerek partiden istifa ederler. Sonraki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Celal Bayar, parti kurma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isteğiyle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İnönu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İnönu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izin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vereceğini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belirtir.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0793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75386C-41A2-3640-B8AA-5C0AF2644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Çok Partili Sistem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C24D92-F638-824C-84AB-8217FD064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Celal Bayar’ın, Millî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Mücadele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itibaren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yakın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diyaloğu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Atatürk’ün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ölümünden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yıl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Başbakan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Dolayısıyla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Atatürk’ün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ilkelerine yakın bir isimdir.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 kurulacak partinin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liderliğini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Atatürk’e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isim olan Celal Bayar’ın yapması,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İnönu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tarafından da istenen bir durumdur.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Demokrat Parti, 7 Ocak 1946 tarihinde kurulur. Demokrat Parti, ekonomik ve siyasal anlamda liberal politikaları benimser.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Normalde 1947 yılında yapılması gereken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iktidardaki Cumhuriyet Halk Partisi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çekilerek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21 Temmuz 1946 tarihine alınır.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1222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2AACCB-3A06-1641-9A12-EA5E4AD60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Çok Partili Sistem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6782FA-3702-FA43-8D21-06712457B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21 Temmuz 1946 yılında </a:t>
            </a:r>
            <a:r>
              <a:rPr lang="tr-TR" dirty="0" err="1"/>
              <a:t>gerçekleşen</a:t>
            </a:r>
            <a:r>
              <a:rPr lang="tr-TR" dirty="0"/>
              <a:t> genel </a:t>
            </a:r>
            <a:r>
              <a:rPr lang="tr-TR" dirty="0" err="1"/>
              <a:t>seçimler</a:t>
            </a:r>
            <a:r>
              <a:rPr lang="tr-TR" dirty="0"/>
              <a:t>, Cumhuriyetin ilanı sonrasında birden fazla partinin </a:t>
            </a:r>
            <a:r>
              <a:rPr lang="tr-TR" dirty="0" err="1"/>
              <a:t>katıldığı</a:t>
            </a:r>
            <a:r>
              <a:rPr lang="tr-TR" dirty="0"/>
              <a:t> ilk genel </a:t>
            </a:r>
            <a:r>
              <a:rPr lang="tr-TR" dirty="0" err="1"/>
              <a:t>seçimler</a:t>
            </a:r>
            <a:r>
              <a:rPr lang="tr-TR" dirty="0"/>
              <a:t> olmasına </a:t>
            </a:r>
            <a:r>
              <a:rPr lang="tr-TR" dirty="0" err="1"/>
              <a:t>rağmen</a:t>
            </a:r>
            <a:r>
              <a:rPr lang="tr-TR" dirty="0"/>
              <a:t>, demokratik anlamda </a:t>
            </a:r>
            <a:r>
              <a:rPr lang="tr-TR" dirty="0" err="1"/>
              <a:t>gerçekleştiği</a:t>
            </a:r>
            <a:r>
              <a:rPr lang="tr-TR" dirty="0"/>
              <a:t> </a:t>
            </a:r>
            <a:r>
              <a:rPr lang="tr-TR" dirty="0" err="1"/>
              <a:t>söylenebilecek</a:t>
            </a:r>
            <a:r>
              <a:rPr lang="tr-TR" dirty="0"/>
              <a:t> bir </a:t>
            </a:r>
            <a:r>
              <a:rPr lang="tr-TR" dirty="0" err="1"/>
              <a:t>seçim</a:t>
            </a:r>
            <a:r>
              <a:rPr lang="tr-TR" dirty="0"/>
              <a:t> </a:t>
            </a:r>
            <a:r>
              <a:rPr lang="tr-TR" dirty="0" err="1"/>
              <a:t>değildir</a:t>
            </a:r>
            <a:r>
              <a:rPr lang="tr-TR" dirty="0"/>
              <a:t>. </a:t>
            </a:r>
          </a:p>
          <a:p>
            <a:r>
              <a:rPr lang="tr-TR" dirty="0" err="1"/>
              <a:t>Seçim</a:t>
            </a:r>
            <a:r>
              <a:rPr lang="tr-TR" dirty="0"/>
              <a:t> </a:t>
            </a:r>
            <a:r>
              <a:rPr lang="tr-TR" dirty="0" err="1"/>
              <a:t>sonuçlarının</a:t>
            </a:r>
            <a:r>
              <a:rPr lang="tr-TR" dirty="0"/>
              <a:t> sayımı gizli tasnif yoluyla </a:t>
            </a:r>
            <a:r>
              <a:rPr lang="tr-TR" dirty="0" err="1"/>
              <a:t>yapılmıştır</a:t>
            </a:r>
            <a:r>
              <a:rPr lang="tr-TR" dirty="0"/>
              <a:t>. </a:t>
            </a:r>
          </a:p>
          <a:p>
            <a:r>
              <a:rPr lang="tr-TR" dirty="0"/>
              <a:t>O </a:t>
            </a:r>
            <a:r>
              <a:rPr lang="tr-TR" dirty="0" err="1"/>
              <a:t>dönemde</a:t>
            </a:r>
            <a:r>
              <a:rPr lang="tr-TR" dirty="0"/>
              <a:t> parti-devlet </a:t>
            </a:r>
            <a:r>
              <a:rPr lang="tr-TR" dirty="0" err="1"/>
              <a:t>bütünleşmesi</a:t>
            </a:r>
            <a:r>
              <a:rPr lang="tr-TR" dirty="0"/>
              <a:t> </a:t>
            </a:r>
            <a:r>
              <a:rPr lang="tr-TR" dirty="0" err="1"/>
              <a:t>söz</a:t>
            </a:r>
            <a:r>
              <a:rPr lang="tr-TR" dirty="0"/>
              <a:t> konusu </a:t>
            </a:r>
            <a:r>
              <a:rPr lang="tr-TR" dirty="0" err="1"/>
              <a:t>olduğu</a:t>
            </a:r>
            <a:r>
              <a:rPr lang="tr-TR" dirty="0"/>
              <a:t> ve sayımı yapanlar devlet </a:t>
            </a:r>
            <a:r>
              <a:rPr lang="tr-TR" dirty="0" err="1"/>
              <a:t>görevlileri</a:t>
            </a:r>
            <a:r>
              <a:rPr lang="tr-TR" dirty="0"/>
              <a:t> </a:t>
            </a:r>
            <a:r>
              <a:rPr lang="tr-TR" dirty="0" err="1"/>
              <a:t>olduğu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se-̧im </a:t>
            </a:r>
            <a:r>
              <a:rPr lang="tr-TR" dirty="0" err="1"/>
              <a:t>sonuçları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tartışılmıştır</a:t>
            </a:r>
            <a:r>
              <a:rPr lang="tr-TR" dirty="0"/>
              <a:t>. </a:t>
            </a:r>
          </a:p>
          <a:p>
            <a:r>
              <a:rPr lang="tr-TR" dirty="0"/>
              <a:t>Toplam 465 </a:t>
            </a:r>
            <a:r>
              <a:rPr lang="tr-TR" dirty="0" err="1"/>
              <a:t>milletvekilliğinden</a:t>
            </a:r>
            <a:r>
              <a:rPr lang="tr-TR" dirty="0"/>
              <a:t> CHP %85,4 oyla 397 </a:t>
            </a:r>
            <a:r>
              <a:rPr lang="tr-TR" dirty="0" err="1"/>
              <a:t>milletvekilliği</a:t>
            </a:r>
            <a:r>
              <a:rPr lang="tr-TR" dirty="0"/>
              <a:t>, DP %13,1 oyla 61 </a:t>
            </a:r>
            <a:r>
              <a:rPr lang="tr-TR" dirty="0" err="1"/>
              <a:t>milletvekilliği</a:t>
            </a:r>
            <a:r>
              <a:rPr lang="tr-TR" dirty="0"/>
              <a:t>, </a:t>
            </a:r>
            <a:r>
              <a:rPr lang="tr-TR" dirty="0" err="1"/>
              <a:t>bağımsızlar</a:t>
            </a:r>
            <a:r>
              <a:rPr lang="tr-TR" dirty="0"/>
              <a:t> ise %1,5 oyla 7 </a:t>
            </a:r>
            <a:r>
              <a:rPr lang="tr-TR" dirty="0" err="1"/>
              <a:t>milletvekilliği</a:t>
            </a:r>
            <a:r>
              <a:rPr lang="tr-TR" dirty="0"/>
              <a:t> </a:t>
            </a:r>
            <a:r>
              <a:rPr lang="tr-TR" dirty="0" err="1"/>
              <a:t>kazanmıştır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5082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BA4225-C90A-C84B-A790-A081E283D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Demokrat Parti Dönemi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6821E2-714F-C54F-858C-3348D00EDA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 tarihinde birden fazla partinin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katılıp,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demokratik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gizli oy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tasnife dayalı ilk genel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 Mayıs 1950 tarihinde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Mayıs 1950 tarihinde yapılan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Demokrat Parti %55,2 oy oranıyla 416 mil-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Cumhuriyet Halk Partisi %39,6 oy oranıyla 69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Millet Partisi %4,6 oy oranıyla 1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Bağımsızlar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%0,6 oy oranıyla 1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kazandı.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milletvekili sayısı arasında bu derece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 olmasında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bölgesinde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oyu alan partinin 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bölgedeki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almasına dayan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çoğunluğa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bulunmaktaydı.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45633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4961929-5B1C-6E49-8DB9-3978F9CFE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Demokrat Parti Dönemi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2F224A-E127-114D-B3AE-AE6065AE9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CHP, parti politikası olarak ekonomide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devletçiliği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benimsiyordu.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Bürokrasinin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 bir baskısı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zenginleşmede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belirleyiciliği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konusuydu.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devletçi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politikalar halkta/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isteyen orta sınıflarda tepkiyle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karşılanıyordu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CHP, batıda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laiklik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aynı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olmamasına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rağmen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belirli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İnönu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uyguladı.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Askerin darbe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iktidarın DP’ye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verilmeyeceği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kamuoyunda sıklıkla yer buluyordu. Bu noktada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İnönu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tartışmaların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uzamasına fırsat vermeden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cumhurbaşkanlığından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istifa etti ve iktidarı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devretti.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Demokrat Parti iktidara geldi. Demokrat Parti Genel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Celal Bayar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Adnan Menderes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Başbakan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oldu. DP’nin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isimlerinden Refik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Koraltan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meclis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3805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1C66B8-303A-D24A-A5E8-6F9917EE7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1923-1950 Yılları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828264-0A2C-5342-B1E5-E59A0DD37C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 KONUSU</a:t>
            </a:r>
          </a:p>
          <a:p>
            <a:pPr>
              <a:buFont typeface="Wingdings" pitchFamily="2" charset="2"/>
              <a:buChar char="v"/>
            </a:pPr>
            <a:endParaRPr lang="tr-TR" dirty="0"/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Terakkiperver Cumhuriyet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Fırkası’nın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kurulması sürecinden devam edilecektir.</a:t>
            </a:r>
          </a:p>
        </p:txBody>
      </p:sp>
    </p:spTree>
    <p:extLst>
      <p:ext uri="{BB962C8B-B14F-4D97-AF65-F5344CB8AC3E}">
        <p14:creationId xmlns:p14="http://schemas.microsoft.com/office/powerpoint/2010/main" val="12414423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8CF26D-3EF6-1A4B-B13E-CC3FB4EC5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Demokrat Parti Dönemi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8FEFC1F-EC84-3A47-89A1-BB9CAF2FB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DP’nin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ekonomik anlamda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ABD ve batıyla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geliştirildi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yardımlar alındı.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tarımda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makineleşmenin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artmasıyla birlikte tarımsal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Mayıs 1954 tarihinde yapılan genel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Demokrat Parti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güçlenerek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Se-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Toplam 541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Demokrat Parti %58,4 oy oranıyla 503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CHP %35’1 oy oranıyla 31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Cumhuriyetçi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Millet Partisi %5,3 oy oranıyla 5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bağımsızlar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%0,6 oy oranıyla 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84992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70DE35-F123-9E44-8BCB-3F9B532C6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Demokrat Parti Dönemi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BB4F487-E31B-854A-8AF1-C4D484AC6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DP iktidarının ikinci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ekonomik anlamda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geçmemiştir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iklim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koşullarındaki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belirli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bölgelerde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artan kuraklık nedeniyle tarımda verimlilik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düşmüs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yabancı sermaye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borçlanmada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sorunlar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Siyasal anlamda da gerilimler artarak devam etmektedir. Siyasette gerilimin tırmanması, iktidarın muhalefete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baskıcı bir tavır sergilemesine de neden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İzlenen politikalardan rahatsız olan DP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bazı milletvekilleri partiden ayrılarak 20 Aralık 1955 tarihinde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Hürriyet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Partisini kuracak ve parti mecliste ikinci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hâline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gelecektir.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78048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0B9DEE-95F8-1744-8DD7-F4964DA1E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Demokrat Parti Dönemi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9EE71F-D068-7643-83FB-43084C528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 Ekim 1957 tarihinde yapılan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toplam 610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Demokrat Parti %48,6 oy oranıyla 424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CHP %41’4 oy oranıyla 178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Cumhuriyetçi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Millet Partisi %6,5 oy oranıyla 5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Hürriyet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Partisi % 3,5 oy oranıyla 4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Demokrat Parti’nin son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siyasal ve toplumsal gerilimler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Demokrat Parti artan muhalefete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sert, baskıcı ve otoriter bir tavır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sergilemiştir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18 Nisan 1960’da 15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tahkikat komisyonu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bu komisyona, yayın yasaklamak, siyasal faaliyetleri/ toplantıları yasaklamak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yetkiler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kararlara itiraz yolu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kapatılmıştı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68791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627E5C-DF7B-B74A-BE66-1D3BDEEDE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 Mayıs 1960 Darbesi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5C4BA9-8888-054D-9423-3C54491BC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 Mayıs 1960 tarihinde alt ve orta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rütbeli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subaylardan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grup darbe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gerçekleştirecektir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Radyodan okunan bir bildiriyle ordunun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koyduğu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bildirilir, Meclis kapatılır.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Celal Bayar,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Başbakan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Adnan Menderes ve DP’nin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bakan ve milletvekilleri tutuklanır. Ordu ve DP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iktidarın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beri sorunlu bir seyir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izlemiştir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Darbeden sonra askerlerden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Millî Birlik Komitesi (MBK)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MBK’nin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Orgeneral Cemal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Gürsel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MBK, bakanlar kuruluna benzer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işlev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görmüştür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1961 yılında bir Anayasa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hazırlanmıs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hazırlanan anayasa 9 Temmuz 1961 tarihinde halkın %61,7’si tarafın- dan kabul edilerek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yürürlüğe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28689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73A494-ACBF-334E-8D41-084B075FE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 Mayıs 1960 Darbesi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861F25-DD31-F342-BCAC-97939C25D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Askeri darbe sonrasında askeri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bürokrasi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1950 yılındakine benzer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bir siyasal iktidarın iktidara gelmesini engelleyecek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getirir.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TBMM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ikinci bir meclis olan “Cumhuriyet Senatosu”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kanunların bu senatodan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zorunlu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getirilir.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1961 yılında Anayasa Mahkemesi kurulur.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MGK kurulur.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Genelkurmay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Millî Savunma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Bakanlığı’na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olmaktan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çıkarılır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81141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1704F5-EF7C-6D4A-9405-76AF26D02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 Mayıs 1960 Darbesi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288270-00D4-9B45-84A6-75A45169E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Darbe </a:t>
            </a:r>
            <a:r>
              <a:rPr lang="tr-TR" dirty="0" err="1"/>
              <a:t>döneminin</a:t>
            </a:r>
            <a:r>
              <a:rPr lang="tr-TR" dirty="0"/>
              <a:t> </a:t>
            </a:r>
            <a:r>
              <a:rPr lang="tr-TR" dirty="0" err="1"/>
              <a:t>Türk</a:t>
            </a:r>
            <a:r>
              <a:rPr lang="tr-TR" dirty="0"/>
              <a:t> siyasal hayatına kara bir leke olarak </a:t>
            </a:r>
            <a:r>
              <a:rPr lang="tr-TR" dirty="0" err="1"/>
              <a:t>geçecek</a:t>
            </a:r>
            <a:r>
              <a:rPr lang="tr-TR" dirty="0"/>
              <a:t> bir uygulaması da Demokrat Parti’nin </a:t>
            </a:r>
            <a:r>
              <a:rPr lang="tr-TR" dirty="0" err="1"/>
              <a:t>çok</a:t>
            </a:r>
            <a:r>
              <a:rPr lang="tr-TR" dirty="0"/>
              <a:t> sayıda isminin asılsız </a:t>
            </a:r>
            <a:r>
              <a:rPr lang="tr-TR" dirty="0" err="1"/>
              <a:t>suçlamalarla</a:t>
            </a:r>
            <a:r>
              <a:rPr lang="tr-TR" dirty="0"/>
              <a:t> Yassıada’da </a:t>
            </a:r>
            <a:r>
              <a:rPr lang="tr-TR" dirty="0" err="1"/>
              <a:t>yürütülen</a:t>
            </a:r>
            <a:r>
              <a:rPr lang="tr-TR" dirty="0"/>
              <a:t> mahkemede yargılanıp idam, </a:t>
            </a:r>
            <a:r>
              <a:rPr lang="tr-TR" dirty="0" err="1"/>
              <a:t>müebbet</a:t>
            </a:r>
            <a:r>
              <a:rPr lang="tr-TR" dirty="0"/>
              <a:t> ve </a:t>
            </a:r>
            <a:r>
              <a:rPr lang="tr-TR" dirty="0" err="1"/>
              <a:t>değişik</a:t>
            </a:r>
            <a:r>
              <a:rPr lang="tr-TR" dirty="0"/>
              <a:t> oranlarda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ağır</a:t>
            </a:r>
            <a:r>
              <a:rPr lang="tr-TR" dirty="0"/>
              <a:t> cezalara </a:t>
            </a:r>
            <a:r>
              <a:rPr lang="tr-TR" dirty="0" err="1"/>
              <a:t>çarptırılmalarıdır</a:t>
            </a:r>
            <a:r>
              <a:rPr lang="tr-TR" dirty="0"/>
              <a:t>.</a:t>
            </a:r>
          </a:p>
          <a:p>
            <a:r>
              <a:rPr lang="tr-TR" dirty="0"/>
              <a:t> Yargılamalar sonucunda 15 </a:t>
            </a:r>
            <a:r>
              <a:rPr lang="tr-TR" dirty="0" err="1"/>
              <a:t>kişi</a:t>
            </a:r>
            <a:r>
              <a:rPr lang="tr-TR" dirty="0"/>
              <a:t> idam cezasına </a:t>
            </a:r>
            <a:r>
              <a:rPr lang="tr-TR" dirty="0" err="1"/>
              <a:t>çarptırılmıs</a:t>
            </a:r>
            <a:r>
              <a:rPr lang="tr-TR" dirty="0"/>
              <a:t>̧ bunlardan </a:t>
            </a:r>
            <a:r>
              <a:rPr lang="tr-TR" dirty="0" err="1"/>
              <a:t>dördünün</a:t>
            </a:r>
            <a:r>
              <a:rPr lang="tr-TR" dirty="0"/>
              <a:t> cezası MBK tarafından </a:t>
            </a:r>
            <a:r>
              <a:rPr lang="tr-TR" dirty="0" err="1"/>
              <a:t>onaylanmıştır</a:t>
            </a:r>
            <a:r>
              <a:rPr lang="tr-TR" dirty="0"/>
              <a:t>. </a:t>
            </a:r>
          </a:p>
          <a:p>
            <a:r>
              <a:rPr lang="tr-TR" dirty="0" err="1"/>
              <a:t>Başbakan</a:t>
            </a:r>
            <a:r>
              <a:rPr lang="tr-TR" dirty="0"/>
              <a:t> Adnan Menderes (17 </a:t>
            </a:r>
            <a:r>
              <a:rPr lang="tr-TR" dirty="0" err="1"/>
              <a:t>Eylül</a:t>
            </a:r>
            <a:r>
              <a:rPr lang="tr-TR" dirty="0"/>
              <a:t> 1961), </a:t>
            </a:r>
            <a:r>
              <a:rPr lang="tr-TR" dirty="0" err="1"/>
              <a:t>Dışişleri</a:t>
            </a:r>
            <a:r>
              <a:rPr lang="tr-TR" dirty="0"/>
              <a:t> Bakanı Fatin </a:t>
            </a:r>
            <a:r>
              <a:rPr lang="tr-TR" dirty="0" err="1"/>
              <a:t>Rüştu</a:t>
            </a:r>
            <a:r>
              <a:rPr lang="tr-TR" dirty="0"/>
              <a:t>̈ Zorlu (16 </a:t>
            </a:r>
            <a:r>
              <a:rPr lang="tr-TR" dirty="0" err="1"/>
              <a:t>Eylül</a:t>
            </a:r>
            <a:r>
              <a:rPr lang="tr-TR" dirty="0"/>
              <a:t> 1961), Maliye Bakanı Hasan Polatkan (16 </a:t>
            </a:r>
            <a:r>
              <a:rPr lang="tr-TR" dirty="0" err="1"/>
              <a:t>Eylül</a:t>
            </a:r>
            <a:r>
              <a:rPr lang="tr-TR" dirty="0"/>
              <a:t> 1961) idam </a:t>
            </a:r>
            <a:r>
              <a:rPr lang="tr-TR" dirty="0" err="1"/>
              <a:t>edilmişlerdir</a:t>
            </a:r>
            <a:r>
              <a:rPr lang="tr-TR" dirty="0"/>
              <a:t>. </a:t>
            </a:r>
          </a:p>
          <a:p>
            <a:r>
              <a:rPr lang="tr-TR" dirty="0"/>
              <a:t>Celal Bayar’ın cezası ise </a:t>
            </a:r>
            <a:r>
              <a:rPr lang="tr-TR" dirty="0" err="1"/>
              <a:t>yaşı</a:t>
            </a:r>
            <a:r>
              <a:rPr lang="tr-TR" dirty="0"/>
              <a:t> nedeniyle </a:t>
            </a:r>
            <a:r>
              <a:rPr lang="tr-TR" dirty="0" err="1"/>
              <a:t>müebbet</a:t>
            </a:r>
            <a:r>
              <a:rPr lang="tr-TR" dirty="0"/>
              <a:t> hapse </a:t>
            </a:r>
            <a:r>
              <a:rPr lang="tr-TR" dirty="0" err="1"/>
              <a:t>çevrilmiştir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61367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664D6F-00EA-BD40-91FD-6FA0C6B11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1961-1980 Yılları Arası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B9AF66-AD2D-8047-9661-11539AB30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Ekim 1961 tarihinde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gidilmiştir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çoğunluk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sistemi terk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partilerin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bölgesinde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oy oranına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nispi temsil sistemine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Darbe sonrasında DP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kapatılmıştır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Demokrat parti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geleneğini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yansıtan parti olarak 11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Şubat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1961 tarihinde Adalet Partisi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 genel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başkanlığına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27 Mayıs darbesi sonrası emekliye ayrılan Orgeneral Ragıp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Gümüşpala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sayıda parti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096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3BD172-5B5F-9D46-AF46-7D3497ECB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1961-1980 Yılları Arası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65829E9-DB9B-5646-AB12-CB89EB3EB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Ekim 1961 tarihinde yapılan meclis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toplam 450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Cumhuriyet Halk Partisi %36,7 oy oranı ile 173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Adalet Par- tisi %34,8 oy oranıyla 158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riyetçi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Millet partisi %14 oyla 54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Partisi %13,7 oy oranıyla 65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 Senatosu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AP 71, CHP 36, YTP 27 ve CKMP 16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senatöru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senatoya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sokmuştur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Önemli isimlerinin tamamına yakını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yasaklanmıs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olan DP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geleneğinden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gelen yeni bir partinin neredeyse CHP’ye yakın oy alması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“Menderes’in/ Demokrat Parti’nin zaferi” olarak yorumlanmasına neden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14665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D6C423-7FF5-1242-AAE3-BA42E2FD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1961-1980 Yılları Arası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D03252-621F-AD4A-903F-B2D34E5A5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Darbe sonrasındaki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yılın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koalisyon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sahne olmasıdır.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sonucundan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hiçbir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 iktidar olacak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çoğunluğu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kazanamamıştır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sonucunda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İnönu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başbakanlığında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CHP-AP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 Ekim 1961 tarihinde TBMM’de yapılan oylamada Cemal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Gürsel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siyasette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istikrarsızlıktır.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1961-1965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koalisyon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Sonraki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merkez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siyasete damgasını vuracak bir isim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Süleyman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Demirel, Adalet Partisi Genel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Ragıp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Gümüşpala’nın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ölümu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Adalet Partisi genel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başkanlığına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08032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FACC27-D352-E448-95DC-1E52AA80F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1961-1980 Yılları Arası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BFE7F4-DFDB-3A44-99F8-A6227094A6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1965 yılında yapılan genel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sistemi yine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Sadece 1965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de uygulanan,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partilerin oy oranına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mecliste temsil edilmesini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“millî bakiye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sistemi”yle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gidilmiştir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Ekim 1965 tarihinde yapılan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toplam 450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Adalet Partisi %52,9 oy oranıyla 240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Cumhuriyet Halk Partisi %28,7 oy oranıyla 134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Millet Partisi %6,3 oy oranıyla 31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Partisi %3,7 oy oranıyla 19 milletvekilli-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İşçi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Partisi %3,0 oy oranıyla 14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Cumhuriyetçi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Millet Partisi %2,2 oy oranıyla 11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bağımsızlar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%3,2 oy oranıyla 1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sonrasında Adalet Partisi tek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iktidara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1303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D6836B-E9B6-314C-943C-80FC19F37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İnkılaplar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F864192-EC94-ED4E-86B6-59BCBAA25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Saltanatın kaldırılması (1922) </a:t>
            </a:r>
          </a:p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Cumhuriyet’in ilanı (1923) </a:t>
            </a:r>
          </a:p>
          <a:p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Halifeliğin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kaldırılması (1924) </a:t>
            </a:r>
          </a:p>
          <a:p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Öğretimin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birleştirilmesi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(1924) </a:t>
            </a:r>
          </a:p>
          <a:p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Şer’iyye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mahkemelerinin kaldırılması (1924) </a:t>
            </a:r>
          </a:p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1924 anayasasının kabul edilmesi (1924) </a:t>
            </a:r>
          </a:p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Kılık-kıyafet konusunda yapılan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düzenlemeler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şapka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kanunu (1925) </a:t>
            </a:r>
          </a:p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Tekke ve zaviyelerin kapatılması (1925) </a:t>
            </a:r>
          </a:p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takvim ve saatin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kabulu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(1925) </a:t>
            </a:r>
          </a:p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Kanunun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Kabulu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(1926) </a:t>
            </a:r>
          </a:p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harflerinin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kabulu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harf devrimi (1928) </a:t>
            </a:r>
          </a:p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Belediye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seçimlerinde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kadınlara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seçme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seçilme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hakkının verilmesi (1930) </a:t>
            </a:r>
          </a:p>
          <a:p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 Kurumunun kurulması (1931) </a:t>
            </a:r>
          </a:p>
          <a:p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Dil Kurumunun Kurulması (1932) </a:t>
            </a:r>
          </a:p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Soyadı Kanunu (1934) </a:t>
            </a:r>
          </a:p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Kadınlara milletvekili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seçme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seçilme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hakkının tanınması (1934) </a:t>
            </a:r>
          </a:p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Hafta sonu tatilinin cumadan pazara alınması (1935)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34136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50BBDE9-BF61-E848-A360-039FEF7B6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1961-1980 Yılları Arası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EB90C3E-2E1C-B34D-B08C-399B8A79C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Adalet Partisi, merkezin </a:t>
            </a:r>
            <a:r>
              <a:rPr lang="tr-TR" dirty="0" err="1"/>
              <a:t>sağında</a:t>
            </a:r>
            <a:r>
              <a:rPr lang="tr-TR" dirty="0"/>
              <a:t> yer alan, ekonomide kısmen liberal politikaları benimseyen, </a:t>
            </a:r>
            <a:r>
              <a:rPr lang="tr-TR" dirty="0" err="1"/>
              <a:t>özel</a:t>
            </a:r>
            <a:r>
              <a:rPr lang="tr-TR" dirty="0"/>
              <a:t> </a:t>
            </a:r>
            <a:r>
              <a:rPr lang="tr-TR" dirty="0" err="1"/>
              <a:t>girişimi</a:t>
            </a:r>
            <a:r>
              <a:rPr lang="tr-TR" dirty="0"/>
              <a:t>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çıkaran</a:t>
            </a:r>
            <a:r>
              <a:rPr lang="tr-TR" dirty="0"/>
              <a:t>, </a:t>
            </a:r>
            <a:r>
              <a:rPr lang="tr-TR" dirty="0" err="1"/>
              <a:t>özellikle</a:t>
            </a:r>
            <a:r>
              <a:rPr lang="tr-TR" dirty="0"/>
              <a:t> kırsal kesimden ciddi </a:t>
            </a:r>
            <a:r>
              <a:rPr lang="tr-TR" dirty="0" err="1"/>
              <a:t>desteği</a:t>
            </a:r>
            <a:r>
              <a:rPr lang="tr-TR" dirty="0"/>
              <a:t> bulunan, dini </a:t>
            </a:r>
            <a:r>
              <a:rPr lang="tr-TR" dirty="0" err="1"/>
              <a:t>değerlere</a:t>
            </a:r>
            <a:r>
              <a:rPr lang="tr-TR" dirty="0"/>
              <a:t> </a:t>
            </a:r>
            <a:r>
              <a:rPr lang="tr-TR" dirty="0" err="1"/>
              <a:t>hoşgörülu</a:t>
            </a:r>
            <a:r>
              <a:rPr lang="tr-TR" dirty="0"/>
              <a:t>̈ bir tavır sergileyen parti </a:t>
            </a:r>
            <a:r>
              <a:rPr lang="tr-TR" dirty="0" err="1"/>
              <a:t>özelliği</a:t>
            </a:r>
            <a:r>
              <a:rPr lang="tr-TR" dirty="0"/>
              <a:t> </a:t>
            </a:r>
            <a:r>
              <a:rPr lang="tr-TR" dirty="0" err="1"/>
              <a:t>göstermekteydi</a:t>
            </a:r>
            <a:r>
              <a:rPr lang="tr-TR" dirty="0"/>
              <a:t>. </a:t>
            </a:r>
          </a:p>
          <a:p>
            <a:r>
              <a:rPr lang="tr-TR" dirty="0"/>
              <a:t>Adalet Partisi </a:t>
            </a:r>
            <a:r>
              <a:rPr lang="tr-TR" dirty="0" err="1"/>
              <a:t>döneminin</a:t>
            </a:r>
            <a:r>
              <a:rPr lang="tr-TR" dirty="0"/>
              <a:t> bir </a:t>
            </a:r>
            <a:r>
              <a:rPr lang="tr-TR" dirty="0" err="1"/>
              <a:t>özelliği</a:t>
            </a:r>
            <a:r>
              <a:rPr lang="tr-TR" dirty="0"/>
              <a:t> barajlar, yollar ve </a:t>
            </a:r>
            <a:r>
              <a:rPr lang="tr-TR" dirty="0" err="1"/>
              <a:t>köprüler</a:t>
            </a:r>
            <a:r>
              <a:rPr lang="tr-TR" dirty="0"/>
              <a:t> </a:t>
            </a:r>
            <a:r>
              <a:rPr lang="tr-TR" dirty="0" err="1"/>
              <a:t>inşa</a:t>
            </a:r>
            <a:r>
              <a:rPr lang="tr-TR" dirty="0"/>
              <a:t> ederek altyapı yatırımlarına </a:t>
            </a:r>
            <a:r>
              <a:rPr lang="tr-TR" dirty="0" err="1"/>
              <a:t>önemli</a:t>
            </a:r>
            <a:r>
              <a:rPr lang="tr-TR" dirty="0"/>
              <a:t> kaynak ayırmasıdır. </a:t>
            </a:r>
          </a:p>
          <a:p>
            <a:r>
              <a:rPr lang="tr-TR" dirty="0"/>
              <a:t>Adalet Partisinin ilk </a:t>
            </a:r>
            <a:r>
              <a:rPr lang="tr-TR" dirty="0" err="1"/>
              <a:t>döneminde</a:t>
            </a:r>
            <a:r>
              <a:rPr lang="tr-TR" dirty="0"/>
              <a:t> ekonomik anlamda </a:t>
            </a:r>
            <a:r>
              <a:rPr lang="tr-TR" dirty="0" err="1"/>
              <a:t>başarılı</a:t>
            </a:r>
            <a:r>
              <a:rPr lang="tr-TR" dirty="0"/>
              <a:t> bir performans </a:t>
            </a:r>
            <a:r>
              <a:rPr lang="tr-TR" dirty="0" err="1"/>
              <a:t>sergilenmis</a:t>
            </a:r>
            <a:r>
              <a:rPr lang="tr-TR" dirty="0"/>
              <a:t>̧, yıllık %7 </a:t>
            </a:r>
            <a:r>
              <a:rPr lang="tr-TR" dirty="0" err="1"/>
              <a:t>lere</a:t>
            </a:r>
            <a:r>
              <a:rPr lang="tr-TR" dirty="0"/>
              <a:t> varan ortalama bir kalkınma hızı </a:t>
            </a:r>
            <a:r>
              <a:rPr lang="tr-TR" dirty="0" err="1"/>
              <a:t>yakalanmıştır</a:t>
            </a:r>
            <a:r>
              <a:rPr lang="tr-TR" dirty="0"/>
              <a:t>. </a:t>
            </a:r>
          </a:p>
          <a:p>
            <a:r>
              <a:rPr lang="tr-TR" dirty="0"/>
              <a:t>Bunun yanında </a:t>
            </a:r>
            <a:r>
              <a:rPr lang="tr-TR" dirty="0" err="1"/>
              <a:t>Süleyman</a:t>
            </a:r>
            <a:r>
              <a:rPr lang="tr-TR" dirty="0"/>
              <a:t> Demirel, siyasi hayatı boyunca </a:t>
            </a:r>
            <a:r>
              <a:rPr lang="tr-TR" dirty="0" err="1"/>
              <a:t>özellikle</a:t>
            </a:r>
            <a:r>
              <a:rPr lang="tr-TR" dirty="0"/>
              <a:t> askeri </a:t>
            </a:r>
            <a:r>
              <a:rPr lang="tr-TR" dirty="0" err="1"/>
              <a:t>bürokrasi</a:t>
            </a:r>
            <a:r>
              <a:rPr lang="tr-TR" dirty="0"/>
              <a:t> ile </a:t>
            </a:r>
            <a:r>
              <a:rPr lang="tr-TR" dirty="0" err="1"/>
              <a:t>uzlaşmacı</a:t>
            </a:r>
            <a:r>
              <a:rPr lang="tr-TR" dirty="0"/>
              <a:t> bir tavır sergilemeye </a:t>
            </a:r>
            <a:r>
              <a:rPr lang="tr-TR" dirty="0" err="1"/>
              <a:t>çalışmıştır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74979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ADA3B6-42DE-AC44-9543-446718E11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1961-1980 Yılları Arası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DD934BF-AC08-5742-BD09-14E110BC8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Mart 1969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de toplam 450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Adalet Partisi %46,6 oy oranıyla 256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Cumhuriyet Halk Partisi %27,4 oy oranıyla 143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Cumhuriyetçi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Partisi %,6,6 oy oranıyla 15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bağımsızlar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 5,6 ile 13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partilerde toplamda 23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kazanmışlardır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1960’lı yılların sonu ve 1970’li yıllarda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eylemleri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eylemler, iktidarı da zor durumda bırakacaktır.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Silahlı eylemlerde de artış olmuştur.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72036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E2975E-5E01-234C-ACF3-002D9195B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1961-1980 Yılları Arası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9E27848-8CC7-1E4A-8605-6E7CBD6AF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eylemlerindeki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hem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yasadışı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silahlı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mücadeleyi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benimseyen siyasi grupların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eylemlerindeki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sonrasında 12 Mart 1971 tarihinde Genelkurmay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kuvvet komutanlarının imzalarının yer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muhtıra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Süleyman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Demirel’in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başkanlığını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Adalet Partisi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verilir.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sorumlu tutularak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istifası istenir.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istifa etmemesi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hâlinde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ordunun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edilir.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Muhtıra sonrasında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Süleyman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Demirel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başkanlığındaki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istifa eder ve ordunun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desteklediği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Nihat Erim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başkanlığında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21899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2C6FBE6-540A-F240-B839-74528D032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1961-1980 Yılları Arası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8A3AEA-E0A0-F740-8A29-A45A478F23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1971 -1980 yılları arasında 9 yılda toplam 11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kurulacaktır. Neredeyse her yıl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yaşanmakta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birlikte izlenen politikalarda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1970’li yıllarda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siyasetinde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CHP’de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Mayıs 1972’de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düzenlenen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CHP kurultayında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Bülent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Ecevit, ismi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âdete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CHP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özdeşleşmis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İnönu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aday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1966 yılından CHP genel sekreteri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parti- de aktif rol oynayan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Bülent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Ecevit, sonraki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 politikalarda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imza atarak,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siyasal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figür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hâline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gelecektir.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46960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3F1870-5F40-A340-BC18-9CC214998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Önemli Figürler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5B81845-F562-BB4A-BAC7-B93F53582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Süleyman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Demirel (1924 – 2015):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Merkez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liderdi. 1964 yılında AP’nin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sonraki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defa iktidara gelecek,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başbakanlık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yapacak, 1994 yılında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seçilecektir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Bülent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Ecevit (1925 – 2006):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1966 yılında genel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sekreterliğine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CHP’de 1972’de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İnönu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 genel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başkanlığına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gelecek, “ortanın solu”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söylemiyle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CHP’nin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devletçi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seçkinci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yapısını kırıp partiyi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kitlelere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açacaktır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Sonraki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başbakan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yaptı.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6560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E608CD-7A74-8A43-98C8-8781DDFBA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Önemli Figürler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F92876-7202-CB4B-A379-CDD5EB0602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/>
              <a:t>Alparslan </a:t>
            </a:r>
            <a:r>
              <a:rPr lang="tr-TR" b="1" dirty="0" err="1"/>
              <a:t>Türkes</a:t>
            </a:r>
            <a:r>
              <a:rPr lang="tr-TR" b="1" dirty="0"/>
              <a:t>̧ (1917 – 1997): </a:t>
            </a:r>
            <a:r>
              <a:rPr lang="tr-TR" dirty="0" err="1"/>
              <a:t>Türkiye’de</a:t>
            </a:r>
            <a:r>
              <a:rPr lang="tr-TR" dirty="0"/>
              <a:t> </a:t>
            </a:r>
            <a:r>
              <a:rPr lang="tr-TR" dirty="0" err="1"/>
              <a:t>milliyetçi</a:t>
            </a:r>
            <a:r>
              <a:rPr lang="tr-TR" dirty="0"/>
              <a:t> hassasiyetleri vurgulayan/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çıkaran</a:t>
            </a:r>
            <a:r>
              <a:rPr lang="tr-TR" dirty="0"/>
              <a:t> bir politik </a:t>
            </a:r>
            <a:r>
              <a:rPr lang="tr-TR" dirty="0" err="1"/>
              <a:t>söylemi</a:t>
            </a:r>
            <a:r>
              <a:rPr lang="tr-TR" dirty="0"/>
              <a:t> benimsedi. </a:t>
            </a:r>
            <a:r>
              <a:rPr lang="tr-TR" dirty="0" err="1"/>
              <a:t>Günümüze</a:t>
            </a:r>
            <a:r>
              <a:rPr lang="tr-TR" dirty="0"/>
              <a:t> kadar </a:t>
            </a:r>
            <a:r>
              <a:rPr lang="tr-TR" dirty="0" err="1"/>
              <a:t>varlığını</a:t>
            </a:r>
            <a:r>
              <a:rPr lang="tr-TR" dirty="0"/>
              <a:t> devam ettiren </a:t>
            </a:r>
            <a:r>
              <a:rPr lang="tr-TR" dirty="0" err="1"/>
              <a:t>Milliyetçi</a:t>
            </a:r>
            <a:r>
              <a:rPr lang="tr-TR" dirty="0"/>
              <a:t> Hareket Partisi’ni </a:t>
            </a:r>
            <a:r>
              <a:rPr lang="tr-TR" dirty="0" err="1"/>
              <a:t>kurmuştur</a:t>
            </a:r>
            <a:r>
              <a:rPr lang="tr-TR" dirty="0"/>
              <a:t>. Partide lidere sadakat her zaman </a:t>
            </a:r>
            <a:r>
              <a:rPr lang="tr-TR" dirty="0" err="1"/>
              <a:t>önemli</a:t>
            </a:r>
            <a:r>
              <a:rPr lang="tr-TR" dirty="0"/>
              <a:t> bir </a:t>
            </a:r>
            <a:r>
              <a:rPr lang="tr-TR" dirty="0" err="1"/>
              <a:t>değer</a:t>
            </a:r>
            <a:r>
              <a:rPr lang="tr-TR" dirty="0"/>
              <a:t> olarak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çıkmıştır</a:t>
            </a:r>
            <a:r>
              <a:rPr lang="tr-TR" dirty="0"/>
              <a:t>. </a:t>
            </a:r>
            <a:r>
              <a:rPr lang="tr-TR" dirty="0" err="1"/>
              <a:t>Türkes</a:t>
            </a:r>
            <a:r>
              <a:rPr lang="tr-TR" dirty="0"/>
              <a:t>̧’e bu </a:t>
            </a:r>
            <a:r>
              <a:rPr lang="tr-TR" dirty="0" err="1"/>
              <a:t>bağlamda</a:t>
            </a:r>
            <a:r>
              <a:rPr lang="tr-TR" dirty="0"/>
              <a:t> “</a:t>
            </a:r>
            <a:r>
              <a:rPr lang="tr-TR" dirty="0" err="1"/>
              <a:t>Başbug</a:t>
            </a:r>
            <a:r>
              <a:rPr lang="tr-TR" dirty="0"/>
              <a:t>̆” lakabı </a:t>
            </a:r>
            <a:r>
              <a:rPr lang="tr-TR" dirty="0" err="1"/>
              <a:t>verilmis</a:t>
            </a:r>
            <a:r>
              <a:rPr lang="tr-TR" dirty="0"/>
              <a:t>̧ ve </a:t>
            </a:r>
            <a:r>
              <a:rPr lang="tr-TR" dirty="0" err="1"/>
              <a:t>çoğu</a:t>
            </a:r>
            <a:r>
              <a:rPr lang="tr-TR" dirty="0"/>
              <a:t> zaman </a:t>
            </a:r>
            <a:r>
              <a:rPr lang="tr-TR" dirty="0" err="1"/>
              <a:t>Başbug</a:t>
            </a:r>
            <a:r>
              <a:rPr lang="tr-TR" dirty="0"/>
              <a:t>̆ </a:t>
            </a:r>
            <a:r>
              <a:rPr lang="tr-TR" dirty="0" err="1"/>
              <a:t>Türkes</a:t>
            </a:r>
            <a:r>
              <a:rPr lang="tr-TR" dirty="0"/>
              <a:t>̧ olarak </a:t>
            </a:r>
            <a:r>
              <a:rPr lang="tr-TR" dirty="0" err="1"/>
              <a:t>tanımlanmıştır</a:t>
            </a:r>
            <a:r>
              <a:rPr lang="tr-TR" dirty="0"/>
              <a:t>. </a:t>
            </a:r>
          </a:p>
          <a:p>
            <a:r>
              <a:rPr lang="tr-TR" b="1" dirty="0"/>
              <a:t>Necmettin Erbakan (1926-2011): </a:t>
            </a:r>
            <a:r>
              <a:rPr lang="tr-TR" dirty="0" err="1"/>
              <a:t>Türk</a:t>
            </a:r>
            <a:r>
              <a:rPr lang="tr-TR" dirty="0"/>
              <a:t> siyasetinde </a:t>
            </a:r>
            <a:r>
              <a:rPr lang="tr-TR" dirty="0" err="1"/>
              <a:t>muhafazakâr</a:t>
            </a:r>
            <a:r>
              <a:rPr lang="tr-TR" dirty="0"/>
              <a:t> </a:t>
            </a:r>
            <a:r>
              <a:rPr lang="tr-TR" dirty="0" err="1"/>
              <a:t>düşünceyi</a:t>
            </a:r>
            <a:r>
              <a:rPr lang="tr-TR" dirty="0"/>
              <a:t> ve dini </a:t>
            </a:r>
            <a:r>
              <a:rPr lang="tr-TR" dirty="0" err="1"/>
              <a:t>söylemleri</a:t>
            </a:r>
            <a:r>
              <a:rPr lang="tr-TR" dirty="0"/>
              <a:t>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çıkarmıştır</a:t>
            </a:r>
            <a:r>
              <a:rPr lang="tr-TR" dirty="0"/>
              <a:t>. </a:t>
            </a:r>
            <a:r>
              <a:rPr lang="tr-TR" dirty="0" err="1"/>
              <a:t>Söylemlerinde</a:t>
            </a:r>
            <a:r>
              <a:rPr lang="tr-TR" dirty="0"/>
              <a:t> </a:t>
            </a:r>
            <a:r>
              <a:rPr lang="tr-TR" dirty="0" err="1"/>
              <a:t>millîlik</a:t>
            </a:r>
            <a:r>
              <a:rPr lang="tr-TR" dirty="0"/>
              <a:t> vurgusu </a:t>
            </a:r>
            <a:r>
              <a:rPr lang="tr-TR" dirty="0" err="1"/>
              <a:t>önemli</a:t>
            </a:r>
            <a:r>
              <a:rPr lang="tr-TR" dirty="0"/>
              <a:t> yer tutar. Hareketini daha sonra “millî </a:t>
            </a:r>
            <a:r>
              <a:rPr lang="tr-TR" dirty="0" err="1"/>
              <a:t>görüs</a:t>
            </a:r>
            <a:r>
              <a:rPr lang="tr-TR" dirty="0"/>
              <a:t>̧” olarak tanımlar. Evrenselci bir </a:t>
            </a:r>
            <a:r>
              <a:rPr lang="tr-TR" dirty="0" err="1"/>
              <a:t>yaklaşımla</a:t>
            </a:r>
            <a:r>
              <a:rPr lang="tr-TR" dirty="0"/>
              <a:t> </a:t>
            </a:r>
            <a:r>
              <a:rPr lang="tr-TR" dirty="0" err="1"/>
              <a:t>ümmet</a:t>
            </a:r>
            <a:r>
              <a:rPr lang="tr-TR" dirty="0"/>
              <a:t> vurgusunu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çıkarır</a:t>
            </a:r>
            <a:r>
              <a:rPr lang="tr-TR" dirty="0"/>
              <a:t>. </a:t>
            </a:r>
            <a:r>
              <a:rPr lang="tr-TR" dirty="0" err="1"/>
              <a:t>Çoğunun</a:t>
            </a:r>
            <a:r>
              <a:rPr lang="tr-TR" dirty="0"/>
              <a:t> kurucu </a:t>
            </a:r>
            <a:r>
              <a:rPr lang="tr-TR" dirty="0" err="1"/>
              <a:t>liderliğini</a:t>
            </a:r>
            <a:r>
              <a:rPr lang="tr-TR" dirty="0"/>
              <a:t> </a:t>
            </a:r>
            <a:r>
              <a:rPr lang="tr-TR" dirty="0" err="1"/>
              <a:t>yaptığı</a:t>
            </a:r>
            <a:r>
              <a:rPr lang="tr-TR" dirty="0"/>
              <a:t> Millî Nizam Partisi, Millî Selamet Partisi, Refah Partisi, Fazilet Partisi, Saadet Partisi tarihsel </a:t>
            </a:r>
            <a:r>
              <a:rPr lang="tr-TR" dirty="0" err="1"/>
              <a:t>süreçte</a:t>
            </a:r>
            <a:r>
              <a:rPr lang="tr-TR" dirty="0"/>
              <a:t> aynı </a:t>
            </a:r>
            <a:r>
              <a:rPr lang="tr-TR" dirty="0" err="1"/>
              <a:t>geleneği</a:t>
            </a:r>
            <a:r>
              <a:rPr lang="tr-TR" dirty="0"/>
              <a:t> devam ettiren partilerdir.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0915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E474F3A-BF4B-8E4F-91D7-4DAB49216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12 Eylül 1980 Darbesi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10E541-3C0F-F641-8CEE-73E3DC3C5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Ordu, 12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Eylül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1980 tarihinde darbe yaparak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koyar.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Genelkurmay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4 kuvvet komutanından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Millî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Konseyi darbe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belirleyici 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hâline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sürmüştür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Eylül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1980’de darbe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6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1983’te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 bir Anaya-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hazırlatılmıs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hazırlanan anayasa 7 Kasım 1982 tarihinde yapılan halk oylamasında %91,7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oyla 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Anayasa ile birlikte darbe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aktif siyaset yapan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siyasetçilere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ya da 10 yıl, darbe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liderliği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yapan isimlere ise 10 yıl siyaset yapma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63740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B5B691C-6288-2A4E-93E5-3F0727986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 Sonrası Dönem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11E7F42-32C8-7A4F-9599-2C477B127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MGK’nın onayı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doğrultusunda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parti kurulur. Bunlardan biri iktidara gelmesi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düşünülen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emekli Orgeneral Turgut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Sunalp’in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başkanlığını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Milliyetçi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Demokrasi Partisi’dir. Parti merkez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 alır, MGK ve ordunun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desteğine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sahiptir.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 ise eski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İzmir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valisi olan Necdet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Calp’ın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başkanlığını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Halkçı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Parti’dir. Parti merkez solda yer almaktadır ve darbe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muhalefet partisi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düşünülmektedir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 Ocak 1980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Kararları”nın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mimarı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ekonomi politikalarındaki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pay sahibi olan ve uluslararası kurumlarla 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bulunan Turgut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Anavatan Partisini kurarak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girmek ister. Anavatan Partisi’nin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girmesi konusunda uluslararası kamuoyundan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destek gelir.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85046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4104B12-CDD5-E240-967D-F191372C2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 Sonrası Dönem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DE9FC96-0C4B-B940-A981-0AC9F0171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Parti, tek bir ideoloji yerine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eğilimi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birleştirme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iddiasıyla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Partinin hedefi,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milliyetçi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muhafazakâr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liberal ve merkez sol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eğilimden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kitlelere de hitap etmektir.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Kasım 1983 tarihinde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toplamda 399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Anavatan Partisi %45,1 oy oranı ile 211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Halkçı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 %30,5 oy oranıyla 117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Milliyetçi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Demokrasi Partisi %23,3 oy oranıyla 71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57014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A782BE5-A22D-954D-89C7-37DBE7E66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Anavatan Partisi Dönemi 1983-1991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72E181C-B867-094E-8B7A-F86962B0D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Aralık 1983’de kurar ve mecliste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güvenoyu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ekonomide ve siyasette liberal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yaklaşımı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İthalat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ihracatta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serbestleşme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daha fazla yabancı sermayenin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yatırım yapması,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bürokrasinin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azaltılması, altyapının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köklu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koymaya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Özal’ın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80’lerin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beri uluslararası sermaye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yakın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vardır ve iktidarı boyunca da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iyi tutmaya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1691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29A871-36C7-9A49-95CC-E5652E26B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Terakkiperver Cumhuriyet Fırkası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EC372C-FA09-1640-95DE-42C71CE75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/>
              <a:t>Yaşanan</a:t>
            </a:r>
            <a:r>
              <a:rPr lang="tr-TR" dirty="0"/>
              <a:t> </a:t>
            </a:r>
            <a:r>
              <a:rPr lang="tr-TR" dirty="0" err="1"/>
              <a:t>gelişmelerden</a:t>
            </a:r>
            <a:r>
              <a:rPr lang="tr-TR" dirty="0"/>
              <a:t> rahatsız olan </a:t>
            </a:r>
            <a:r>
              <a:rPr lang="tr-TR" dirty="0" err="1"/>
              <a:t>kişiler</a:t>
            </a:r>
            <a:r>
              <a:rPr lang="tr-TR" dirty="0"/>
              <a:t> tarafından 17 Kasım 1924 tarihinde Terakkiperver Cumhuriyet Fırkası </a:t>
            </a:r>
            <a:r>
              <a:rPr lang="tr-TR" dirty="0" err="1"/>
              <a:t>kurulmuştur</a:t>
            </a:r>
            <a:r>
              <a:rPr lang="tr-TR" dirty="0"/>
              <a:t>. </a:t>
            </a:r>
          </a:p>
          <a:p>
            <a:r>
              <a:rPr lang="tr-TR" dirty="0"/>
              <a:t>Partinin önde gelen isimleri Kazım Karabekir, Refet Bele, Ali Fuat Cebesoy gibi Millî </a:t>
            </a:r>
            <a:r>
              <a:rPr lang="tr-TR" dirty="0" err="1"/>
              <a:t>Mücadele’de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hizmetleri </a:t>
            </a:r>
            <a:r>
              <a:rPr lang="tr-TR" dirty="0" err="1"/>
              <a:t>olmus</a:t>
            </a:r>
            <a:r>
              <a:rPr lang="tr-TR" dirty="0"/>
              <a:t>̧, </a:t>
            </a:r>
            <a:r>
              <a:rPr lang="tr-TR" dirty="0" err="1"/>
              <a:t>Atatürk’le</a:t>
            </a:r>
            <a:r>
              <a:rPr lang="tr-TR" dirty="0"/>
              <a:t> birlikte hareket </a:t>
            </a:r>
            <a:r>
              <a:rPr lang="tr-TR" dirty="0" err="1"/>
              <a:t>etmis</a:t>
            </a:r>
            <a:r>
              <a:rPr lang="tr-TR" dirty="0"/>
              <a:t>̧ isimlerdir. </a:t>
            </a:r>
          </a:p>
          <a:p>
            <a:r>
              <a:rPr lang="tr-TR" dirty="0"/>
              <a:t>Terakkiperver Cumhuriyet </a:t>
            </a:r>
            <a:r>
              <a:rPr lang="tr-TR" dirty="0" err="1"/>
              <a:t>Fırkası’nın</a:t>
            </a:r>
            <a:r>
              <a:rPr lang="tr-TR" dirty="0"/>
              <a:t> parti felsefesi, Cumhuriyet Halk </a:t>
            </a:r>
            <a:r>
              <a:rPr lang="tr-TR" dirty="0" err="1"/>
              <a:t>Fırkası’ndan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farklılıklar </a:t>
            </a:r>
            <a:r>
              <a:rPr lang="tr-TR" dirty="0" err="1"/>
              <a:t>içermektedir</a:t>
            </a:r>
            <a:r>
              <a:rPr lang="tr-TR" dirty="0"/>
              <a:t>. </a:t>
            </a:r>
          </a:p>
          <a:p>
            <a:r>
              <a:rPr lang="tr-TR" dirty="0"/>
              <a:t>Fırka, </a:t>
            </a:r>
            <a:r>
              <a:rPr lang="tr-TR" dirty="0" err="1"/>
              <a:t>devletçi</a:t>
            </a:r>
            <a:r>
              <a:rPr lang="tr-TR" dirty="0"/>
              <a:t> </a:t>
            </a:r>
            <a:r>
              <a:rPr lang="tr-TR" dirty="0" err="1"/>
              <a:t>anlayıs</a:t>
            </a:r>
            <a:r>
              <a:rPr lang="tr-TR" dirty="0"/>
              <a:t>̧ yerine daha adem-i merkezi </a:t>
            </a:r>
            <a:r>
              <a:rPr lang="tr-TR" dirty="0" err="1"/>
              <a:t>yönetim</a:t>
            </a:r>
            <a:r>
              <a:rPr lang="tr-TR" dirty="0"/>
              <a:t> </a:t>
            </a:r>
            <a:r>
              <a:rPr lang="tr-TR" dirty="0" err="1"/>
              <a:t>yaklaşımını</a:t>
            </a:r>
            <a:r>
              <a:rPr lang="tr-TR" dirty="0"/>
              <a:t> benimsemekte, </a:t>
            </a:r>
            <a:r>
              <a:rPr lang="tr-TR" dirty="0" err="1"/>
              <a:t>özgürlüklerin</a:t>
            </a:r>
            <a:r>
              <a:rPr lang="tr-TR" dirty="0"/>
              <a:t>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çıkarılacağı</a:t>
            </a:r>
            <a:r>
              <a:rPr lang="tr-TR" dirty="0"/>
              <a:t>, dinî </a:t>
            </a:r>
            <a:r>
              <a:rPr lang="tr-TR" dirty="0" err="1"/>
              <a:t>inançlara</a:t>
            </a:r>
            <a:r>
              <a:rPr lang="tr-TR" dirty="0"/>
              <a:t> saygılı </a:t>
            </a:r>
            <a:r>
              <a:rPr lang="tr-TR" dirty="0" err="1"/>
              <a:t>olunacağı</a:t>
            </a:r>
            <a:r>
              <a:rPr lang="tr-TR" dirty="0"/>
              <a:t> vurgulanmaktadır.</a:t>
            </a:r>
          </a:p>
          <a:p>
            <a:r>
              <a:rPr lang="tr-TR" dirty="0"/>
              <a:t>Terakkiperver Cumhuriyet Fırkası, ekonomide ve siyasette daha liberal politikaları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çıkartır</a:t>
            </a:r>
            <a:r>
              <a:rPr lang="tr-TR" dirty="0"/>
              <a:t>. </a:t>
            </a:r>
            <a:r>
              <a:rPr lang="tr-TR" dirty="0" err="1"/>
              <a:t>Modernleşme</a:t>
            </a:r>
            <a:r>
              <a:rPr lang="tr-TR" dirty="0"/>
              <a:t> </a:t>
            </a:r>
            <a:r>
              <a:rPr lang="tr-TR" dirty="0" err="1"/>
              <a:t>sürecinin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hızlı ve baskıcı bir </a:t>
            </a:r>
            <a:r>
              <a:rPr lang="tr-TR" dirty="0" err="1"/>
              <a:t>şekilde</a:t>
            </a:r>
            <a:r>
              <a:rPr lang="tr-TR" dirty="0"/>
              <a:t> </a:t>
            </a:r>
            <a:r>
              <a:rPr lang="tr-TR" dirty="0" err="1"/>
              <a:t>değil</a:t>
            </a:r>
            <a:r>
              <a:rPr lang="tr-TR" dirty="0"/>
              <a:t>, zamana yayılarak </a:t>
            </a:r>
            <a:r>
              <a:rPr lang="tr-TR" dirty="0" err="1"/>
              <a:t>gerçekleştirileceği</a:t>
            </a:r>
            <a:r>
              <a:rPr lang="tr-TR" dirty="0"/>
              <a:t> vurgulanır.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152647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759A72-05AC-4842-951E-16752E96D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Anavatan Partisi Dönemi 1983-1991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0DC120-EE76-8643-BAEA-AF91BA343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29 Kasım 1987 tarihinde </a:t>
            </a:r>
            <a:r>
              <a:rPr lang="tr-TR" dirty="0" err="1"/>
              <a:t>gerçek</a:t>
            </a:r>
            <a:r>
              <a:rPr lang="tr-TR" dirty="0"/>
              <a:t>- </a:t>
            </a:r>
            <a:r>
              <a:rPr lang="tr-TR" dirty="0" err="1"/>
              <a:t>leşen</a:t>
            </a:r>
            <a:r>
              <a:rPr lang="tr-TR" dirty="0"/>
              <a:t> </a:t>
            </a:r>
            <a:r>
              <a:rPr lang="tr-TR" dirty="0" err="1"/>
              <a:t>seçimlerde</a:t>
            </a:r>
            <a:r>
              <a:rPr lang="tr-TR" dirty="0"/>
              <a:t> toplamda 450 </a:t>
            </a:r>
            <a:r>
              <a:rPr lang="tr-TR" dirty="0" err="1"/>
              <a:t>milletvekilliğinden</a:t>
            </a:r>
            <a:r>
              <a:rPr lang="tr-TR" dirty="0"/>
              <a:t> Anavatan Partisi %36,3 oy oranı ile 292 </a:t>
            </a:r>
            <a:r>
              <a:rPr lang="tr-TR" dirty="0" err="1"/>
              <a:t>milletve</a:t>
            </a:r>
            <a:r>
              <a:rPr lang="tr-TR" dirty="0"/>
              <a:t>- </a:t>
            </a:r>
            <a:r>
              <a:rPr lang="tr-TR" dirty="0" err="1"/>
              <a:t>killiği</a:t>
            </a:r>
            <a:r>
              <a:rPr lang="tr-TR" dirty="0"/>
              <a:t>, </a:t>
            </a:r>
            <a:r>
              <a:rPr lang="tr-TR" dirty="0" err="1"/>
              <a:t>Sosyaldemokrat</a:t>
            </a:r>
            <a:r>
              <a:rPr lang="tr-TR" dirty="0"/>
              <a:t> </a:t>
            </a:r>
            <a:r>
              <a:rPr lang="tr-TR" dirty="0" err="1"/>
              <a:t>Halkçı</a:t>
            </a:r>
            <a:r>
              <a:rPr lang="tr-TR" dirty="0"/>
              <a:t> Parti %24,8 oy oranıyla 99 </a:t>
            </a:r>
            <a:r>
              <a:rPr lang="tr-TR" dirty="0" err="1"/>
              <a:t>milletvekilliği</a:t>
            </a:r>
            <a:r>
              <a:rPr lang="tr-TR" dirty="0"/>
              <a:t>, </a:t>
            </a:r>
            <a:r>
              <a:rPr lang="tr-TR" dirty="0" err="1"/>
              <a:t>Doğru</a:t>
            </a:r>
            <a:r>
              <a:rPr lang="tr-TR" dirty="0"/>
              <a:t> Yol Partisi %19,1 oy oranıyla 59 </a:t>
            </a:r>
            <a:r>
              <a:rPr lang="tr-TR" dirty="0" err="1"/>
              <a:t>milletvekilliği</a:t>
            </a:r>
            <a:r>
              <a:rPr lang="tr-TR" dirty="0"/>
              <a:t> </a:t>
            </a:r>
            <a:r>
              <a:rPr lang="tr-TR" dirty="0" err="1"/>
              <a:t>kazanmıştır</a:t>
            </a:r>
            <a:r>
              <a:rPr lang="tr-TR" dirty="0"/>
              <a:t>.</a:t>
            </a:r>
          </a:p>
          <a:p>
            <a:r>
              <a:rPr lang="tr-TR" dirty="0" err="1"/>
              <a:t>Bülent</a:t>
            </a:r>
            <a:r>
              <a:rPr lang="tr-TR" dirty="0"/>
              <a:t> Ecevit’in genel </a:t>
            </a:r>
            <a:r>
              <a:rPr lang="tr-TR" dirty="0" err="1"/>
              <a:t>başkanlığını</a:t>
            </a:r>
            <a:r>
              <a:rPr lang="tr-TR" dirty="0"/>
              <a:t> </a:t>
            </a:r>
            <a:r>
              <a:rPr lang="tr-TR" dirty="0" err="1"/>
              <a:t>yaptığı</a:t>
            </a:r>
            <a:r>
              <a:rPr lang="tr-TR" dirty="0"/>
              <a:t> Demokratik Sol Parti %8,5, Necmettin Erbakan’ın genel </a:t>
            </a:r>
            <a:r>
              <a:rPr lang="tr-TR" dirty="0" err="1"/>
              <a:t>başkanlığını</a:t>
            </a:r>
            <a:r>
              <a:rPr lang="tr-TR" dirty="0"/>
              <a:t> </a:t>
            </a:r>
            <a:r>
              <a:rPr lang="tr-TR" dirty="0" err="1"/>
              <a:t>yaptığı</a:t>
            </a:r>
            <a:r>
              <a:rPr lang="tr-TR" dirty="0"/>
              <a:t> Refah Partisi %7,2 oy almalarına </a:t>
            </a:r>
            <a:r>
              <a:rPr lang="tr-TR" dirty="0" err="1"/>
              <a:t>rağmen</a:t>
            </a:r>
            <a:r>
              <a:rPr lang="tr-TR" dirty="0"/>
              <a:t> %10’luk </a:t>
            </a:r>
            <a:r>
              <a:rPr lang="tr-TR" dirty="0" err="1"/>
              <a:t>seçim</a:t>
            </a:r>
            <a:r>
              <a:rPr lang="tr-TR" dirty="0"/>
              <a:t> barajını </a:t>
            </a:r>
            <a:r>
              <a:rPr lang="tr-TR" dirty="0" err="1"/>
              <a:t>geçemedikleri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meclise </a:t>
            </a:r>
            <a:r>
              <a:rPr lang="tr-TR" dirty="0" err="1"/>
              <a:t>girememişlerdir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320072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41A1D0-ED25-3A4F-9D21-3150A5258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Koalisyonlar Dönemi 1991-2002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5FA3B3-69D1-5441-B858-396F9775D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Türkiye’de</a:t>
            </a:r>
            <a:r>
              <a:rPr lang="tr-TR" dirty="0"/>
              <a:t> 1990’lı yıllar siyasal anlamda istik- </a:t>
            </a:r>
            <a:r>
              <a:rPr lang="tr-TR" dirty="0" err="1"/>
              <a:t>rarsızlıkların</a:t>
            </a:r>
            <a:r>
              <a:rPr lang="tr-TR" dirty="0"/>
              <a:t> </a:t>
            </a:r>
            <a:r>
              <a:rPr lang="tr-TR" dirty="0" err="1"/>
              <a:t>yaşandığı</a:t>
            </a:r>
            <a:r>
              <a:rPr lang="tr-TR" dirty="0"/>
              <a:t> yıllardır. Bu </a:t>
            </a:r>
            <a:r>
              <a:rPr lang="tr-TR" dirty="0" err="1"/>
              <a:t>süreçte</a:t>
            </a:r>
            <a:r>
              <a:rPr lang="tr-TR" dirty="0"/>
              <a:t> </a:t>
            </a:r>
            <a:r>
              <a:rPr lang="tr-TR" dirty="0" err="1"/>
              <a:t>hiçbir</a:t>
            </a:r>
            <a:r>
              <a:rPr lang="tr-TR" dirty="0"/>
              <a:t> parti tek </a:t>
            </a:r>
            <a:r>
              <a:rPr lang="tr-TR" dirty="0" err="1"/>
              <a:t>başına</a:t>
            </a:r>
            <a:r>
              <a:rPr lang="tr-TR" dirty="0"/>
              <a:t> iktidar olabilecek </a:t>
            </a:r>
            <a:r>
              <a:rPr lang="tr-TR" dirty="0" err="1"/>
              <a:t>çoğunluğu</a:t>
            </a:r>
            <a:r>
              <a:rPr lang="tr-TR" dirty="0"/>
              <a:t> elde </a:t>
            </a:r>
            <a:r>
              <a:rPr lang="tr-TR" dirty="0" err="1"/>
              <a:t>edememiştir</a:t>
            </a:r>
            <a:r>
              <a:rPr lang="tr-TR" dirty="0"/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Ekim 1991 tarihinde yapılan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toplamda 450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 Partisi %27,0 oy oranı ile 178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Anava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tan Partisi %24,0 oy oranıyla 115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Sosyaldemokrat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Halkçı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 %20,8 oy oranıyla 88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Refah Partisi %16,9 oy oranıyla 62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Demokratik Sol Parti %10,8 oy oranıyla 7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kazanmışlardır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488699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6BDC3B-B079-E346-8805-19C4D3D86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Koalisyonlar Dönemi 1991-2002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94F0B9-D003-DA48-B0CB-84FA93C43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17 Nisan 1993 tarihinde </a:t>
            </a:r>
            <a:r>
              <a:rPr lang="tr-TR" dirty="0" err="1"/>
              <a:t>Cumhurbaşkanı</a:t>
            </a:r>
            <a:r>
              <a:rPr lang="tr-TR" dirty="0"/>
              <a:t> Tur- gut </a:t>
            </a:r>
            <a:r>
              <a:rPr lang="tr-TR" dirty="0" err="1"/>
              <a:t>Özal</a:t>
            </a:r>
            <a:r>
              <a:rPr lang="tr-TR" dirty="0"/>
              <a:t> kalp krizinden vefat eder. </a:t>
            </a:r>
            <a:r>
              <a:rPr lang="tr-TR" dirty="0" err="1"/>
              <a:t>Süleyman</a:t>
            </a:r>
            <a:r>
              <a:rPr lang="tr-TR" dirty="0"/>
              <a:t> Demirel, </a:t>
            </a:r>
            <a:r>
              <a:rPr lang="tr-TR" dirty="0" err="1"/>
              <a:t>cumhurbaşkanlığına</a:t>
            </a:r>
            <a:r>
              <a:rPr lang="tr-TR" dirty="0"/>
              <a:t> aday olur ve 16 Mayıs 1993 tarihinde mecliste yapılan oylamanın 3. Turunda </a:t>
            </a:r>
            <a:r>
              <a:rPr lang="tr-TR" dirty="0" err="1"/>
              <a:t>cumhurbaşkanı</a:t>
            </a:r>
            <a:r>
              <a:rPr lang="tr-TR" dirty="0"/>
              <a:t> </a:t>
            </a:r>
            <a:r>
              <a:rPr lang="tr-TR" dirty="0" err="1"/>
              <a:t>seçilir</a:t>
            </a:r>
            <a:r>
              <a:rPr lang="tr-TR" dirty="0"/>
              <a:t>. </a:t>
            </a:r>
          </a:p>
          <a:p>
            <a:r>
              <a:rPr lang="tr-TR" dirty="0"/>
              <a:t>13 Haziran 1993 tarihinde yapılan parti kongresinde </a:t>
            </a:r>
            <a:r>
              <a:rPr lang="tr-TR" dirty="0" err="1"/>
              <a:t>İsmet</a:t>
            </a:r>
            <a:r>
              <a:rPr lang="tr-TR" dirty="0"/>
              <a:t> Sezgin, Tansu </a:t>
            </a:r>
            <a:r>
              <a:rPr lang="tr-TR" dirty="0" err="1"/>
              <a:t>Çiller</a:t>
            </a:r>
            <a:r>
              <a:rPr lang="tr-TR" dirty="0"/>
              <a:t> ve </a:t>
            </a:r>
            <a:r>
              <a:rPr lang="tr-TR" dirty="0" err="1"/>
              <a:t>Köksal</a:t>
            </a:r>
            <a:r>
              <a:rPr lang="tr-TR" dirty="0"/>
              <a:t> Toptan </a:t>
            </a:r>
            <a:r>
              <a:rPr lang="tr-TR" dirty="0" err="1"/>
              <a:t>yarışır</a:t>
            </a:r>
            <a:r>
              <a:rPr lang="tr-TR" dirty="0"/>
              <a:t>. </a:t>
            </a:r>
            <a:r>
              <a:rPr lang="tr-TR" dirty="0" err="1"/>
              <a:t>Süleyman</a:t>
            </a:r>
            <a:r>
              <a:rPr lang="tr-TR" dirty="0"/>
              <a:t> Demirel, </a:t>
            </a:r>
            <a:r>
              <a:rPr lang="tr-TR" dirty="0" err="1"/>
              <a:t>çok</a:t>
            </a:r>
            <a:r>
              <a:rPr lang="tr-TR" dirty="0"/>
              <a:t> uzun </a:t>
            </a:r>
            <a:r>
              <a:rPr lang="tr-TR" dirty="0" err="1"/>
              <a:t>süredir</a:t>
            </a:r>
            <a:r>
              <a:rPr lang="tr-TR" dirty="0"/>
              <a:t> yakın </a:t>
            </a:r>
            <a:r>
              <a:rPr lang="tr-TR" dirty="0" err="1"/>
              <a:t>çalışma</a:t>
            </a:r>
            <a:r>
              <a:rPr lang="tr-TR" dirty="0"/>
              <a:t> </a:t>
            </a:r>
            <a:r>
              <a:rPr lang="tr-TR" dirty="0" err="1"/>
              <a:t>arkadaşı</a:t>
            </a:r>
            <a:r>
              <a:rPr lang="tr-TR" dirty="0"/>
              <a:t> olan ve partide </a:t>
            </a:r>
            <a:r>
              <a:rPr lang="tr-TR" dirty="0" err="1"/>
              <a:t>İsmet</a:t>
            </a:r>
            <a:r>
              <a:rPr lang="tr-TR" dirty="0"/>
              <a:t> Abi olarak tanımlanan </a:t>
            </a:r>
            <a:r>
              <a:rPr lang="tr-TR" dirty="0" err="1"/>
              <a:t>İsmet</a:t>
            </a:r>
            <a:r>
              <a:rPr lang="tr-TR" dirty="0"/>
              <a:t> Sezgin’i destekler. Kongreyi Tansu </a:t>
            </a:r>
            <a:r>
              <a:rPr lang="tr-TR" dirty="0" err="1"/>
              <a:t>Çiller</a:t>
            </a:r>
            <a:r>
              <a:rPr lang="tr-TR" dirty="0"/>
              <a:t> kazanır. </a:t>
            </a:r>
          </a:p>
          <a:p>
            <a:r>
              <a:rPr lang="tr-TR" dirty="0"/>
              <a:t>Tansu </a:t>
            </a:r>
            <a:r>
              <a:rPr lang="tr-TR" dirty="0" err="1"/>
              <a:t>Çiller</a:t>
            </a:r>
            <a:r>
              <a:rPr lang="tr-TR" dirty="0"/>
              <a:t> </a:t>
            </a:r>
            <a:r>
              <a:rPr lang="tr-TR" dirty="0" err="1"/>
              <a:t>Türkiye’nin</a:t>
            </a:r>
            <a:r>
              <a:rPr lang="tr-TR" dirty="0"/>
              <a:t> ilk kadın </a:t>
            </a:r>
            <a:r>
              <a:rPr lang="tr-TR" dirty="0" err="1"/>
              <a:t>başbakanı</a:t>
            </a:r>
            <a:r>
              <a:rPr lang="tr-TR" dirty="0"/>
              <a:t> </a:t>
            </a:r>
            <a:r>
              <a:rPr lang="tr-TR" dirty="0" err="1"/>
              <a:t>olmuştur</a:t>
            </a:r>
            <a:r>
              <a:rPr lang="tr-TR" dirty="0"/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446605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484E13-2B16-4144-BD91-ECCE2A8F8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Koalisyonlar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2559DAA-0C44-5440-9705-F65460390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1991-1993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 Partisi –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Sosyaldemokrat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Halkçı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 Koalisyonu: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Süleyman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Demirel – Erdal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İnönu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Ortaklığında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1993-1995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 Partisi –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Sosyaldemokrat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Halkçı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 Koalisyonu: Tansu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Çiller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Murat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Karayalçın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Ortaklığında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1995 Anavatan Partisi –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 Partisi Koalisyonu: Mesut Yılmaz – Tansu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Çiller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Ortaklığında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1996 Refah Partisi –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 Partisi Koalisyonu: Necmettin Erbakan - Tansu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Çiller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Ortaklığında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1997-1998 Anavatan Partisi – Demokratik Sol Parti – Demokratik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Partisi Koalisyonu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1998 -1999 Demokratik Sol Parti Azınlık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1999 Demokratik Sol Parti –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Milliyetçi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Hareket Partisi – Anavatan Partisi Koalisyonu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471658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630286C-4EB1-CC46-91A9-CFA013146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Adalet ve Kalkınma Partisi Dönemi (2002- ….)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EC0D592-27A5-024F-B25D-8B76E0106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Kasım 2002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siyasal hayatında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görülmedik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koalisyon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barajını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aşamayarak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Meclise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girememiştir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so-nuçlarına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parti Meclis’e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Toplam 500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 Parti % 34,27 oy ora-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363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Cumhuriyet Halk partisi %19,39 oy oranı ile 178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̧- tır.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bağımsız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katılan 9 milletvekili de Meclis’e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 Parti tek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iktidar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65677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3254EAC-2663-D144-9BAE-8CACABBD3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Adalet ve Kalkınma Partisi Dönemi (2002- ….)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888D63-20B6-D44D-B75D-CAD0571B68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İlerleyen süreçlerde </a:t>
            </a:r>
            <a:r>
              <a:rPr lang="tr-TR" dirty="0" err="1"/>
              <a:t>döneme</a:t>
            </a:r>
            <a:r>
              <a:rPr lang="tr-TR" dirty="0"/>
              <a:t> damgasını vuran olay </a:t>
            </a:r>
            <a:r>
              <a:rPr lang="tr-TR" dirty="0" err="1"/>
              <a:t>Cumhurbaşkanı</a:t>
            </a:r>
            <a:r>
              <a:rPr lang="tr-TR" dirty="0"/>
              <a:t> Ahmet Necdet Sezer’in </a:t>
            </a:r>
            <a:r>
              <a:rPr lang="tr-TR" dirty="0" err="1"/>
              <a:t>cumhurbaşkanlığının</a:t>
            </a:r>
            <a:r>
              <a:rPr lang="tr-TR" dirty="0"/>
              <a:t> sona ermesi </a:t>
            </a:r>
            <a:r>
              <a:rPr lang="tr-TR" dirty="0" err="1"/>
              <a:t>sürecinde</a:t>
            </a:r>
            <a:r>
              <a:rPr lang="tr-TR" dirty="0"/>
              <a:t> </a:t>
            </a:r>
            <a:r>
              <a:rPr lang="tr-TR" dirty="0" err="1"/>
              <a:t>yaşananlardır</a:t>
            </a:r>
            <a:r>
              <a:rPr lang="tr-TR" dirty="0"/>
              <a:t>.</a:t>
            </a:r>
          </a:p>
          <a:p>
            <a:r>
              <a:rPr lang="tr-TR" dirty="0"/>
              <a:t>Genelkurmay </a:t>
            </a:r>
            <a:r>
              <a:rPr lang="tr-TR" dirty="0" err="1"/>
              <a:t>Başkanlığı</a:t>
            </a:r>
            <a:r>
              <a:rPr lang="tr-TR" dirty="0"/>
              <a:t> internet sitesinden bir bildiri yayımlanır. Mealen “</a:t>
            </a:r>
            <a:r>
              <a:rPr lang="tr-TR" dirty="0" err="1"/>
              <a:t>laikliğe</a:t>
            </a:r>
            <a:r>
              <a:rPr lang="tr-TR" dirty="0"/>
              <a:t> ve Cumhuriyetin </a:t>
            </a:r>
            <a:r>
              <a:rPr lang="tr-TR" dirty="0" err="1"/>
              <a:t>kurulus</a:t>
            </a:r>
            <a:r>
              <a:rPr lang="tr-TR" dirty="0"/>
              <a:t>̧ </a:t>
            </a:r>
            <a:r>
              <a:rPr lang="tr-TR" dirty="0" err="1"/>
              <a:t>değerlerine</a:t>
            </a:r>
            <a:r>
              <a:rPr lang="tr-TR" dirty="0"/>
              <a:t> ‘</a:t>
            </a:r>
            <a:r>
              <a:rPr lang="tr-TR" dirty="0" err="1"/>
              <a:t>sözde</a:t>
            </a:r>
            <a:r>
              <a:rPr lang="tr-TR" dirty="0"/>
              <a:t> </a:t>
            </a:r>
            <a:r>
              <a:rPr lang="tr-TR" dirty="0" err="1"/>
              <a:t>değil</a:t>
            </a:r>
            <a:r>
              <a:rPr lang="tr-TR" dirty="0"/>
              <a:t> </a:t>
            </a:r>
            <a:r>
              <a:rPr lang="tr-TR" dirty="0" err="1"/>
              <a:t>özde</a:t>
            </a:r>
            <a:r>
              <a:rPr lang="tr-TR" dirty="0"/>
              <a:t>’ </a:t>
            </a:r>
            <a:r>
              <a:rPr lang="tr-TR" dirty="0" err="1"/>
              <a:t>bağlı</a:t>
            </a:r>
            <a:r>
              <a:rPr lang="tr-TR" dirty="0"/>
              <a:t> bir </a:t>
            </a:r>
            <a:r>
              <a:rPr lang="tr-TR" dirty="0" err="1"/>
              <a:t>cumhurbaşkanı</a:t>
            </a:r>
            <a:r>
              <a:rPr lang="tr-TR" dirty="0"/>
              <a:t> </a:t>
            </a:r>
            <a:r>
              <a:rPr lang="tr-TR" dirty="0" err="1"/>
              <a:t>istendiği</a:t>
            </a:r>
            <a:r>
              <a:rPr lang="tr-TR" dirty="0"/>
              <a:t> belirtilir.</a:t>
            </a:r>
          </a:p>
          <a:p>
            <a:r>
              <a:rPr lang="tr-TR" dirty="0"/>
              <a:t>AK Parti, erken </a:t>
            </a:r>
            <a:r>
              <a:rPr lang="tr-TR" dirty="0" err="1"/>
              <a:t>seçim</a:t>
            </a:r>
            <a:r>
              <a:rPr lang="tr-TR" dirty="0"/>
              <a:t> kararı alır. Genelkurmay sitesinden yayımlanan bildiri </a:t>
            </a:r>
            <a:r>
              <a:rPr lang="tr-TR" dirty="0" err="1"/>
              <a:t>cumhurbaşkanlığı</a:t>
            </a:r>
            <a:r>
              <a:rPr lang="tr-TR" dirty="0"/>
              <a:t> </a:t>
            </a:r>
            <a:r>
              <a:rPr lang="tr-TR" dirty="0" err="1"/>
              <a:t>seçimini</a:t>
            </a:r>
            <a:r>
              <a:rPr lang="tr-TR" dirty="0"/>
              <a:t> de </a:t>
            </a:r>
            <a:r>
              <a:rPr lang="tr-TR" dirty="0" err="1"/>
              <a:t>etkilemis</a:t>
            </a:r>
            <a:r>
              <a:rPr lang="tr-TR" dirty="0"/>
              <a:t>̧, ordu kendi asli </a:t>
            </a:r>
            <a:r>
              <a:rPr lang="tr-TR" dirty="0" err="1"/>
              <a:t>görevi</a:t>
            </a:r>
            <a:r>
              <a:rPr lang="tr-TR" dirty="0"/>
              <a:t> olmayan bir konuya </a:t>
            </a:r>
            <a:r>
              <a:rPr lang="tr-TR" dirty="0" err="1"/>
              <a:t>müdahalede</a:t>
            </a:r>
            <a:r>
              <a:rPr lang="tr-TR" dirty="0"/>
              <a:t> </a:t>
            </a:r>
            <a:r>
              <a:rPr lang="tr-TR" dirty="0" err="1"/>
              <a:t>bulunmus</a:t>
            </a:r>
            <a:r>
              <a:rPr lang="tr-TR" dirty="0"/>
              <a:t>̧ ve </a:t>
            </a:r>
            <a:r>
              <a:rPr lang="tr-TR" dirty="0" err="1"/>
              <a:t>seçilmis</a:t>
            </a:r>
            <a:r>
              <a:rPr lang="tr-TR" dirty="0"/>
              <a:t>̧ </a:t>
            </a:r>
            <a:r>
              <a:rPr lang="tr-TR" dirty="0" err="1"/>
              <a:t>hükümeti</a:t>
            </a:r>
            <a:r>
              <a:rPr lang="tr-TR" dirty="0"/>
              <a:t> erken </a:t>
            </a:r>
            <a:r>
              <a:rPr lang="tr-TR" dirty="0" err="1"/>
              <a:t>seçim</a:t>
            </a:r>
            <a:r>
              <a:rPr lang="tr-TR" dirty="0"/>
              <a:t> kararı almaya </a:t>
            </a:r>
            <a:r>
              <a:rPr lang="tr-TR" dirty="0" err="1"/>
              <a:t>zorlamıştır</a:t>
            </a:r>
            <a:r>
              <a:rPr lang="tr-TR" dirty="0"/>
              <a:t>. Bu bildiri </a:t>
            </a:r>
            <a:r>
              <a:rPr lang="tr-TR" dirty="0" err="1"/>
              <a:t>Türk</a:t>
            </a:r>
            <a:r>
              <a:rPr lang="tr-TR" dirty="0"/>
              <a:t> siyasetinde “27 Nisan E-muhtırası” olarak </a:t>
            </a:r>
            <a:r>
              <a:rPr lang="tr-TR" dirty="0" err="1"/>
              <a:t>nitelendirilmiştir</a:t>
            </a:r>
            <a:r>
              <a:rPr lang="tr-TR" dirty="0"/>
              <a:t>. </a:t>
            </a:r>
            <a:br>
              <a:rPr lang="tr-TR" dirty="0"/>
            </a:b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18302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368FDB-AACB-EB4A-B912-AD8C585E7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Adalet ve Kalkınma Partisi Dönemi (2002- ….)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42C7A4-1713-B847-B6A2-A40E78A3B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 Temmuz 2007 tarihinde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 Parti %46,5 oy oranı ile 341 milletvekilli-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CHP %20,8 oy oranı 112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MHP 14,2 oy oranı ile 71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bağımsız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katılan 26 milletvekili de Meclis’e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 Parti’nin oyunu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tırdığını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askeri ve yargı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bürokrasisinin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siyaseti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şekillendirme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girişimlerine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tepki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oynamıştır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sonrasında yapılan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 Parti Adayı Abdullah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Cumhuriyeti’nin 11.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81097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2497791-4D05-8F47-8486-C5209B9FF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Adalet ve Kalkınma Partisi Dönemi (2002- ….)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6179F8E-252C-2C42-924B-CB09AB658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MHP’de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367 olarak belirtilen katılım sayısında sıkıntı ya-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şanmamıştır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Sonraki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benzer sıkıntılar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yaşanmaması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adına, anayasa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paketi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hazırlanmıs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pakete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̧- tur.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anayasa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21 Ekim 2007 tarihinde %68 oyla 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 Parti,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askeri ve yargı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bürokrasisi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sorunlar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partiye Yargıtay Cumhuriyet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Başsavcısı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laikliğe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aykırı eylemlerin oda-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hâline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gerekçesiyle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dava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Anayasa Mahkemesinin 11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üyesinden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tanesi kapatma lehinde oy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parti 1 oy farkla siyasal faaliyetlerine devam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497597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9A4F15-AD8A-FD4A-AA3B-3A62A48E7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Adalet ve Kalkınma Partisi Dönemi (2002- ….)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C8E98F-F42D-3848-97A9-39D214BFA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Haziran 2011 tarihinde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de AK Parti %49,95 oy oranıyla 326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CHP %25,94 oy oranıyla 135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MHP %12,98 oy oranı ile 54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kazandı.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Abdullah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Gül’ün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Ağustos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2014 tarihinde halk oylamasıyla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 Parti adayı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Başbakan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Recep Tayyip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Erdoğan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CHP ve MHP’nin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adayı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Ekmeleddin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İhsanoğlu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Halkların Demokratik Partisi genel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Selahattin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Demirtas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aday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ilk tur oylamada %51,7 oy alan Recep Tayyip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Erdo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-̆an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Cumhuriyeti’nin 12.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sonrasında AK Parti genel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başkanlığına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Ahmet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Davutoğlu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07783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6496AE-D003-074E-B107-3D263651D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Adalet ve Kalkınma Partisi Dönemi (2002- ….)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C73411-1601-D14F-B534-DE204E8BC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Haziran 2015 tarihinde yapılan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 Parti %40,9 oy oranı ile 258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CHP %25,0 oy oranı ile 132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MHP %16,3 oy oranı ile 80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HDP %13,1 oy oranı ile 80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kazandı.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 Parti, sonraki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koalisyon yapma yerine yeniden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gitmeyi tercih etti.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Kasım 2015 tarihinde yapılan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 Parti %49,5 oy oranı ile 317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CHP %25,3 oy oranı ile 134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MHP %11,9 oy oranı ile 40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HDP %10,8 oy oranı ile 59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kazandı. AK Parti tek başına iktidar oldu.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9268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1D2415-4A05-064F-9BD7-6C361BB8D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Terakkiperver Cumhuriyet Fırkası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773ECB-5CE0-EA48-B147-FEF102B339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TBMM,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Atatürk’e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yakın isimlerden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Mecliste bazı uygulamalardan kaynaklanan rahatsızlıklar zamanla bir muhalif hareketin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çıkmasına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Lozan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tarihsel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kazanımları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vazgeçilen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boyutlar nedeniyle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Lozan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verilen tavizlerden rahatsız olan kesimler bulunmaktaydı.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Saltanatın kaldırılması konusunda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fikir ayrılıkları yoktu. 3 Mart 1924 tarihinde hilafetin kaldırılması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beraberinde getirdi. Mecliste de kamuoyunda da hilafetin devam etmesini ve halifenin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İslam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gücünden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faydalanılması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gerektiğini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kesimler bulunmaktaydı. Hilafetin kaldırılması belirli kesimlerde tepkilere de yol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077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F9F1C4-63A4-3B4F-8765-F2F53E8CB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Adalet ve Kalkınma Partisi Dönemi (2002- ….)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7EB77E-44AF-274D-BBFB-5B6E44066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Temmuz 2016 tarihinde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Fethullah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Gülen’e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ve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Fethul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lahçı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Terör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(FETÖ) ve Paralel Devlet Yapılanması olarak tanımlanan gruplar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darbe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girişiminde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bulunuldu.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 tarihinde ilk defa bir darbe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kitleler meydanlara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tankların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durdu ve darbecilerle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mücadele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etti. Siyasi partiler darbe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açıklamalarla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demokrasiye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bu eylem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yanında olduklarını beyan ettiler.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sabaha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tümüyle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bastırılmıştır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248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vatandas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hayatını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kaybetmis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2193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vatandas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yaralanmıştır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952794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479AA2-2899-D548-9E00-44C602A63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Adalet ve Kalkınma Partisi Dönemi (2002- ….)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4EDCA6-39A0-7644-BC81-186127860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Sistemine ge-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anayasa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paketi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hazırlanmıs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18 maddelik anayasa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paketi 16 Nisan 2017 tarihinde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referandumda %51,4 oy oranıyla 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 Haziran 2018 tarihinde yapılan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de Meclis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birlikte yapıldı.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Recep Tayyip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Erdoğan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%52.59, Muharrem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%30.64, Selahattin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Demirtas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%8.40, Meral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Akşener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%7.29,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Karamollaoğlu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%0.89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Perinçek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%0,20. Cum-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hurbaşkanı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Recep Tayyip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Erdoğan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Sisteminin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702454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56EFFC-FC05-EB4A-9DD6-0D62D2053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Adalet ve Kalkınma Partisi Dönemi (2002- ….)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FA933D-E2C4-6046-A004-762ADCC8F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 Parti ve MHP Cumhur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İttifakını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oluşturdu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İttifakı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%53,66 oy oranı ile 344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(AK Parti %42.66/ 295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MHP %11.10/ 49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CHP, İYİ Par- ti ve Saadet Partisi Millet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İttifakını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oluşturdu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İttifakı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%33,94 oy oranı ile 189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CHP %22.64/146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 %9,96/ 43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Saadet Partisi %1,34/ 0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HDP %11,70 oy oranı ile 67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kazandı.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siyasetinde sistem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parlamenter sistemin yerine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yürürlüğe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291374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CCF99D-D78D-A04B-91B5-6D0EB911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7386C-DB4E-8C4E-8734-1808FA53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Dersin Sonu</a:t>
            </a:r>
          </a:p>
          <a:p>
            <a:pPr marL="0" indent="0" algn="ctr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205080006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CF2032-4466-DC45-8E66-B7E21E1E6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22E17F8-8FEF-8C4E-A981-2B195F4D42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462685"/>
            <a:ext cx="1047434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ÖZGÜR, A. Z., KALENDER, A., PELTEKOĞLU, Z. F., BAYÇU, S., ERGÜVEN, M. S.,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YILMAZ, R. A., . . . GÖZTAŞ, A. (2018).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Türkiye'nin Toplumsal Yapısı.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Eskişehir: Eskişehir Anadolu Üniversitesi Yayınları.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Kongar, E. (2014).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Toplumsal Değişme Kuramları ve Türkiye Gerçeği.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İstanbul: Remzi Kitabevi.</a:t>
            </a:r>
            <a:endParaRPr kumimoji="0" lang="tr-TR" altLang="tr-T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Zencirkıran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M. (2019).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Türkiye'nin Toplumsal Yapısı.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Eskişehir:Anadolu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Üniversitesi Açık Öğretim Fakültesi Yayını2739.</a:t>
            </a:r>
            <a:endParaRPr kumimoji="0" lang="tr-TR" altLang="tr-T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262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A20A517-BB17-8A48-A1FF-45747095C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Terakkiperver Cumhuriyet Fırkası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F2D745-CA00-3748-8AFA-71E049D09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 kadroları tarafından benimsenen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devletçi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hızlı ve bir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sert cezaların uygulanmasını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içeriyordu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yavas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ılımlı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gerçekleşmesini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isteyen kesimler bulunmaktaydı.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8535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8C3B52-1C8B-184E-912A-B2994447B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Terakkiperver Cumhuriyet Fırkası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BDB183-184A-D747-9979-45DE15908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Şubat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1925’de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Bingöl’de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sonraki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Anadolu’ya yayılan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Şeyh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Said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İsyanını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bastırmak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olağanüstu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tedbirler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Takrir-i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Sükûn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kanunu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İstiklal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Mahkemeleri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isyana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karışanlar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idam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cezalara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çarptırılmıştır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Terakkiperver Cumhuriyet Fırkası bazı temsilcilerinin isyana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gerekçe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gösterilerek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Haziran 1925 tarihinde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kapatılmıştır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Partinin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gelen isimlerinden Kazım Karabekir, Ali Fuat Cebesoy, Refet Bele gibi isimleri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dâhil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 kadrolarından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sayıda isim Haziran 1926’da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Atatürk’e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düzenlenmesi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İzmir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suikastına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karıştıkları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gerekçesiyle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yargılanmıs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isim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oranlarda cezalar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Terakkiperver Cumhuriyet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Fırkası’nın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kapatılmasında,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iktidarının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bir muhalefet hareketinin,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sekteye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uğratacağı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etkisi bulunmaktadır.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4922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A892FC-DCEA-4B4C-9528-699099DA2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Serbest Cumhuriyet Fırkası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02CA6E-921C-6149-BABE-87A0ED3E8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27674"/>
          </a:xfrm>
        </p:spPr>
        <p:txBody>
          <a:bodyPr>
            <a:normAutofit fontScale="70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1930 yılına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gelindiğinde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sayıda devrim uygulamaya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kaydedilmiştir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 yanında 1929 yılında 20.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yüzyılın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ekonomik krizlerinden biri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krizden derinden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etkilenmiştir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1930 yılına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gelindiğinde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ekonomi politikasına sahip yeni bir siyasal partinin kurulmasını istemektedir.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Devletçi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politikaları benimseyen Cumhuriyet Halk Fırkasından farklı olarak, liberal politikaları benimseyen yeni bir partinin kurulması ve politika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önerilerinin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Cumhuriyet Halk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Fırkası’nın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politikalarını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geçirmesine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revize etmesine neden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düşünülmektedir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bir partinin kurulmasını bizzat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isim ve aynı zamanda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eski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arkadaşı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Fethi Okyar’dan yeni partiyi kurmasını ister. Fethi Okyar,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Atatürk’ün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Ağustos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1930 tarihinde Serbest Cumhuriyet Fırkasını kurar.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Serbest Cumhuriyet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Fırkası’nın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ekonomide ve siyasette liberal politikaları benimsemesidir.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siyasal anlamda hak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özgürlüklerin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ekonomik anlamda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çıkarılacağı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 politikalarında vurgulanır. </a:t>
            </a:r>
          </a:p>
        </p:txBody>
      </p:sp>
    </p:spTree>
    <p:extLst>
      <p:ext uri="{BB962C8B-B14F-4D97-AF65-F5344CB8AC3E}">
        <p14:creationId xmlns:p14="http://schemas.microsoft.com/office/powerpoint/2010/main" val="3788627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FF2866-F640-0C46-8ECE-6966606B9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Serbest Cumhuriyet Fırkası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AA9E19D-6470-AC44-942D-498EDDCFB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 Halk Fırkası politikalarından memnun olmayan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kitle bulunmaktadır. Bu durumun yansıması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henüz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yerde 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teşkilatlanan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parti olan Serbest Cumhuriyet Fırkası, 1930 yılında yapılan yerel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2’si kent merkezi olmak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 belediyeyi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bazı olaylar sonrasında Fethi Okyar, Cumhuriyet Halk Partisi’ne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karıştırma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suçlamasında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İçişleri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Bakanı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Şükru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Kaya hakkında gensoru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önergesi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Börklüoğlu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2019: 44). Bunun yanında Serbest Cumhuriyet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Fırkası’nın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tılımın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bazı mitinglerde devrimler aleyhine sloganlar atılıp, eylemlerde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bulunulduğu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iddiaları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7033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3776</TotalTime>
  <Words>8056</Words>
  <Application>Microsoft Macintosh PowerPoint</Application>
  <PresentationFormat>Geniş ekran</PresentationFormat>
  <Paragraphs>253</Paragraphs>
  <Slides>54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54</vt:i4>
      </vt:variant>
    </vt:vector>
  </HeadingPairs>
  <TitlesOfParts>
    <vt:vector size="60" baseType="lpstr">
      <vt:lpstr>Arial</vt:lpstr>
      <vt:lpstr>Calibri</vt:lpstr>
      <vt:lpstr>Calibri Light</vt:lpstr>
      <vt:lpstr>Times New Roman</vt:lpstr>
      <vt:lpstr>Wingdings</vt:lpstr>
      <vt:lpstr>Office Teması</vt:lpstr>
      <vt:lpstr>Türkiye’nin Sosyal  Yapısı</vt:lpstr>
      <vt:lpstr>1923-1950 Yılları</vt:lpstr>
      <vt:lpstr>İnkılaplar</vt:lpstr>
      <vt:lpstr>Terakkiperver Cumhuriyet Fırkası</vt:lpstr>
      <vt:lpstr>Terakkiperver Cumhuriyet Fırkası</vt:lpstr>
      <vt:lpstr>Terakkiperver Cumhuriyet Fırkası</vt:lpstr>
      <vt:lpstr>Terakkiperver Cumhuriyet Fırkası</vt:lpstr>
      <vt:lpstr>Serbest Cumhuriyet Fırkası</vt:lpstr>
      <vt:lpstr>Serbest Cumhuriyet Fırkası</vt:lpstr>
      <vt:lpstr>Serbest Cumhuriyet Fırkası</vt:lpstr>
      <vt:lpstr>Tek Partili Sistem</vt:lpstr>
      <vt:lpstr>Tek Partili Sistem</vt:lpstr>
      <vt:lpstr>Tek Partili Sistem</vt:lpstr>
      <vt:lpstr>Çok Partili Sistem</vt:lpstr>
      <vt:lpstr>Çok Partili Sistem</vt:lpstr>
      <vt:lpstr>Çok Partili Sistem</vt:lpstr>
      <vt:lpstr>Çok Partili Sistem</vt:lpstr>
      <vt:lpstr>Demokrat Parti Dönemi</vt:lpstr>
      <vt:lpstr>Demokrat Parti Dönemi</vt:lpstr>
      <vt:lpstr>Demokrat Parti Dönemi</vt:lpstr>
      <vt:lpstr>Demokrat Parti Dönemi</vt:lpstr>
      <vt:lpstr>Demokrat Parti Dönemi</vt:lpstr>
      <vt:lpstr>27 Mayıs 1960 Darbesi</vt:lpstr>
      <vt:lpstr>27 Mayıs 1960 Darbesi</vt:lpstr>
      <vt:lpstr>27 Mayıs 1960 Darbesi</vt:lpstr>
      <vt:lpstr>1961-1980 Yılları Arası</vt:lpstr>
      <vt:lpstr>1961-1980 Yılları Arası</vt:lpstr>
      <vt:lpstr>1961-1980 Yılları Arası</vt:lpstr>
      <vt:lpstr>1961-1980 Yılları Arası</vt:lpstr>
      <vt:lpstr>1961-1980 Yılları Arası</vt:lpstr>
      <vt:lpstr>1961-1980 Yılları Arası</vt:lpstr>
      <vt:lpstr>1961-1980 Yılları Arası</vt:lpstr>
      <vt:lpstr>1961-1980 Yılları Arası</vt:lpstr>
      <vt:lpstr>Önemli Figürler</vt:lpstr>
      <vt:lpstr>Önemli Figürler</vt:lpstr>
      <vt:lpstr>12 Eylül 1980 Darbesi</vt:lpstr>
      <vt:lpstr>1980 Sonrası Dönem</vt:lpstr>
      <vt:lpstr>1980 Sonrası Dönem</vt:lpstr>
      <vt:lpstr>Anavatan Partisi Dönemi 1983-1991</vt:lpstr>
      <vt:lpstr>Anavatan Partisi Dönemi 1983-1991</vt:lpstr>
      <vt:lpstr>Koalisyonlar Dönemi 1991-2002</vt:lpstr>
      <vt:lpstr>Koalisyonlar Dönemi 1991-2002</vt:lpstr>
      <vt:lpstr>Koalisyonlar</vt:lpstr>
      <vt:lpstr>Adalet ve Kalkınma Partisi Dönemi (2002- ….)</vt:lpstr>
      <vt:lpstr>Adalet ve Kalkınma Partisi Dönemi (2002- ….)</vt:lpstr>
      <vt:lpstr>Adalet ve Kalkınma Partisi Dönemi (2002- ….)</vt:lpstr>
      <vt:lpstr>Adalet ve Kalkınma Partisi Dönemi (2002- ….)</vt:lpstr>
      <vt:lpstr>Adalet ve Kalkınma Partisi Dönemi (2002- ….)</vt:lpstr>
      <vt:lpstr>Adalet ve Kalkınma Partisi Dönemi (2002- ….)</vt:lpstr>
      <vt:lpstr>Adalet ve Kalkınma Partisi Dönemi (2002- ….)</vt:lpstr>
      <vt:lpstr>Adalet ve Kalkınma Partisi Dönemi (2002- ….)</vt:lpstr>
      <vt:lpstr>Adalet ve Kalkınma Partisi Dönemi (2002- ….)</vt:lpstr>
      <vt:lpstr>SON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Toplumsal Yapısı</dc:title>
  <dc:creator>ABDULLAH GÖKHAN YAŞA</dc:creator>
  <cp:lastModifiedBy>ABDULLAH GÖKHAN YAŞA</cp:lastModifiedBy>
  <cp:revision>78</cp:revision>
  <dcterms:created xsi:type="dcterms:W3CDTF">2020-10-04T15:36:28Z</dcterms:created>
  <dcterms:modified xsi:type="dcterms:W3CDTF">2020-12-12T21:05:36Z</dcterms:modified>
</cp:coreProperties>
</file>