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696ECA4-6367-4BD1-A502-FD87AC1EB39D}"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182331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96ECA4-6367-4BD1-A502-FD87AC1EB39D}"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2388310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96ECA4-6367-4BD1-A502-FD87AC1EB39D}"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378991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96ECA4-6367-4BD1-A502-FD87AC1EB39D}"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306528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696ECA4-6367-4BD1-A502-FD87AC1EB39D}"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31928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96ECA4-6367-4BD1-A502-FD87AC1EB39D}"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3100687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96ECA4-6367-4BD1-A502-FD87AC1EB39D}"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76444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96ECA4-6367-4BD1-A502-FD87AC1EB39D}"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921048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96ECA4-6367-4BD1-A502-FD87AC1EB39D}"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3400143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96ECA4-6367-4BD1-A502-FD87AC1EB39D}"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251394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96ECA4-6367-4BD1-A502-FD87AC1EB39D}"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CB1A95-273A-438E-8E48-4DA593283A91}" type="slidenum">
              <a:rPr lang="tr-TR" smtClean="0"/>
              <a:t>‹#›</a:t>
            </a:fld>
            <a:endParaRPr lang="tr-TR"/>
          </a:p>
        </p:txBody>
      </p:sp>
    </p:spTree>
    <p:extLst>
      <p:ext uri="{BB962C8B-B14F-4D97-AF65-F5344CB8AC3E}">
        <p14:creationId xmlns:p14="http://schemas.microsoft.com/office/powerpoint/2010/main" val="1652828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6ECA4-6367-4BD1-A502-FD87AC1EB39D}"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B1A95-273A-438E-8E48-4DA593283A91}" type="slidenum">
              <a:rPr lang="tr-TR" smtClean="0"/>
              <a:t>‹#›</a:t>
            </a:fld>
            <a:endParaRPr lang="tr-TR"/>
          </a:p>
        </p:txBody>
      </p:sp>
    </p:spTree>
    <p:extLst>
      <p:ext uri="{BB962C8B-B14F-4D97-AF65-F5344CB8AC3E}">
        <p14:creationId xmlns:p14="http://schemas.microsoft.com/office/powerpoint/2010/main" val="15820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rcanum.hu/hu/online-kiadvanyok/Varadi-varadi-jegyzokonyv-regestrum-varadinense-1208-1235-2/bevezetes-3/a-varadi%20jegyzokonyv-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91491"/>
            <a:ext cx="9144000" cy="4066309"/>
          </a:xfrm>
        </p:spPr>
        <p:txBody>
          <a:bodyPr>
            <a:normAutofit lnSpcReduction="10000"/>
          </a:bodyPr>
          <a:lstStyle/>
          <a:p>
            <a:pPr algn="just"/>
            <a:r>
              <a:rPr lang="tr-TR" dirty="0" smtClean="0"/>
              <a:t>Erken dönem hukuk metinlerinden oluşan dağınık belgeler arasında en bilindik olanları şu şekildedir:</a:t>
            </a:r>
          </a:p>
          <a:p>
            <a:pPr algn="just"/>
            <a:r>
              <a:rPr lang="tr-TR" b="1" i="1" dirty="0" smtClean="0"/>
              <a:t>A </a:t>
            </a:r>
            <a:r>
              <a:rPr lang="hu-HU" b="1" i="1" dirty="0" smtClean="0"/>
              <a:t>veszprémvölgyi apátság alapítólevele</a:t>
            </a:r>
            <a:r>
              <a:rPr lang="tr-TR" b="1" i="1" dirty="0" smtClean="0"/>
              <a:t> </a:t>
            </a:r>
            <a:r>
              <a:rPr lang="tr-TR" dirty="0" smtClean="0"/>
              <a:t>Yunanca yazılmıştır. </a:t>
            </a:r>
            <a:r>
              <a:rPr lang="hu-HU" dirty="0" smtClean="0"/>
              <a:t>1109 </a:t>
            </a:r>
            <a:r>
              <a:rPr lang="tr-TR" dirty="0" smtClean="0"/>
              <a:t>yılına aittir. Bu  belge </a:t>
            </a:r>
            <a:r>
              <a:rPr lang="tr-TR" i="1" dirty="0" smtClean="0"/>
              <a:t>kir</a:t>
            </a:r>
            <a:r>
              <a:rPr lang="hu-HU" i="1" dirty="0" smtClean="0"/>
              <a:t>á</a:t>
            </a:r>
            <a:r>
              <a:rPr lang="tr-TR" i="1" dirty="0" err="1" smtClean="0"/>
              <a:t>ly</a:t>
            </a:r>
            <a:r>
              <a:rPr lang="tr-TR" dirty="0" smtClean="0"/>
              <a:t> adı ve birkaç kişi ismi dışında özellik</a:t>
            </a:r>
            <a:r>
              <a:rPr lang="hu-HU" dirty="0" smtClean="0"/>
              <a:t>le</a:t>
            </a:r>
            <a:r>
              <a:rPr lang="tr-TR" dirty="0" smtClean="0"/>
              <a:t> Macar coğrafya ismini içermektedir. Bu coğrafya isimlerin önemli bir kısmı Tuna Ötesi’ndeki yer isimle</a:t>
            </a:r>
            <a:r>
              <a:rPr lang="hu-HU" dirty="0" smtClean="0"/>
              <a:t>rin</a:t>
            </a:r>
            <a:r>
              <a:rPr lang="tr-TR" dirty="0" smtClean="0"/>
              <a:t>den oluşmaktadır: </a:t>
            </a:r>
            <a:r>
              <a:rPr lang="tr-TR" dirty="0" err="1" smtClean="0"/>
              <a:t>Veszprém</a:t>
            </a:r>
            <a:r>
              <a:rPr lang="tr-TR" dirty="0" smtClean="0"/>
              <a:t>, </a:t>
            </a:r>
            <a:r>
              <a:rPr lang="hu-HU" dirty="0" smtClean="0"/>
              <a:t>Szántó, </a:t>
            </a:r>
            <a:r>
              <a:rPr lang="tr-TR" dirty="0" err="1" smtClean="0"/>
              <a:t>Szombat</a:t>
            </a:r>
            <a:r>
              <a:rPr lang="tr-TR" dirty="0" smtClean="0"/>
              <a:t>, </a:t>
            </a:r>
            <a:r>
              <a:rPr lang="tr-TR" dirty="0" err="1" smtClean="0"/>
              <a:t>Paloznak</a:t>
            </a:r>
            <a:r>
              <a:rPr lang="hu-HU" dirty="0" smtClean="0"/>
              <a:t> gibi. </a:t>
            </a:r>
          </a:p>
          <a:p>
            <a:pPr algn="just"/>
            <a:r>
              <a:rPr lang="hu-HU" b="1" i="1" dirty="0" smtClean="0"/>
              <a:t>A tihányi apátság alapítólevele (TA</a:t>
            </a:r>
            <a:r>
              <a:rPr lang="tr-TR" b="1" i="1" dirty="0" smtClean="0"/>
              <a:t>.</a:t>
            </a:r>
            <a:r>
              <a:rPr lang="hu-HU" b="1" i="1" dirty="0" smtClean="0"/>
              <a:t>)</a:t>
            </a:r>
            <a:r>
              <a:rPr lang="tr-TR" b="1" i="1" dirty="0" smtClean="0"/>
              <a:t> </a:t>
            </a:r>
            <a:r>
              <a:rPr lang="tr-TR" dirty="0" smtClean="0"/>
              <a:t>1055 yılına aittir.  Bu belgede elli sekiz özel isim ve yer ismi ve bu isimlere gelen otuz sekiz ek bulunmaktadır. Birkaç Macarca yapı Latinceye uyarlandığı için belge dil bilgisel sistem hakkında da bilgi vermektedir: </a:t>
            </a:r>
            <a:r>
              <a:rPr lang="hu-HU" dirty="0" smtClean="0"/>
              <a:t>Mogyoróbokorra, Martonvására kútjára, Nagyaszó fejére gibi.</a:t>
            </a:r>
          </a:p>
        </p:txBody>
      </p:sp>
    </p:spTree>
    <p:extLst>
      <p:ext uri="{BB962C8B-B14F-4D97-AF65-F5344CB8AC3E}">
        <p14:creationId xmlns:p14="http://schemas.microsoft.com/office/powerpoint/2010/main" val="3622413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hu-HU" b="1" i="1" dirty="0" smtClean="0"/>
              <a:t>A dömösi prépostság adomán</a:t>
            </a:r>
            <a:r>
              <a:rPr lang="tr-TR" b="1" i="1" dirty="0" smtClean="0"/>
              <a:t>y</a:t>
            </a:r>
            <a:r>
              <a:rPr lang="hu-HU" b="1" i="1" dirty="0" smtClean="0"/>
              <a:t>levele (DömAd.) </a:t>
            </a:r>
            <a:r>
              <a:rPr lang="hu-HU" dirty="0" smtClean="0"/>
              <a:t>1138 ve 1329 </a:t>
            </a:r>
            <a:r>
              <a:rPr lang="tr-TR" dirty="0" smtClean="0"/>
              <a:t>yıllarından kalma kopyaları bulunmaktadır. Bu eserde bin beş yüz Macar kişi adı ve Macar coğrafya ismi yer almaktadır. </a:t>
            </a:r>
          </a:p>
          <a:p>
            <a:pPr algn="just"/>
            <a:r>
              <a:rPr lang="tr-TR" b="1" i="1" dirty="0" smtClean="0"/>
              <a:t>A </a:t>
            </a:r>
            <a:r>
              <a:rPr lang="tr-TR" b="1" i="1" dirty="0" err="1" smtClean="0"/>
              <a:t>székesfehér</a:t>
            </a:r>
            <a:r>
              <a:rPr lang="hu-HU" b="1" i="1" dirty="0" smtClean="0"/>
              <a:t>vári keresztesek javainak megerősítő levele</a:t>
            </a:r>
            <a:r>
              <a:rPr lang="tr-TR" b="1" i="1" dirty="0" smtClean="0"/>
              <a:t> </a:t>
            </a:r>
            <a:r>
              <a:rPr lang="tr-TR" dirty="0" smtClean="0"/>
              <a:t>1193 yılına ait bir belgedir. Yazarı muhtemelen III. </a:t>
            </a:r>
            <a:r>
              <a:rPr lang="tr-TR" dirty="0" err="1" smtClean="0"/>
              <a:t>Béla’nın</a:t>
            </a:r>
            <a:r>
              <a:rPr lang="tr-TR" dirty="0" smtClean="0"/>
              <a:t> </a:t>
            </a:r>
            <a:r>
              <a:rPr lang="tr-TR" dirty="0" err="1" smtClean="0"/>
              <a:t>Vaska</a:t>
            </a:r>
            <a:r>
              <a:rPr lang="tr-TR" dirty="0" smtClean="0"/>
              <a:t> adlı bir katibidir. Bu eser ilk olarak elliden fazla coğrafya ismini içermektedir. </a:t>
            </a:r>
          </a:p>
          <a:p>
            <a:endParaRPr lang="tr-TR" dirty="0" smtClean="0"/>
          </a:p>
          <a:p>
            <a:pPr marL="0" indent="0">
              <a:buNone/>
            </a:pPr>
            <a:endParaRPr lang="tr-TR" dirty="0"/>
          </a:p>
        </p:txBody>
      </p:sp>
    </p:spTree>
    <p:extLst>
      <p:ext uri="{BB962C8B-B14F-4D97-AF65-F5344CB8AC3E}">
        <p14:creationId xmlns:p14="http://schemas.microsoft.com/office/powerpoint/2010/main" val="1248796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hu-HU" b="1" i="1" dirty="0" smtClean="0"/>
              <a:t>A tihányi apátság</a:t>
            </a:r>
            <a:r>
              <a:rPr lang="tr-TR" b="1" i="1" dirty="0" smtClean="0"/>
              <a:t> </a:t>
            </a:r>
            <a:r>
              <a:rPr lang="tr-TR" b="1" i="1" dirty="0" err="1" smtClean="0"/>
              <a:t>birtokösszeir</a:t>
            </a:r>
            <a:r>
              <a:rPr lang="hu-HU" b="1" i="1" dirty="0" smtClean="0"/>
              <a:t>á</a:t>
            </a:r>
            <a:r>
              <a:rPr lang="tr-TR" b="1" i="1" dirty="0" err="1" smtClean="0"/>
              <a:t>sa</a:t>
            </a:r>
            <a:r>
              <a:rPr lang="tr-TR" b="1" i="1" dirty="0" smtClean="0"/>
              <a:t> (TÖ.</a:t>
            </a:r>
            <a:r>
              <a:rPr lang="hu-HU" b="1" i="1" dirty="0" smtClean="0"/>
              <a:t>) </a:t>
            </a:r>
            <a:r>
              <a:rPr lang="hu-HU" dirty="0" smtClean="0"/>
              <a:t>1211 </a:t>
            </a:r>
            <a:r>
              <a:rPr lang="tr-TR" dirty="0" smtClean="0"/>
              <a:t>yılına aittir. İki binden fazla Macar özel ismini içermektedir. </a:t>
            </a:r>
          </a:p>
          <a:p>
            <a:pPr marL="0" indent="0" algn="just">
              <a:buNone/>
            </a:pPr>
            <a:r>
              <a:rPr lang="tr-TR" b="1" i="1" dirty="0" smtClean="0"/>
              <a:t>Az </a:t>
            </a:r>
            <a:r>
              <a:rPr lang="tr-TR" b="1" i="1" dirty="0" err="1" smtClean="0"/>
              <a:t>Albeus-féle</a:t>
            </a:r>
            <a:r>
              <a:rPr lang="tr-TR" b="1" i="1" dirty="0" smtClean="0"/>
              <a:t> </a:t>
            </a:r>
            <a:r>
              <a:rPr lang="tr-TR" b="1" i="1" dirty="0" err="1" smtClean="0"/>
              <a:t>összeir</a:t>
            </a:r>
            <a:r>
              <a:rPr lang="hu-HU" b="1" i="1" dirty="0" smtClean="0"/>
              <a:t>á</a:t>
            </a:r>
            <a:r>
              <a:rPr lang="tr-TR" b="1" i="1" dirty="0" smtClean="0"/>
              <a:t>s </a:t>
            </a:r>
            <a:r>
              <a:rPr lang="tr-TR" dirty="0" smtClean="0"/>
              <a:t>1237-1240 yılları arasına ait bir belgedir. </a:t>
            </a:r>
            <a:r>
              <a:rPr lang="tr-TR" dirty="0" err="1" smtClean="0"/>
              <a:t>IV.Béla</a:t>
            </a:r>
            <a:r>
              <a:rPr lang="tr-TR" dirty="0" smtClean="0"/>
              <a:t> </a:t>
            </a:r>
            <a:r>
              <a:rPr lang="tr-TR" dirty="0" err="1" smtClean="0"/>
              <a:t>Pannonhalma’daki</a:t>
            </a:r>
            <a:r>
              <a:rPr lang="tr-TR" dirty="0" smtClean="0"/>
              <a:t> </a:t>
            </a:r>
            <a:r>
              <a:rPr lang="tr-TR" dirty="0" err="1" smtClean="0"/>
              <a:t>Benediktin</a:t>
            </a:r>
            <a:r>
              <a:rPr lang="tr-TR" dirty="0" smtClean="0"/>
              <a:t> tarikatının manastırının mülklerini ve hizmetlilerini </a:t>
            </a:r>
            <a:r>
              <a:rPr lang="tr-TR" dirty="0" err="1" smtClean="0"/>
              <a:t>Nyitra</a:t>
            </a:r>
            <a:r>
              <a:rPr lang="tr-TR" dirty="0" smtClean="0"/>
              <a:t> başpapazı </a:t>
            </a:r>
            <a:r>
              <a:rPr lang="tr-TR" dirty="0" err="1" smtClean="0"/>
              <a:t>Albeus’a</a:t>
            </a:r>
            <a:r>
              <a:rPr lang="tr-TR" dirty="0" smtClean="0"/>
              <a:t> yazdırtmıştır.  Bu belge iki yüzden fazla Macar kişi adını ve yer adını içermektedir. </a:t>
            </a:r>
          </a:p>
          <a:p>
            <a:pPr marL="0" indent="0" algn="just">
              <a:buNone/>
            </a:pPr>
            <a:endParaRPr lang="tr-TR" dirty="0" smtClean="0"/>
          </a:p>
          <a:p>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endParaRPr lang="tr-TR" dirty="0"/>
          </a:p>
        </p:txBody>
      </p:sp>
    </p:spTree>
    <p:extLst>
      <p:ext uri="{BB962C8B-B14F-4D97-AF65-F5344CB8AC3E}">
        <p14:creationId xmlns:p14="http://schemas.microsoft.com/office/powerpoint/2010/main" val="267504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b="1" dirty="0" smtClean="0"/>
              <a:t>c. </a:t>
            </a:r>
            <a:r>
              <a:rPr lang="hu-HU" dirty="0" smtClean="0"/>
              <a:t>Da</a:t>
            </a:r>
            <a:r>
              <a:rPr lang="tr-TR" dirty="0" err="1" smtClean="0"/>
              <a:t>ğınık</a:t>
            </a:r>
            <a:r>
              <a:rPr lang="hu-HU" dirty="0" smtClean="0"/>
              <a:t> belgeler aras</a:t>
            </a:r>
            <a:r>
              <a:rPr lang="tr-TR" dirty="0" smtClean="0"/>
              <a:t>ı</a:t>
            </a:r>
            <a:r>
              <a:rPr lang="hu-HU" dirty="0" smtClean="0"/>
              <a:t>nda hukuk met</a:t>
            </a:r>
            <a:r>
              <a:rPr lang="tr-TR" dirty="0" smtClean="0"/>
              <a:t>inleriyle benzerlik gösteren başka bir belge türü de bulunmaktadır. Bunlar arasından en </a:t>
            </a:r>
            <a:r>
              <a:rPr lang="tr-TR" dirty="0" smtClean="0"/>
              <a:t>önemlisi </a:t>
            </a:r>
            <a:r>
              <a:rPr lang="tr-TR" b="1" i="1" dirty="0" smtClean="0"/>
              <a:t>V</a:t>
            </a:r>
            <a:r>
              <a:rPr lang="hu-HU" b="1" i="1" dirty="0" smtClean="0"/>
              <a:t>á</a:t>
            </a:r>
            <a:r>
              <a:rPr lang="tr-TR" b="1" i="1" dirty="0" err="1" smtClean="0"/>
              <a:t>radi</a:t>
            </a:r>
            <a:r>
              <a:rPr lang="tr-TR" b="1" i="1" dirty="0" smtClean="0"/>
              <a:t> </a:t>
            </a:r>
            <a:r>
              <a:rPr lang="tr-TR" b="1" i="1" dirty="0" err="1" smtClean="0"/>
              <a:t>Regestrum</a:t>
            </a:r>
            <a:r>
              <a:rPr lang="tr-TR" b="1" i="1" dirty="0" smtClean="0"/>
              <a:t> </a:t>
            </a:r>
            <a:r>
              <a:rPr lang="tr-TR" dirty="0" smtClean="0"/>
              <a:t>olarak anılan </a:t>
            </a:r>
            <a:r>
              <a:rPr lang="hu-HU" dirty="0" smtClean="0"/>
              <a:t>Vá</a:t>
            </a:r>
            <a:r>
              <a:rPr lang="tr-TR" dirty="0" err="1" smtClean="0"/>
              <a:t>rad</a:t>
            </a:r>
            <a:r>
              <a:rPr lang="tr-TR" dirty="0" smtClean="0"/>
              <a:t> </a:t>
            </a:r>
            <a:r>
              <a:rPr lang="hu-HU" dirty="0" smtClean="0"/>
              <a:t>K</a:t>
            </a:r>
            <a:r>
              <a:rPr lang="tr-TR" dirty="0" err="1" smtClean="0"/>
              <a:t>ayıtları’dır</a:t>
            </a:r>
            <a:r>
              <a:rPr lang="tr-TR" dirty="0" smtClean="0"/>
              <a:t>. </a:t>
            </a:r>
            <a:endParaRPr lang="tr-TR" dirty="0"/>
          </a:p>
        </p:txBody>
      </p:sp>
    </p:spTree>
    <p:extLst>
      <p:ext uri="{BB962C8B-B14F-4D97-AF65-F5344CB8AC3E}">
        <p14:creationId xmlns:p14="http://schemas.microsoft.com/office/powerpoint/2010/main" val="1648017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i="1" dirty="0" err="1" smtClean="0"/>
              <a:t>Várad</a:t>
            </a:r>
            <a:r>
              <a:rPr lang="tr-TR" i="1" dirty="0" smtClean="0"/>
              <a:t> Kayıtları</a:t>
            </a:r>
            <a:r>
              <a:rPr lang="tr-TR" dirty="0" smtClean="0"/>
              <a:t> olarak adlandırılan </a:t>
            </a:r>
            <a:r>
              <a:rPr lang="tr-TR" smtClean="0"/>
              <a:t>bu </a:t>
            </a:r>
            <a:r>
              <a:rPr lang="tr-TR" smtClean="0"/>
              <a:t>eser</a:t>
            </a:r>
            <a:r>
              <a:rPr lang="tr-TR" dirty="0" smtClean="0"/>
              <a:t> </a:t>
            </a:r>
            <a:r>
              <a:rPr lang="tr-TR" dirty="0" err="1" smtClean="0"/>
              <a:t>Várad’daki</a:t>
            </a:r>
            <a:r>
              <a:rPr lang="tr-TR" dirty="0" smtClean="0"/>
              <a:t> </a:t>
            </a:r>
            <a:r>
              <a:rPr lang="tr-TR" dirty="0" smtClean="0"/>
              <a:t>katedrallerde ve </a:t>
            </a:r>
            <a:r>
              <a:rPr lang="tr-TR" dirty="0" smtClean="0"/>
              <a:t>Kral </a:t>
            </a:r>
            <a:r>
              <a:rPr lang="tr-TR" dirty="0"/>
              <a:t>I. (Aziz</a:t>
            </a:r>
            <a:r>
              <a:rPr lang="tr-TR" dirty="0" smtClean="0"/>
              <a:t>) </a:t>
            </a:r>
            <a:r>
              <a:rPr lang="tr-TR" dirty="0" err="1" smtClean="0"/>
              <a:t>Laszló</a:t>
            </a:r>
            <a:r>
              <a:rPr lang="tr-TR" dirty="0" smtClean="0"/>
              <a:t> (1077-1095</a:t>
            </a:r>
            <a:r>
              <a:rPr lang="tr-TR" dirty="0"/>
              <a:t>)’</a:t>
            </a:r>
            <a:r>
              <a:rPr lang="tr-TR" dirty="0" err="1"/>
              <a:t>nun</a:t>
            </a:r>
            <a:r>
              <a:rPr lang="tr-TR" dirty="0"/>
              <a:t> </a:t>
            </a:r>
            <a:r>
              <a:rPr lang="tr-TR" dirty="0" smtClean="0"/>
              <a:t>mezarında gerçekleştirilen </a:t>
            </a:r>
            <a:r>
              <a:rPr lang="tr-TR" dirty="0" err="1" smtClean="0"/>
              <a:t>davaları</a:t>
            </a:r>
            <a:r>
              <a:rPr lang="tr-TR" dirty="0" err="1" smtClean="0"/>
              <a:t>konu</a:t>
            </a:r>
            <a:r>
              <a:rPr lang="tr-TR" dirty="0" smtClean="0"/>
              <a:t> edinir</a:t>
            </a:r>
            <a:r>
              <a:rPr lang="tr-TR" dirty="0" smtClean="0"/>
              <a:t> (</a:t>
            </a:r>
            <a:r>
              <a:rPr lang="tr-TR" dirty="0" err="1" smtClean="0"/>
              <a:t>Váradi</a:t>
            </a:r>
            <a:r>
              <a:rPr lang="tr-TR" dirty="0" smtClean="0"/>
              <a:t> </a:t>
            </a:r>
            <a:r>
              <a:rPr lang="tr-TR" dirty="0" err="1" smtClean="0"/>
              <a:t>Jegyzőkönyv</a:t>
            </a:r>
            <a:r>
              <a:rPr lang="tr-TR" dirty="0" smtClean="0"/>
              <a:t>/</a:t>
            </a:r>
            <a:r>
              <a:rPr lang="tr-TR" dirty="0" err="1" smtClean="0"/>
              <a:t>Regestrum</a:t>
            </a:r>
            <a:r>
              <a:rPr lang="tr-TR" dirty="0" smtClean="0"/>
              <a:t> </a:t>
            </a:r>
            <a:r>
              <a:rPr lang="tr-TR" dirty="0" err="1" smtClean="0"/>
              <a:t>Varadinense</a:t>
            </a:r>
            <a:r>
              <a:rPr lang="tr-TR" dirty="0" smtClean="0"/>
              <a:t> (1208-1235)). </a:t>
            </a:r>
            <a:r>
              <a:rPr lang="tr-TR" u="sng" dirty="0" smtClean="0">
                <a:hlinkClick r:id="rId2"/>
              </a:rPr>
              <a:t>https://www.arcanum.hu/hu/online-kiadvanyok/Varadi-varadi-jegyzokonyv-regestrum-varadinense-1208-1235-2/bevezetes-3/a-varadi jegyzokonyv-4/</a:t>
            </a:r>
            <a:r>
              <a:rPr lang="tr-TR" dirty="0" smtClean="0"/>
              <a:t>.</a:t>
            </a:r>
          </a:p>
          <a:p>
            <a:pPr marL="0" indent="0">
              <a:buNone/>
            </a:pPr>
            <a:endParaRPr lang="tr-TR" dirty="0"/>
          </a:p>
        </p:txBody>
      </p:sp>
    </p:spTree>
    <p:extLst>
      <p:ext uri="{BB962C8B-B14F-4D97-AF65-F5344CB8AC3E}">
        <p14:creationId xmlns:p14="http://schemas.microsoft.com/office/powerpoint/2010/main" val="14167205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306</Words>
  <Application>Microsoft Office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11</cp:revision>
  <dcterms:created xsi:type="dcterms:W3CDTF">2020-05-01T12:16:24Z</dcterms:created>
  <dcterms:modified xsi:type="dcterms:W3CDTF">2020-05-12T04:30:49Z</dcterms:modified>
</cp:coreProperties>
</file>