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3" r:id="rId5"/>
    <p:sldId id="259" r:id="rId6"/>
    <p:sldId id="261" r:id="rId7"/>
    <p:sldId id="262" r:id="rId8"/>
    <p:sldId id="260"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26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10.11.2020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fontScale="90000"/>
          </a:bodyPr>
          <a:lstStyle/>
          <a:p>
            <a:r>
              <a:rPr lang="tr-TR" dirty="0"/>
              <a:t>Koku alma duyusuna yönelik duyusal deneyimler, gelişimi ve desteklenmesi</a:t>
            </a:r>
          </a:p>
        </p:txBody>
      </p:sp>
      <p:sp>
        <p:nvSpPr>
          <p:cNvPr id="3" name="Alt Başlık 2"/>
          <p:cNvSpPr>
            <a:spLocks noGrp="1"/>
          </p:cNvSpPr>
          <p:nvPr>
            <p:ph type="subTitle" idx="1"/>
          </p:nvPr>
        </p:nvSpPr>
        <p:spPr/>
        <p:txBody>
          <a:bodyPr/>
          <a:lstStyle/>
          <a:p>
            <a:r>
              <a:rPr lang="tr-TR" dirty="0"/>
              <a:t>Prof. Dr. </a:t>
            </a:r>
            <a:r>
              <a:rPr lang="tr-TR" dirty="0" err="1"/>
              <a:t>Müdriye</a:t>
            </a:r>
            <a:r>
              <a:rPr lang="tr-TR" dirty="0"/>
              <a:t> YILDIZ BIÇAKÇI</a:t>
            </a:r>
          </a:p>
          <a:p>
            <a:endParaRPr lang="tr-TR" dirty="0"/>
          </a:p>
        </p:txBody>
      </p:sp>
    </p:spTree>
    <p:extLst>
      <p:ext uri="{BB962C8B-B14F-4D97-AF65-F5344CB8AC3E}">
        <p14:creationId xmlns:p14="http://schemas.microsoft.com/office/powerpoint/2010/main" val="35520958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Koku alma duyusuna yönelik duyusal </a:t>
            </a:r>
            <a:r>
              <a:rPr lang="tr-TR" dirty="0" smtClean="0"/>
              <a:t>deneyimler</a:t>
            </a:r>
            <a:endParaRPr lang="tr-TR" dirty="0"/>
          </a:p>
        </p:txBody>
      </p:sp>
      <p:sp>
        <p:nvSpPr>
          <p:cNvPr id="3" name="İçerik Yer Tutucusu 2"/>
          <p:cNvSpPr>
            <a:spLocks noGrp="1"/>
          </p:cNvSpPr>
          <p:nvPr>
            <p:ph idx="1"/>
          </p:nvPr>
        </p:nvSpPr>
        <p:spPr/>
        <p:txBody>
          <a:bodyPr>
            <a:normAutofit fontScale="92500" lnSpcReduction="20000"/>
          </a:bodyPr>
          <a:lstStyle/>
          <a:p>
            <a:endParaRPr lang="tr-TR" dirty="0"/>
          </a:p>
          <a:p>
            <a:pPr marL="0" indent="0" algn="just">
              <a:buNone/>
            </a:pPr>
            <a:r>
              <a:rPr lang="tr-TR" i="1" dirty="0" smtClean="0"/>
              <a:t>	18 </a:t>
            </a:r>
            <a:r>
              <a:rPr lang="tr-TR" i="1" dirty="0"/>
              <a:t>aylık Mert bebek, altına dışkısını yaptıktan sonra elini burnuna götürerek yüzünü buruşturmakta, altının değiştirilmesini istemektedir. Gönül anne “pis kokuyor değil mi? şimdi anne temizler mis kokar benim oğlum” diyerek altını değiştirir. Gönül anne, Mert bebeğin eline sürülen bebek kolonyasını koklayarak, güzel kokudan hoşnut olduğunu gösterdiğini belirtmiştir. </a:t>
            </a:r>
            <a:r>
              <a:rPr lang="tr-TR" i="1" dirty="0" smtClean="0"/>
              <a:t>Mert </a:t>
            </a:r>
            <a:r>
              <a:rPr lang="tr-TR" i="1" dirty="0"/>
              <a:t>bebek kokuların farkındadır. Güzel kokuları kötü kokulara tercih edecek şekilde koklama duyusu gelişmiştir. </a:t>
            </a:r>
            <a:endParaRPr lang="tr-TR" dirty="0"/>
          </a:p>
        </p:txBody>
      </p:sp>
    </p:spTree>
    <p:extLst>
      <p:ext uri="{BB962C8B-B14F-4D97-AF65-F5344CB8AC3E}">
        <p14:creationId xmlns:p14="http://schemas.microsoft.com/office/powerpoint/2010/main" val="40533903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a:t>Koku alma </a:t>
            </a:r>
            <a:r>
              <a:rPr lang="tr-TR" dirty="0" smtClean="0"/>
              <a:t>duyusunun gelişimi</a:t>
            </a:r>
            <a:endParaRPr lang="tr-TR" dirty="0"/>
          </a:p>
        </p:txBody>
      </p:sp>
      <p:sp>
        <p:nvSpPr>
          <p:cNvPr id="3" name="İçerik Yer Tutucusu 2"/>
          <p:cNvSpPr>
            <a:spLocks noGrp="1"/>
          </p:cNvSpPr>
          <p:nvPr>
            <p:ph idx="1"/>
          </p:nvPr>
        </p:nvSpPr>
        <p:spPr/>
        <p:txBody>
          <a:bodyPr>
            <a:normAutofit/>
          </a:bodyPr>
          <a:lstStyle/>
          <a:p>
            <a:pPr algn="just"/>
            <a:endParaRPr lang="tr-TR" dirty="0"/>
          </a:p>
          <a:p>
            <a:pPr marL="0" indent="0" algn="just">
              <a:buNone/>
            </a:pPr>
            <a:r>
              <a:rPr lang="tr-TR" dirty="0"/>
              <a:t>	</a:t>
            </a:r>
            <a:r>
              <a:rPr lang="tr-TR" dirty="0" smtClean="0"/>
              <a:t>Kokuyla </a:t>
            </a:r>
            <a:r>
              <a:rPr lang="tr-TR" dirty="0"/>
              <a:t>ilgili bilginin toplandığı ve depolandığı bölge, beynin önemli bölgelerinden biridir. Bu bölge, gebeliğin ilk anlarında gelişir ve duygusal deneyimi de içeren bölgelere yakındır. Bu nedenle koku, anılar ve duygular, arzulama, rahatlık, korku, huzursuzluk ve zevk gibi ani çağrışımları tetikler (</a:t>
            </a:r>
            <a:r>
              <a:rPr lang="tr-TR" dirty="0" err="1"/>
              <a:t>Deutsch</a:t>
            </a:r>
            <a:r>
              <a:rPr lang="tr-TR" dirty="0"/>
              <a:t> ve ark., 2005). </a:t>
            </a:r>
          </a:p>
        </p:txBody>
      </p:sp>
    </p:spTree>
    <p:extLst>
      <p:ext uri="{BB962C8B-B14F-4D97-AF65-F5344CB8AC3E}">
        <p14:creationId xmlns:p14="http://schemas.microsoft.com/office/powerpoint/2010/main" val="18580954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marL="0" indent="0" algn="just">
              <a:buNone/>
            </a:pPr>
            <a:r>
              <a:rPr lang="tr-TR" b="1" i="1" dirty="0" smtClean="0"/>
              <a:t>	Bebek </a:t>
            </a:r>
            <a:r>
              <a:rPr lang="tr-TR" b="1" i="1" dirty="0"/>
              <a:t>doğduğunda güçlü bir koku alma duygusuna sahiptir. </a:t>
            </a:r>
            <a:r>
              <a:rPr lang="tr-TR" dirty="0"/>
              <a:t>Koku alma duyusunun </a:t>
            </a:r>
            <a:r>
              <a:rPr lang="tr-TR" dirty="0" err="1"/>
              <a:t>yenidoğanın</a:t>
            </a:r>
            <a:r>
              <a:rPr lang="tr-TR" dirty="0"/>
              <a:t> beslenmesine yardım ettiğine işaret eden pek çok araştırma bulunmaktadır. Birkaç günlük bebekler bile, kendi annelerinin kokularını başka emziren kadınlara tercih etmektedirler (</a:t>
            </a:r>
            <a:r>
              <a:rPr lang="tr-TR" dirty="0" err="1"/>
              <a:t>Trawick-Swith</a:t>
            </a:r>
            <a:r>
              <a:rPr lang="tr-TR" dirty="0"/>
              <a:t>, 2013). Bebek, iki-üç aylıkken vanilya ve çiçek kokusu gibi kokulardan hoşlanırken, kötü bir koku duyduğunda uzaklaşmaya çalışır. Bir yaşından sonra iyi ve kötü koku algısı yetişkinlerinkine benzer (</a:t>
            </a:r>
            <a:r>
              <a:rPr lang="tr-TR" dirty="0" err="1"/>
              <a:t>Bee</a:t>
            </a:r>
            <a:r>
              <a:rPr lang="tr-TR" dirty="0"/>
              <a:t> ve </a:t>
            </a:r>
            <a:r>
              <a:rPr lang="tr-TR" dirty="0" err="1"/>
              <a:t>Boyd</a:t>
            </a:r>
            <a:r>
              <a:rPr lang="tr-TR" dirty="0"/>
              <a:t>, 2009; </a:t>
            </a:r>
            <a:r>
              <a:rPr lang="tr-TR" dirty="0" err="1"/>
              <a:t>Santrock</a:t>
            </a:r>
            <a:r>
              <a:rPr lang="tr-TR" dirty="0"/>
              <a:t>, 20014). </a:t>
            </a:r>
          </a:p>
          <a:p>
            <a:endParaRPr lang="tr-TR" dirty="0"/>
          </a:p>
        </p:txBody>
      </p:sp>
    </p:spTree>
    <p:extLst>
      <p:ext uri="{BB962C8B-B14F-4D97-AF65-F5344CB8AC3E}">
        <p14:creationId xmlns:p14="http://schemas.microsoft.com/office/powerpoint/2010/main" val="5926841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2400" dirty="0"/>
              <a:t/>
            </a:r>
            <a:br>
              <a:rPr lang="tr-TR" sz="2400" dirty="0"/>
            </a:br>
            <a:r>
              <a:rPr lang="tr-TR" sz="2400" dirty="0"/>
              <a:t>Aşağıda, koku alma duyusunun gelişimine yönelik anne baba ve eğitimcilere duyusal deneyim önerileri sunulmuştur (</a:t>
            </a:r>
            <a:r>
              <a:rPr lang="tr-TR" sz="2400" dirty="0" err="1"/>
              <a:t>Fox</a:t>
            </a:r>
            <a:r>
              <a:rPr lang="tr-TR" sz="2400" dirty="0"/>
              <a:t> ve </a:t>
            </a:r>
            <a:r>
              <a:rPr lang="tr-TR" sz="2400" dirty="0" err="1"/>
              <a:t>Schirrmacher</a:t>
            </a:r>
            <a:r>
              <a:rPr lang="tr-TR" sz="2400" dirty="0"/>
              <a:t>; 2012, </a:t>
            </a:r>
            <a:r>
              <a:rPr lang="tr-TR" sz="2400" dirty="0" err="1"/>
              <a:t>MEBb</a:t>
            </a:r>
            <a:r>
              <a:rPr lang="tr-TR" sz="2400" dirty="0"/>
              <a:t>, 2013 ve Avcı, 2003</a:t>
            </a:r>
            <a:r>
              <a:rPr lang="tr-TR" sz="2400" dirty="0" smtClean="0"/>
              <a:t>):</a:t>
            </a:r>
            <a:endParaRPr lang="tr-TR" sz="2400" dirty="0"/>
          </a:p>
        </p:txBody>
      </p:sp>
      <p:sp>
        <p:nvSpPr>
          <p:cNvPr id="3" name="İçerik Yer Tutucusu 2"/>
          <p:cNvSpPr>
            <a:spLocks noGrp="1"/>
          </p:cNvSpPr>
          <p:nvPr>
            <p:ph idx="1"/>
          </p:nvPr>
        </p:nvSpPr>
        <p:spPr/>
        <p:txBody>
          <a:bodyPr>
            <a:normAutofit fontScale="55000" lnSpcReduction="20000"/>
          </a:bodyPr>
          <a:lstStyle/>
          <a:p>
            <a:pPr algn="just"/>
            <a:endParaRPr lang="tr-TR" dirty="0"/>
          </a:p>
          <a:p>
            <a:pPr algn="just"/>
            <a:endParaRPr lang="tr-TR" dirty="0"/>
          </a:p>
          <a:p>
            <a:pPr algn="just"/>
            <a:r>
              <a:rPr lang="tr-TR" dirty="0"/>
              <a:t>Erken dönemden itibaren her türlü kokuyu alabildiği için bebeğe güzel kokular alma fırsatı verilebilir ve çocuk farklı kokuların olduğu ortama götürülebilir. Örneğin çocuk, yağmur yağdığında balkona çıkarılabilir. Ancak parfüm gibi keskin kokular, bebeklerde astımı tetikleyebileceğinden, yoğun kokuların bulunduğu ortamlar konusunda dikkatli olunmalıdır. Banyoda farklı kokuları olan sabunlar kullanılabilir. Banyo sonrasında farklı kokudaki losyon ve kremlerle, çocuğa masaj yapılarak kokular hakkında konuşulabilir. </a:t>
            </a:r>
          </a:p>
          <a:p>
            <a:pPr algn="just"/>
            <a:r>
              <a:rPr lang="tr-TR" dirty="0"/>
              <a:t>Çeşitli baharat, aroma veya kokulu malzemeler kullanılarak kokuların farkını etme ayırt etme oyunları oynanabilir. </a:t>
            </a:r>
          </a:p>
          <a:p>
            <a:pPr algn="just"/>
            <a:r>
              <a:rPr lang="tr-TR" dirty="0"/>
              <a:t>Mutfakta yemek pişirirken, yiyeceklerin kokularına çocuğun dikkati çekilebilir. </a:t>
            </a:r>
          </a:p>
          <a:p>
            <a:pPr algn="just"/>
            <a:r>
              <a:rPr lang="tr-TR" dirty="0"/>
              <a:t>Hangi yaşta olursa olsun, kokulara çocuğun dikkatini çekilebilir ve koku beğenileri sorulabilir. </a:t>
            </a:r>
          </a:p>
          <a:p>
            <a:pPr algn="just"/>
            <a:r>
              <a:rPr lang="tr-TR" dirty="0"/>
              <a:t>Eğitim ortamında koku alma duyusu için zengin bir ortam oluşturulabilir. Ortama farklı koku ve aromalar yerleştirilebilir. Bir kase ya da bir tabak gül yaprakları, çam iğneleri, kokulu kese, tütsü, kurutulmuş portakal kabukları ya da kokulu sabunlar çocuklar için hoş koku deneyimleri sağlayabilir. </a:t>
            </a:r>
          </a:p>
        </p:txBody>
      </p:sp>
    </p:spTree>
    <p:extLst>
      <p:ext uri="{BB962C8B-B14F-4D97-AF65-F5344CB8AC3E}">
        <p14:creationId xmlns:p14="http://schemas.microsoft.com/office/powerpoint/2010/main" val="20429728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pPr marL="0" indent="0">
              <a:buFont typeface="Arial" pitchFamily="34" charset="0"/>
              <a:buNone/>
            </a:pPr>
            <a:endParaRPr lang="tr-TR"/>
          </a:p>
        </p:txBody>
      </p:sp>
      <p:sp>
        <p:nvSpPr>
          <p:cNvPr id="2" name="1 Metin Yer Tutucusu"/>
          <p:cNvSpPr>
            <a:spLocks noGrp="1"/>
          </p:cNvSpPr>
          <p:nvPr>
            <p:ph idx="1"/>
          </p:nvPr>
        </p:nvSpPr>
        <p:spPr/>
        <p:txBody>
          <a:bodyPr/>
          <a:lstStyle/>
          <a:p>
            <a:pPr marL="0" indent="0" algn="just">
              <a:buFont typeface="Wingdings" pitchFamily="2" charset="2"/>
              <a:buNone/>
              <a:defRPr/>
            </a:pPr>
            <a:r>
              <a:rPr lang="tr-TR" dirty="0" smtClean="0"/>
              <a:t>	</a:t>
            </a:r>
            <a:r>
              <a:rPr dirty="0" err="1" smtClean="0"/>
              <a:t>Koku</a:t>
            </a:r>
            <a:r>
              <a:rPr dirty="0" smtClean="0"/>
              <a:t> </a:t>
            </a:r>
            <a:r>
              <a:rPr dirty="0" err="1" smtClean="0"/>
              <a:t>duyusu</a:t>
            </a:r>
            <a:r>
              <a:rPr dirty="0" smtClean="0"/>
              <a:t> </a:t>
            </a:r>
            <a:r>
              <a:rPr dirty="0" err="1" smtClean="0"/>
              <a:t>ile</a:t>
            </a:r>
            <a:r>
              <a:rPr dirty="0" smtClean="0"/>
              <a:t> </a:t>
            </a:r>
            <a:r>
              <a:rPr dirty="0" err="1" smtClean="0"/>
              <a:t>ilgili</a:t>
            </a:r>
            <a:r>
              <a:rPr dirty="0" smtClean="0"/>
              <a:t> </a:t>
            </a:r>
            <a:r>
              <a:rPr dirty="0" err="1" smtClean="0"/>
              <a:t>olan</a:t>
            </a:r>
            <a:r>
              <a:rPr dirty="0" smtClean="0"/>
              <a:t> </a:t>
            </a:r>
            <a:r>
              <a:rPr dirty="0" err="1" smtClean="0"/>
              <a:t>materyallerin</a:t>
            </a:r>
            <a:r>
              <a:rPr dirty="0" smtClean="0"/>
              <a:t> </a:t>
            </a:r>
            <a:r>
              <a:rPr dirty="0" err="1" smtClean="0"/>
              <a:t>öncelikle</a:t>
            </a:r>
            <a:r>
              <a:rPr dirty="0" smtClean="0"/>
              <a:t> </a:t>
            </a:r>
            <a:r>
              <a:rPr dirty="0" err="1" smtClean="0"/>
              <a:t>çocuğun</a:t>
            </a:r>
            <a:r>
              <a:rPr dirty="0" smtClean="0"/>
              <a:t> </a:t>
            </a:r>
            <a:r>
              <a:rPr dirty="0" err="1" smtClean="0"/>
              <a:t>yaş</a:t>
            </a:r>
            <a:r>
              <a:rPr dirty="0" smtClean="0"/>
              <a:t> </a:t>
            </a:r>
            <a:r>
              <a:rPr dirty="0" err="1" smtClean="0"/>
              <a:t>ve</a:t>
            </a:r>
            <a:r>
              <a:rPr dirty="0" smtClean="0"/>
              <a:t> </a:t>
            </a:r>
            <a:r>
              <a:rPr dirty="0" err="1" smtClean="0"/>
              <a:t>gelişim</a:t>
            </a:r>
            <a:r>
              <a:rPr dirty="0" smtClean="0"/>
              <a:t> </a:t>
            </a:r>
            <a:r>
              <a:rPr dirty="0" err="1" smtClean="0"/>
              <a:t>düzeyine</a:t>
            </a:r>
            <a:r>
              <a:rPr dirty="0" smtClean="0"/>
              <a:t> </a:t>
            </a:r>
            <a:r>
              <a:rPr dirty="0" err="1" smtClean="0"/>
              <a:t>uygunluğu</a:t>
            </a:r>
            <a:r>
              <a:rPr dirty="0" smtClean="0"/>
              <a:t> </a:t>
            </a:r>
            <a:r>
              <a:rPr dirty="0" err="1" smtClean="0"/>
              <a:t>dikkate</a:t>
            </a:r>
            <a:r>
              <a:rPr dirty="0" smtClean="0"/>
              <a:t> </a:t>
            </a:r>
            <a:r>
              <a:rPr dirty="0" err="1" smtClean="0"/>
              <a:t>alınmalıdır</a:t>
            </a:r>
            <a:r>
              <a:rPr dirty="0" smtClean="0"/>
              <a:t>.</a:t>
            </a:r>
          </a:p>
          <a:p>
            <a:pPr marL="0" indent="0" algn="just">
              <a:buFont typeface="Wingdings" pitchFamily="2" charset="2"/>
              <a:buNone/>
              <a:defRPr/>
            </a:pPr>
            <a:r>
              <a:rPr lang="tr-TR" dirty="0"/>
              <a:t>	</a:t>
            </a:r>
            <a:r>
              <a:rPr dirty="0" err="1" smtClean="0"/>
              <a:t>Bunun</a:t>
            </a:r>
            <a:r>
              <a:rPr dirty="0" smtClean="0"/>
              <a:t> </a:t>
            </a:r>
            <a:r>
              <a:rPr dirty="0" err="1" smtClean="0"/>
              <a:t>ardından</a:t>
            </a:r>
            <a:r>
              <a:rPr dirty="0" smtClean="0"/>
              <a:t> </a:t>
            </a:r>
            <a:r>
              <a:rPr dirty="0" err="1" smtClean="0"/>
              <a:t>çocuğu</a:t>
            </a:r>
            <a:r>
              <a:rPr dirty="0" smtClean="0"/>
              <a:t> </a:t>
            </a:r>
            <a:r>
              <a:rPr dirty="0" err="1" smtClean="0"/>
              <a:t>çeşitli</a:t>
            </a:r>
            <a:r>
              <a:rPr dirty="0" smtClean="0"/>
              <a:t> </a:t>
            </a:r>
            <a:r>
              <a:rPr dirty="0" err="1" smtClean="0"/>
              <a:t>koku</a:t>
            </a:r>
            <a:r>
              <a:rPr dirty="0" smtClean="0"/>
              <a:t> </a:t>
            </a:r>
            <a:r>
              <a:rPr dirty="0" err="1" smtClean="0"/>
              <a:t>uyaranlarına</a:t>
            </a:r>
            <a:r>
              <a:rPr dirty="0" smtClean="0"/>
              <a:t> </a:t>
            </a:r>
            <a:r>
              <a:rPr dirty="0" err="1" smtClean="0"/>
              <a:t>maruz</a:t>
            </a:r>
            <a:r>
              <a:rPr dirty="0" smtClean="0"/>
              <a:t> </a:t>
            </a:r>
            <a:r>
              <a:rPr dirty="0" err="1" smtClean="0"/>
              <a:t>bırakarak</a:t>
            </a:r>
            <a:r>
              <a:rPr dirty="0" smtClean="0"/>
              <a:t> </a:t>
            </a:r>
            <a:r>
              <a:rPr dirty="0" err="1" smtClean="0"/>
              <a:t>koku</a:t>
            </a:r>
            <a:r>
              <a:rPr dirty="0" smtClean="0"/>
              <a:t> </a:t>
            </a:r>
            <a:r>
              <a:rPr dirty="0" err="1" smtClean="0"/>
              <a:t>duyusunun</a:t>
            </a:r>
            <a:r>
              <a:rPr dirty="0" smtClean="0"/>
              <a:t> </a:t>
            </a:r>
            <a:r>
              <a:rPr dirty="0" err="1" smtClean="0"/>
              <a:t>gelişimine</a:t>
            </a:r>
            <a:r>
              <a:rPr dirty="0" smtClean="0"/>
              <a:t> </a:t>
            </a:r>
            <a:r>
              <a:rPr dirty="0" err="1" smtClean="0"/>
              <a:t>destek</a:t>
            </a:r>
            <a:r>
              <a:rPr dirty="0" smtClean="0"/>
              <a:t> </a:t>
            </a:r>
            <a:r>
              <a:rPr dirty="0" err="1" smtClean="0"/>
              <a:t>olunmalıdır</a:t>
            </a:r>
            <a:r>
              <a:rPr lang="tr-TR" dirty="0" smtClean="0"/>
              <a:t>.</a:t>
            </a:r>
            <a:endParaRPr dirty="0"/>
          </a:p>
        </p:txBody>
      </p:sp>
      <p:sp>
        <p:nvSpPr>
          <p:cNvPr id="62469" name="4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a:lnSpc>
                <a:spcPct val="15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l">
              <a:lnSpc>
                <a:spcPct val="100000"/>
              </a:lnSpc>
              <a:spcBef>
                <a:spcPct val="0"/>
              </a:spcBef>
              <a:buFontTx/>
              <a:buNone/>
            </a:pPr>
            <a:fld id="{41F20AB9-D323-4D9D-B0CC-33FC667F8B1F}" type="slidenum">
              <a:rPr lang="tr-TR" altLang="tr-TR" sz="1800">
                <a:solidFill>
                  <a:srgbClr val="595959"/>
                </a:solidFill>
              </a:rPr>
              <a:pPr algn="l">
                <a:lnSpc>
                  <a:spcPct val="100000"/>
                </a:lnSpc>
                <a:spcBef>
                  <a:spcPct val="0"/>
                </a:spcBef>
                <a:buFontTx/>
                <a:buNone/>
              </a:pPr>
              <a:t>6</a:t>
            </a:fld>
            <a:endParaRPr lang="tr-TR" altLang="tr-TR" sz="1800">
              <a:solidFill>
                <a:srgbClr val="595959"/>
              </a:solidFill>
            </a:endParaRPr>
          </a:p>
        </p:txBody>
      </p:sp>
    </p:spTree>
    <p:extLst>
      <p:ext uri="{BB962C8B-B14F-4D97-AF65-F5344CB8AC3E}">
        <p14:creationId xmlns:p14="http://schemas.microsoft.com/office/powerpoint/2010/main" val="42911774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normAutofit fontScale="90000"/>
          </a:bodyPr>
          <a:lstStyle/>
          <a:p>
            <a:r>
              <a:rPr lang="tr-TR" sz="3600" b="1" dirty="0"/>
              <a:t>Koku </a:t>
            </a:r>
            <a:r>
              <a:rPr lang="tr-TR" sz="3600" b="1" dirty="0" smtClean="0"/>
              <a:t>duyusunun </a:t>
            </a:r>
            <a:r>
              <a:rPr lang="tr-TR" sz="3600" b="1" dirty="0"/>
              <a:t>gelişimini desteklemek için kullanılabilecek materyaller</a:t>
            </a:r>
            <a:r>
              <a:rPr lang="tr-TR" sz="3600" b="1" dirty="0" smtClean="0"/>
              <a:t>;</a:t>
            </a:r>
            <a:endParaRPr lang="tr-TR" dirty="0"/>
          </a:p>
        </p:txBody>
      </p:sp>
      <p:sp>
        <p:nvSpPr>
          <p:cNvPr id="2" name="1 Metin Yer Tutucusu"/>
          <p:cNvSpPr>
            <a:spLocks noGrp="1"/>
          </p:cNvSpPr>
          <p:nvPr>
            <p:ph idx="1"/>
          </p:nvPr>
        </p:nvSpPr>
        <p:spPr/>
        <p:txBody>
          <a:bodyPr>
            <a:normAutofit/>
          </a:bodyPr>
          <a:lstStyle/>
          <a:p>
            <a:pPr marL="0" indent="0">
              <a:buNone/>
              <a:defRPr/>
            </a:pPr>
            <a:r>
              <a:rPr smtClean="0"/>
              <a:t>• </a:t>
            </a:r>
            <a:r>
              <a:rPr dirty="0" err="1" smtClean="0"/>
              <a:t>Farklı</a:t>
            </a:r>
            <a:r>
              <a:rPr dirty="0" smtClean="0"/>
              <a:t> </a:t>
            </a:r>
            <a:r>
              <a:rPr dirty="0" err="1" smtClean="0"/>
              <a:t>kokulara</a:t>
            </a:r>
            <a:r>
              <a:rPr dirty="0" smtClean="0"/>
              <a:t> </a:t>
            </a:r>
            <a:r>
              <a:rPr dirty="0" err="1" smtClean="0"/>
              <a:t>yiyecek</a:t>
            </a:r>
            <a:r>
              <a:rPr dirty="0" smtClean="0"/>
              <a:t> </a:t>
            </a:r>
            <a:r>
              <a:rPr dirty="0" err="1" smtClean="0"/>
              <a:t>maddeleri</a:t>
            </a:r>
            <a:endParaRPr dirty="0" smtClean="0"/>
          </a:p>
          <a:p>
            <a:pPr marL="0" indent="0">
              <a:buNone/>
              <a:defRPr/>
            </a:pPr>
            <a:r>
              <a:rPr dirty="0" smtClean="0"/>
              <a:t>• </a:t>
            </a:r>
            <a:r>
              <a:rPr dirty="0" err="1" smtClean="0"/>
              <a:t>Çeşitli</a:t>
            </a:r>
            <a:r>
              <a:rPr dirty="0" smtClean="0"/>
              <a:t> </a:t>
            </a:r>
            <a:r>
              <a:rPr dirty="0" err="1" smtClean="0"/>
              <a:t>kokulara</a:t>
            </a:r>
            <a:r>
              <a:rPr dirty="0" smtClean="0"/>
              <a:t> </a:t>
            </a:r>
            <a:r>
              <a:rPr dirty="0" err="1" smtClean="0"/>
              <a:t>sahip</a:t>
            </a:r>
            <a:r>
              <a:rPr dirty="0" smtClean="0"/>
              <a:t> </a:t>
            </a:r>
            <a:r>
              <a:rPr dirty="0" err="1" smtClean="0"/>
              <a:t>oyuncaklar</a:t>
            </a:r>
            <a:endParaRPr dirty="0" smtClean="0"/>
          </a:p>
          <a:p>
            <a:pPr marL="0" indent="0">
              <a:buNone/>
              <a:defRPr/>
            </a:pPr>
            <a:r>
              <a:rPr dirty="0" smtClean="0"/>
              <a:t>• </a:t>
            </a:r>
            <a:r>
              <a:rPr dirty="0" err="1" smtClean="0"/>
              <a:t>Parfüm</a:t>
            </a:r>
            <a:r>
              <a:rPr dirty="0" smtClean="0"/>
              <a:t> - </a:t>
            </a:r>
            <a:r>
              <a:rPr dirty="0" err="1" smtClean="0"/>
              <a:t>Kolonya</a:t>
            </a:r>
            <a:endParaRPr dirty="0"/>
          </a:p>
        </p:txBody>
      </p:sp>
    </p:spTree>
    <p:extLst>
      <p:ext uri="{BB962C8B-B14F-4D97-AF65-F5344CB8AC3E}">
        <p14:creationId xmlns:p14="http://schemas.microsoft.com/office/powerpoint/2010/main" val="988984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a:t>
            </a:r>
            <a:endParaRPr lang="tr-TR" dirty="0"/>
          </a:p>
        </p:txBody>
      </p:sp>
      <p:sp>
        <p:nvSpPr>
          <p:cNvPr id="3" name="İçerik Yer Tutucusu 2"/>
          <p:cNvSpPr>
            <a:spLocks noGrp="1"/>
          </p:cNvSpPr>
          <p:nvPr>
            <p:ph idx="1"/>
          </p:nvPr>
        </p:nvSpPr>
        <p:spPr/>
        <p:txBody>
          <a:bodyPr>
            <a:normAutofit fontScale="92500" lnSpcReduction="20000"/>
          </a:bodyPr>
          <a:lstStyle/>
          <a:p>
            <a:pPr algn="just"/>
            <a:r>
              <a:rPr lang="tr-TR" dirty="0"/>
              <a:t>Çetin Sultanoğlu, S. ve Aral, N. (2015). “Duyuların Gelişimi”, Bebeklik ve İlk Çocukluk Döneminde (0-36 ay) Gelişim Duyuların Gelişimi ve Desteklenmesi, ed. M. Yıldız Bıçakçı, 205-225, Eğiten Kitap, Ankara.</a:t>
            </a:r>
          </a:p>
          <a:p>
            <a:pPr algn="just"/>
            <a:r>
              <a:rPr lang="tr-TR" dirty="0" smtClean="0"/>
              <a:t>PEKŞEN </a:t>
            </a:r>
            <a:r>
              <a:rPr lang="tr-TR" dirty="0"/>
              <a:t>AKÇA, R., (2015). Bebeklik ve İlk Çocukluk Dönem, Atipik Gelişim Gösteren Çocukların Gelişimsel Özellikleri.   Bebeklik ve İlk Çocukluk Döneminde (0-36 ay</a:t>
            </a:r>
            <a:r>
              <a:rPr lang="tr-TR" dirty="0" smtClean="0"/>
              <a:t>) Gelişim</a:t>
            </a:r>
            <a:r>
              <a:rPr lang="tr-TR" dirty="0"/>
              <a:t>, Duyuların Gelişimi ve Desteklenmesi (pp.91-142), Ankara: Eğiten Kitap. </a:t>
            </a:r>
          </a:p>
          <a:p>
            <a:endParaRPr lang="tr-TR" dirty="0"/>
          </a:p>
          <a:p>
            <a:endParaRPr lang="tr-TR" dirty="0"/>
          </a:p>
          <a:p>
            <a:endParaRPr lang="tr-TR" dirty="0"/>
          </a:p>
        </p:txBody>
      </p:sp>
    </p:spTree>
    <p:extLst>
      <p:ext uri="{BB962C8B-B14F-4D97-AF65-F5344CB8AC3E}">
        <p14:creationId xmlns:p14="http://schemas.microsoft.com/office/powerpoint/2010/main" val="100865333"/>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TotalTime>
  <Words>300</Words>
  <Application>Microsoft Office PowerPoint</Application>
  <PresentationFormat>Ekran Gösterisi (4:3)</PresentationFormat>
  <Paragraphs>28</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Koku alma duyusuna yönelik duyusal deneyimler, gelişimi ve desteklenmesi</vt:lpstr>
      <vt:lpstr>Koku alma duyusuna yönelik duyusal deneyimler</vt:lpstr>
      <vt:lpstr>Koku alma duyusunun gelişimi</vt:lpstr>
      <vt:lpstr>PowerPoint Sunusu</vt:lpstr>
      <vt:lpstr> Aşağıda, koku alma duyusunun gelişimine yönelik anne baba ve eğitimcilere duyusal deneyim önerileri sunulmuştur (Fox ve Schirrmacher; 2012, MEBb, 2013 ve Avcı, 2003):</vt:lpstr>
      <vt:lpstr>PowerPoint Sunusu</vt:lpstr>
      <vt:lpstr>Koku duyusunun gelişimini desteklemek için kullanılabilecek materyaller;</vt:lpstr>
      <vt:lpstr>Kaynak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AYÇA</dc:creator>
  <cp:lastModifiedBy>AYÇA</cp:lastModifiedBy>
  <cp:revision>11</cp:revision>
  <dcterms:created xsi:type="dcterms:W3CDTF">2020-11-09T13:58:59Z</dcterms:created>
  <dcterms:modified xsi:type="dcterms:W3CDTF">2020-11-10T09:17:59Z</dcterms:modified>
</cp:coreProperties>
</file>