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5" autoAdjust="0"/>
    <p:restoredTop sz="94660"/>
  </p:normalViewPr>
  <p:slideViewPr>
    <p:cSldViewPr snapToGrid="0">
      <p:cViewPr varScale="1">
        <p:scale>
          <a:sx n="86" d="100"/>
          <a:sy n="86" d="100"/>
        </p:scale>
        <p:origin x="6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216" y="1447801"/>
            <a:ext cx="6619244" cy="3329581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216" y="4777380"/>
            <a:ext cx="6619244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572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4800587"/>
            <a:ext cx="6619243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216" y="685800"/>
            <a:ext cx="6619244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7" y="5367325"/>
            <a:ext cx="6619242" cy="493712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9403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1447800"/>
            <a:ext cx="6619244" cy="1981200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657600"/>
            <a:ext cx="6619244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26429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101" y="1447800"/>
            <a:ext cx="5999486" cy="232337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7800" y="3771174"/>
            <a:ext cx="5459737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05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marL="0" lvl="0" indent="0">
              <a:buNone/>
            </a:pPr>
            <a:r>
              <a:rPr lang="tr-TR" dirty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4350657"/>
            <a:ext cx="6619244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673721" y="971253"/>
            <a:ext cx="601434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915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7868" y="2613787"/>
            <a:ext cx="601434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915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81672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3124201"/>
            <a:ext cx="6619245" cy="165318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4777381"/>
            <a:ext cx="6619244" cy="860400"/>
          </a:xfrm>
        </p:spPr>
        <p:txBody>
          <a:bodyPr anchor="t"/>
          <a:lstStyle>
            <a:lvl1pPr marL="0" indent="0" algn="l">
              <a:buNone/>
              <a:defRPr sz="15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541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710" y="198120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347" y="266700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2745" y="1981200"/>
            <a:ext cx="2202181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4829" y="266700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1981200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3525" y="266700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4607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167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17057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347" y="4250949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347" y="2209800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347" y="4827212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032" y="4250949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031" y="2209800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016" y="4827211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4250949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3525" y="2209800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3432" y="4827209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4607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167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7939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91981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8159" y="430214"/>
            <a:ext cx="1314451" cy="5826125"/>
          </a:xfrm>
        </p:spPr>
        <p:txBody>
          <a:bodyPr vert="eaVert" anchor="b" anchorCtr="0"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348" y="887414"/>
            <a:ext cx="5567362" cy="5368924"/>
          </a:xfrm>
        </p:spPr>
        <p:txBody>
          <a:bodyPr vert="eaVert"/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5210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8505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2861734"/>
            <a:ext cx="6619243" cy="1915647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4777381"/>
            <a:ext cx="6619244" cy="860400"/>
          </a:xfrm>
        </p:spPr>
        <p:txBody>
          <a:bodyPr anchor="t"/>
          <a:lstStyle>
            <a:lvl1pPr marL="0" indent="0" algn="l">
              <a:buNone/>
              <a:defRPr sz="15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0370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485" y="2060576"/>
            <a:ext cx="3297254" cy="4195763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0870" y="2056093"/>
            <a:ext cx="3297256" cy="4200245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912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5" y="1905000"/>
            <a:ext cx="329725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485" y="2514600"/>
            <a:ext cx="3297254" cy="3741738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0872" y="1905000"/>
            <a:ext cx="329725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0872" y="2514600"/>
            <a:ext cx="3297254" cy="3741738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8607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8719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6953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1447800"/>
            <a:ext cx="2550798" cy="1447800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8462" y="1447800"/>
            <a:ext cx="3896998" cy="4572000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5" y="3129281"/>
            <a:ext cx="2550797" cy="289559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6532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430" y="1854192"/>
            <a:ext cx="3819680" cy="1574808"/>
          </a:xfrm>
        </p:spPr>
        <p:txBody>
          <a:bodyPr anchor="b">
            <a:normAutofit/>
          </a:bodyPr>
          <a:lstStyle>
            <a:lvl1pPr algn="l">
              <a:defRPr sz="2700" b="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2160" y="1143000"/>
            <a:ext cx="24003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657600"/>
            <a:ext cx="3813734" cy="1371600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6658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6"/>
            <a:ext cx="302775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8"/>
            <a:ext cx="1141809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6456759" y="1676400"/>
            <a:ext cx="211455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5999560" y="1"/>
            <a:ext cx="1202540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6454408" y="6096000"/>
            <a:ext cx="745301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584" y="452718"/>
            <a:ext cx="7053542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4" y="2052919"/>
            <a:ext cx="6709906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2905" y="1828801"/>
            <a:ext cx="990599" cy="2285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1206" y="3263398"/>
            <a:ext cx="3859795" cy="2286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4406" y="295730"/>
            <a:ext cx="62864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1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99837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28442" y="1060801"/>
            <a:ext cx="9104968" cy="2087581"/>
          </a:xfrm>
        </p:spPr>
        <p:txBody>
          <a:bodyPr/>
          <a:lstStyle/>
          <a:p>
            <a:r>
              <a:rPr lang="tr-TR" sz="5400" b="1" u="sng" dirty="0">
                <a:latin typeface="Constantia"/>
                <a:cs typeface="Calibri"/>
              </a:rPr>
              <a:t>A.Ü. GAMA MYO.  Elektrik ve Enerji Bölümü</a:t>
            </a:r>
            <a:r>
              <a:rPr lang="tr-TR" sz="5400" b="1" dirty="0">
                <a:latin typeface="Constantia"/>
                <a:cs typeface="Calibri"/>
              </a:rPr>
              <a:t> </a:t>
            </a:r>
            <a:endParaRPr lang="tr-TR" sz="5400">
              <a:latin typeface="Constantia"/>
              <a:cs typeface="Calibri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51442" y="3517379"/>
            <a:ext cx="6620968" cy="86142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z="4000" b="1" dirty="0"/>
              <a:t>Temel elektronik </a:t>
            </a:r>
          </a:p>
          <a:p>
            <a:r>
              <a:rPr lang="tr-TR" sz="4000" b="1" dirty="0"/>
              <a:t>9. hafta </a:t>
            </a:r>
          </a:p>
        </p:txBody>
      </p:sp>
      <p:pic>
        <p:nvPicPr>
          <p:cNvPr id="4" name="Resim 4">
            <a:extLst>
              <a:ext uri="{FF2B5EF4-FFF2-40B4-BE49-F238E27FC236}">
                <a16:creationId xmlns:a16="http://schemas.microsoft.com/office/drawing/2014/main" id="{EC12C194-2704-4948-8A3C-041E817AE5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2" y="4012"/>
            <a:ext cx="1323975" cy="1323975"/>
          </a:xfrm>
          <a:prstGeom prst="rect">
            <a:avLst/>
          </a:prstGeom>
        </p:spPr>
      </p:pic>
      <p:pic>
        <p:nvPicPr>
          <p:cNvPr id="6" name="Resim 6">
            <a:extLst>
              <a:ext uri="{FF2B5EF4-FFF2-40B4-BE49-F238E27FC236}">
                <a16:creationId xmlns:a16="http://schemas.microsoft.com/office/drawing/2014/main" id="{92C851BB-007E-4DAC-8FE5-F51CA7D412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6012" y="4012"/>
            <a:ext cx="1323975" cy="132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7319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297383D-33E9-4660-94F3-28BF13614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0320" y="467095"/>
            <a:ext cx="7053542" cy="1400530"/>
          </a:xfrm>
        </p:spPr>
        <p:txBody>
          <a:bodyPr/>
          <a:lstStyle/>
          <a:p>
            <a:r>
              <a:rPr lang="tr-TR" b="1" dirty="0"/>
              <a:t>ÇOK KATLI YÜKSELTEÇLER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AAC775D-3F48-4240-9C97-FA31686CCA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409" y="1592843"/>
            <a:ext cx="8463943" cy="501499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dirty="0"/>
              <a:t>Devrenin RC kısmının C si aradaki </a:t>
            </a:r>
            <a:r>
              <a:rPr lang="tr-TR" dirty="0" err="1"/>
              <a:t>kublaj</a:t>
            </a:r>
            <a:r>
              <a:rPr lang="tr-TR" dirty="0"/>
              <a:t> kondansatörü , R si ise birinci </a:t>
            </a:r>
            <a:r>
              <a:rPr lang="tr-TR" dirty="0" err="1"/>
              <a:t>transistörün</a:t>
            </a:r>
            <a:r>
              <a:rPr lang="tr-TR" dirty="0"/>
              <a:t> RC si ve ikinci </a:t>
            </a:r>
            <a:r>
              <a:rPr lang="tr-TR" dirty="0" err="1"/>
              <a:t>transistörün</a:t>
            </a:r>
            <a:r>
              <a:rPr lang="tr-TR" dirty="0"/>
              <a:t> beyzine bağlı dirençlerdir. Kullanılan kondansatör , sinyal frekansına çok az empedans göstermelidir. Bilindiği gibi bir kondansatör DC gerilimi geçirmez , düşük frekanslara ise yüksek empedans gösterir. Bu nedenle RC </a:t>
            </a:r>
            <a:r>
              <a:rPr lang="tr-TR" dirty="0" err="1"/>
              <a:t>kublajlı</a:t>
            </a:r>
            <a:r>
              <a:rPr lang="tr-TR" dirty="0"/>
              <a:t> devrelerde düşük frekanslarda kazanç azalır. Yüksek frekanslara çıkıldıkça </a:t>
            </a:r>
            <a:r>
              <a:rPr lang="tr-TR" dirty="0" err="1"/>
              <a:t>kublaj</a:t>
            </a:r>
            <a:r>
              <a:rPr lang="tr-TR" dirty="0"/>
              <a:t> kondansatörün iyice azalacağı için devrenin kazancı da (teorik olarak ) artacaktır. Aslında böyle olamaz .Frekans arttıkça kullanılan </a:t>
            </a:r>
            <a:r>
              <a:rPr lang="tr-TR" dirty="0" err="1"/>
              <a:t>transistörün</a:t>
            </a:r>
            <a:r>
              <a:rPr lang="tr-TR" dirty="0"/>
              <a:t> yüksek frekans karakteristiği , </a:t>
            </a:r>
            <a:r>
              <a:rPr lang="tr-TR" dirty="0" err="1"/>
              <a:t>transistörün</a:t>
            </a:r>
            <a:r>
              <a:rPr lang="tr-TR" dirty="0"/>
              <a:t> küçücük iç kapasiteleri hatta devrenin baskı </a:t>
            </a:r>
            <a:r>
              <a:rPr lang="tr-TR" dirty="0" err="1"/>
              <a:t>devrresinin</a:t>
            </a:r>
            <a:r>
              <a:rPr lang="tr-TR" dirty="0"/>
              <a:t> şekli ve kullanılan malzemenin özelliğinden dolayı devrenin kazancı düşecektir. Direk </a:t>
            </a:r>
            <a:r>
              <a:rPr lang="tr-TR" dirty="0" err="1"/>
              <a:t>kublajlı</a:t>
            </a:r>
            <a:r>
              <a:rPr lang="tr-TR" dirty="0"/>
              <a:t> devrelerde aslında yüksek frekanslarda bu özellikleri gösterirler. 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D1604ABB-A0CC-4216-A14C-8E05AC71E0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2" y="4004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C1BC4088-B63B-4C8C-A30A-7DF503AE30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6" y="4004"/>
            <a:ext cx="932090" cy="932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410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FB861E3-FFB5-4797-8A51-ED981AAC6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0320" y="467096"/>
            <a:ext cx="7053542" cy="1400530"/>
          </a:xfrm>
        </p:spPr>
        <p:txBody>
          <a:bodyPr/>
          <a:lstStyle/>
          <a:p>
            <a:r>
              <a:rPr lang="tr-TR" b="1" dirty="0"/>
              <a:t>ÇOK KATLI YÜKSELTEÇLER </a:t>
            </a:r>
          </a:p>
        </p:txBody>
      </p:sp>
      <p:pic>
        <p:nvPicPr>
          <p:cNvPr id="8" name="Resim 8" descr="metin, harita içeren bir resim&#10;&#10;Çok yüksek güvenilirlikle oluşturulmuş açıklama">
            <a:extLst>
              <a:ext uri="{FF2B5EF4-FFF2-40B4-BE49-F238E27FC236}">
                <a16:creationId xmlns:a16="http://schemas.microsoft.com/office/drawing/2014/main" id="{48EBB9D7-00F7-4BDA-A0E3-75360A40D1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34540" y="2117068"/>
            <a:ext cx="5372810" cy="2428166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77B72819-ADA5-44AC-8013-D4FA078746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1" y="4003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30EB4690-6C88-4144-ABB6-F3E4E756A1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7896" y="4003"/>
            <a:ext cx="932090" cy="932090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8DB87042-9D15-4C0F-B731-D8B8AFA9251D}"/>
              </a:ext>
            </a:extLst>
          </p:cNvPr>
          <p:cNvSpPr txBox="1"/>
          <p:nvPr/>
        </p:nvSpPr>
        <p:spPr>
          <a:xfrm>
            <a:off x="195532" y="1554192"/>
            <a:ext cx="8839200" cy="400110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tr-TR" sz="2000" dirty="0"/>
              <a:t>Aşağıdaki şekilde bir RC </a:t>
            </a:r>
            <a:r>
              <a:rPr lang="tr-TR" sz="2000" dirty="0" err="1"/>
              <a:t>kublajlı</a:t>
            </a:r>
            <a:r>
              <a:rPr lang="tr-TR" sz="2000" dirty="0"/>
              <a:t> devrenin frekans yanıtı görülmektedir. </a:t>
            </a:r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F5D65AFD-690E-4B11-B75D-A437021C325F}"/>
              </a:ext>
            </a:extLst>
          </p:cNvPr>
          <p:cNvSpPr txBox="1"/>
          <p:nvPr/>
        </p:nvSpPr>
        <p:spPr>
          <a:xfrm>
            <a:off x="123645" y="4990380"/>
            <a:ext cx="8781690" cy="36933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107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E2CF96D-6489-47A5-B1EC-BDC6304D3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2169" y="2336152"/>
            <a:ext cx="7053542" cy="1400530"/>
          </a:xfrm>
        </p:spPr>
        <p:txBody>
          <a:bodyPr/>
          <a:lstStyle/>
          <a:p>
            <a:pPr algn="ctr"/>
            <a:r>
              <a:rPr lang="tr-TR" sz="5400" b="1" dirty="0"/>
              <a:t>KAYNAKÇA </a:t>
            </a:r>
            <a:br>
              <a:rPr lang="tr-TR" sz="5400" b="1" dirty="0"/>
            </a:br>
            <a:r>
              <a:rPr lang="tr-TR" sz="2200" dirty="0"/>
              <a:t>http://hilmi.trakya.edu.tr/ders_notlari/elektronik/Transistor_Amplifikator.pdf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264B0763-F406-497E-A81A-74116DA626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" y="4002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2636BA7A-9D76-4E25-BC92-D7D647EA80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6" y="4002"/>
            <a:ext cx="932090" cy="932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206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3186243-DF50-42FE-93D5-2CF7EE35C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7523" y="1423102"/>
            <a:ext cx="7053542" cy="1400530"/>
          </a:xfrm>
        </p:spPr>
        <p:txBody>
          <a:bodyPr/>
          <a:lstStyle/>
          <a:p>
            <a:r>
              <a:rPr lang="tr-TR" sz="5400" b="1" u="sng" dirty="0"/>
              <a:t>İÇİNDEKİLER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CEBCA7-83EA-4F42-AE69-E37547333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508" y="2762045"/>
            <a:ext cx="8230504" cy="41954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z="4000" b="1" dirty="0"/>
              <a:t>ÇOK KATLI YÜKSELTEÇLER 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E849A369-03F5-41F2-B6BD-78026BB23D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0" y="4011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BE9EA26D-307D-4A71-92D7-1302B5A36B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8" y="4011"/>
            <a:ext cx="932090" cy="932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95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91713C7-5926-4D5C-A78A-3A38D4047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756" y="642091"/>
            <a:ext cx="7053542" cy="1400530"/>
          </a:xfrm>
        </p:spPr>
        <p:txBody>
          <a:bodyPr/>
          <a:lstStyle/>
          <a:p>
            <a:r>
              <a:rPr lang="tr-TR" b="1" dirty="0"/>
              <a:t>ÇOK KATLI YÜKSELTEÇLER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64D2247-282D-4C8A-A9F6-70724013B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732" y="1593014"/>
            <a:ext cx="8603633" cy="492591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z="2500" b="1" dirty="0"/>
              <a:t>Çok katlı (</a:t>
            </a:r>
            <a:r>
              <a:rPr lang="tr-TR" sz="2500" b="1" dirty="0" err="1"/>
              <a:t>Mutli</a:t>
            </a:r>
            <a:r>
              <a:rPr lang="tr-TR" sz="2500" b="1" dirty="0"/>
              <a:t> </a:t>
            </a:r>
            <a:r>
              <a:rPr lang="tr-TR" sz="2500" b="1" dirty="0" err="1"/>
              <a:t>Stage</a:t>
            </a:r>
            <a:r>
              <a:rPr lang="tr-TR" sz="2500" b="1" dirty="0"/>
              <a:t> ) Yükselteçler 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sz="2500" dirty="0"/>
              <a:t>Burada yükselteçlerin arka arkaya bağlanmasını konusunu inceleyeceğiz Tahmin edeceğiniz gibi tek transistörlü yükselteçler yeterli yükseltme sağlamazlar . Örneğin bir mikrofona konuştuğumuz zaman , mikrofon çıkışındaki 1-2 </a:t>
            </a:r>
            <a:r>
              <a:rPr lang="tr-TR" sz="2500" dirty="0" err="1"/>
              <a:t>mV</a:t>
            </a:r>
            <a:r>
              <a:rPr lang="tr-TR" sz="2500" dirty="0"/>
              <a:t> civarındaki sinyalin hoparlörden duyulabilmesi yada bir radyonun anteninde oluşan 0.1 </a:t>
            </a:r>
            <a:r>
              <a:rPr lang="tr-TR" sz="2500" dirty="0" err="1"/>
              <a:t>mV</a:t>
            </a:r>
            <a:r>
              <a:rPr lang="tr-TR" sz="2500" dirty="0"/>
              <a:t> civarındaki sinyalin hoparlörden duyulabilmesi için epeyce yükselteci arka arkaya bağlamak gereklidir. </a:t>
            </a:r>
            <a:endParaRPr lang="tr-TR" sz="2500" b="1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2F612A3B-7CFA-4651-857B-9FD2632127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9" y="4011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1C72D7FB-FABB-4408-B907-468356C763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6" y="4011"/>
            <a:ext cx="932090" cy="932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177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0557567-5712-477D-9D60-046D541C1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9716" y="467095"/>
            <a:ext cx="7053542" cy="1400530"/>
          </a:xfrm>
        </p:spPr>
        <p:txBody>
          <a:bodyPr/>
          <a:lstStyle/>
          <a:p>
            <a:r>
              <a:rPr lang="tr-TR" b="1" dirty="0"/>
              <a:t>ÇOK KATLI YÜKSELTEÇLER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BDB4B7-5D2E-48A0-8AE2-ECC436BBB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371" y="1750994"/>
            <a:ext cx="8650849" cy="49574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dirty="0"/>
              <a:t>Çok katlı yükselteçlerde ilk yükselteç yada ilk birkaç yükselteç çok önemlidir. Bu yükselteçleri oluşturan </a:t>
            </a:r>
            <a:r>
              <a:rPr lang="tr-TR" dirty="0" err="1"/>
              <a:t>transistörlerin</a:t>
            </a:r>
            <a:r>
              <a:rPr lang="tr-TR" dirty="0"/>
              <a:t> iç gürültüleri çok az olmalı . Bunun anlamı , çok katlı yükselteçlerde toplam kazanç her yükseltecin kazancının , bir sonraki yükseltecin kazancı ile çarpımına eşittir. Bu nedenle ilk </a:t>
            </a:r>
            <a:r>
              <a:rPr lang="tr-TR" dirty="0" err="1"/>
              <a:t>transistörde</a:t>
            </a:r>
            <a:r>
              <a:rPr lang="tr-TR" dirty="0"/>
              <a:t> üretilen gürültü çıkışta çok büyük bir gürültü haline dönüşebilir. </a:t>
            </a:r>
          </a:p>
          <a:p>
            <a:pPr>
              <a:buClr>
                <a:srgbClr val="8AD0D6"/>
              </a:buClr>
            </a:pPr>
            <a:r>
              <a:rPr lang="tr-TR" dirty="0"/>
              <a:t>Bir yükseltecin çıkışını diğer bir yükseltecin girişine bağlamak için bazı kurallara uymak zorundayız. Nedir bunlar?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dirty="0"/>
              <a:t>1- Her yükseltecin DC çalışma şartı vardır .Yükselteçler arka arkaya bağlandıklarında birbirlerinin DC çalışma şartlarını bozmamalıdır. </a:t>
            </a:r>
          </a:p>
          <a:p>
            <a:pPr marL="0" indent="0">
              <a:buNone/>
            </a:pPr>
            <a:r>
              <a:rPr lang="tr-TR" dirty="0"/>
              <a:t>2- Bir yükselteç çıkışında oluşan sinyal diğer yükseltecin girişine bağlanırken en az kayıp ve bozulmaya uğramalıdır. </a:t>
            </a:r>
          </a:p>
          <a:p>
            <a:pPr marL="0" indent="0">
              <a:buNone/>
            </a:pPr>
            <a:r>
              <a:rPr lang="tr-TR" dirty="0"/>
              <a:t>3- Yükselteçler arka arkaya bağlanırken giriş ve çıkış empedanslarının (AC dirençlerinin ) birbirlerine uygun olması gereklidir.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736F2325-ED66-4709-B1AA-809D87FF01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" y="4010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6023A02D-B576-4B97-ADF6-722CA0D0B5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6" y="4010"/>
            <a:ext cx="932090" cy="932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493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8CA5F56-EE11-4D31-8742-30D7EE2D6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301" y="524605"/>
            <a:ext cx="7053542" cy="1400530"/>
          </a:xfrm>
        </p:spPr>
        <p:txBody>
          <a:bodyPr/>
          <a:lstStyle/>
          <a:p>
            <a:r>
              <a:rPr lang="tr-TR" b="1" dirty="0"/>
              <a:t>ÇOK KATLI YÜKSELTEÇLER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78FC662-4839-46B1-B91E-633C004DFD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390" y="1578466"/>
            <a:ext cx="8622094" cy="518751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dirty="0"/>
              <a:t>Direk Bağlama (Direct </a:t>
            </a:r>
            <a:r>
              <a:rPr lang="tr-TR" dirty="0" err="1"/>
              <a:t>Coupling</a:t>
            </a:r>
            <a:r>
              <a:rPr lang="tr-TR" dirty="0"/>
              <a:t>)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dirty="0"/>
              <a:t>Özellikle ön yükselteçlerde kullanılan ve en ucuz olan bağlama </a:t>
            </a:r>
            <a:r>
              <a:rPr lang="tr-TR" dirty="0" err="1"/>
              <a:t>yöndemi</a:t>
            </a:r>
            <a:r>
              <a:rPr lang="tr-TR" dirty="0"/>
              <a:t> DİREK BAĞLAMA </a:t>
            </a:r>
            <a:r>
              <a:rPr lang="tr-TR" dirty="0" err="1"/>
              <a:t>yöndemidir</a:t>
            </a:r>
            <a:r>
              <a:rPr lang="tr-TR" dirty="0"/>
              <a:t>. Bu bağlama (bağlamaya </a:t>
            </a:r>
            <a:r>
              <a:rPr lang="tr-TR" dirty="0" err="1"/>
              <a:t>kublaj</a:t>
            </a:r>
            <a:r>
              <a:rPr lang="tr-TR" dirty="0"/>
              <a:t> da denir) şekli adından da anlaşılacağı üzere bir yükseltecin çıkışını diğerinin girişine doğrudan bağlamakla sağlanır.</a:t>
            </a:r>
          </a:p>
          <a:p>
            <a:pPr marL="0" indent="0">
              <a:buClr>
                <a:srgbClr val="8AD0D6"/>
              </a:buClr>
              <a:buNone/>
            </a:pP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5E28D33C-90F4-4AFE-988A-5629FEC152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7" y="4009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9B5FEA10-E267-4BF5-8AB2-6872C8355E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6" y="4009"/>
            <a:ext cx="932090" cy="932090"/>
          </a:xfrm>
          <a:prstGeom prst="rect">
            <a:avLst/>
          </a:prstGeom>
        </p:spPr>
      </p:pic>
      <p:pic>
        <p:nvPicPr>
          <p:cNvPr id="8" name="Resim 8" descr="cihaz, tartı içeren bir resim&#10;&#10;Yüksek güvenilirlikle oluşturulmuş açıklama">
            <a:extLst>
              <a:ext uri="{FF2B5EF4-FFF2-40B4-BE49-F238E27FC236}">
                <a16:creationId xmlns:a16="http://schemas.microsoft.com/office/drawing/2014/main" id="{A420C5AE-4975-4C9F-84E5-F024295057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7041" y="3469469"/>
            <a:ext cx="5158596" cy="319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821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9C2F246-BAAE-4344-BB0E-B7F30E82C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4056" y="639624"/>
            <a:ext cx="7053542" cy="1400530"/>
          </a:xfrm>
        </p:spPr>
        <p:txBody>
          <a:bodyPr/>
          <a:lstStyle/>
          <a:p>
            <a:r>
              <a:rPr lang="tr-TR" b="1" dirty="0"/>
              <a:t>ÇOK KATLI YÜKSELTEÇLER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0246BC-BFF4-42B9-A2EA-3C5A5878D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18" y="1621598"/>
            <a:ext cx="8348924" cy="479933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dirty="0"/>
              <a:t>Şekilden de anlaşılacağı gibi her </a:t>
            </a:r>
            <a:r>
              <a:rPr lang="tr-TR" dirty="0" err="1"/>
              <a:t>transistörün</a:t>
            </a:r>
            <a:r>
              <a:rPr lang="tr-TR" dirty="0"/>
              <a:t> çıkış gerilimi aynı zamanda diğer </a:t>
            </a:r>
            <a:r>
              <a:rPr lang="tr-TR" dirty="0" err="1"/>
              <a:t>transistörün</a:t>
            </a:r>
            <a:r>
              <a:rPr lang="tr-TR" dirty="0"/>
              <a:t> </a:t>
            </a:r>
            <a:r>
              <a:rPr lang="tr-TR" dirty="0" err="1"/>
              <a:t>bayas</a:t>
            </a:r>
            <a:r>
              <a:rPr lang="tr-TR" dirty="0"/>
              <a:t> gerilimini sağlamaktadır. Bu tür devrelere DC yükselteç de denmektedir. DC yükselteçler özellikle çok düşük frekanslara hatta 0HZ (DC) den başlayarak devrenin izin verdiği en yüksek frekanslara kadar çalışırlar . Bu nedenle çok geniş uygulama alanlarına sahiptir. Örneğin DC regülatörler , ses yükselteçleri mantık devreleri gibi. Ayrıca entegre devrelerin iç yapılarında kondansatör ve bobin gibi hem AC hem de DC sinyaller girişten çıkışa kadar yükseltilirler. Devrenin girişinde oluşabilecek bir DC </a:t>
            </a:r>
            <a:r>
              <a:rPr lang="tr-TR" dirty="0" err="1"/>
              <a:t>bayas</a:t>
            </a:r>
            <a:r>
              <a:rPr lang="tr-TR" dirty="0"/>
              <a:t> kayması (ısı, , DC gerilimde olabilecek kaymalar) devrenin </a:t>
            </a:r>
            <a:r>
              <a:rPr lang="tr-TR" dirty="0" err="1"/>
              <a:t>çıkıında</a:t>
            </a:r>
            <a:r>
              <a:rPr lang="tr-TR" dirty="0"/>
              <a:t> çok büyük değişikliklere sebep olur . Devrenin kararlılığını sağlamak için bu tür devrelerde besleme geriliminin çok düzgün olması gerekmektedir. 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E134FBA5-B75F-4922-9C9F-904283CA8B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6" y="4008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DDF3C69F-E044-47FC-B6FD-E1ABB74D11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6" y="4008"/>
            <a:ext cx="932090" cy="932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247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ADC76C3-3ECC-4CAE-BFE7-E95340D4A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0320" y="524605"/>
            <a:ext cx="7053542" cy="1400530"/>
          </a:xfrm>
        </p:spPr>
        <p:txBody>
          <a:bodyPr/>
          <a:lstStyle/>
          <a:p>
            <a:r>
              <a:rPr lang="tr-TR" b="1" dirty="0"/>
              <a:t>ÇOK KATLI YÜKSELTEÇLER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339107B-7329-4AF4-9BD5-B445E51D1E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35" y="1535334"/>
            <a:ext cx="8392056" cy="478495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dirty="0"/>
              <a:t>Ayrıca ek önlemler olarak bazı geri besleme devreleri ilave edilir . (Geri besleme ; bir devrenin gerek AC gerekse DC kararlılığını sağlamak üzere çıkıştan alınan sinyalin uygun şekilde girişe verilmesi ile sağlanır.) Direk bağlamalı devrelerde </a:t>
            </a:r>
            <a:r>
              <a:rPr lang="tr-TR" dirty="0" err="1"/>
              <a:t>transistörleri</a:t>
            </a:r>
            <a:r>
              <a:rPr lang="tr-TR" dirty="0"/>
              <a:t> tamamlayıcı (</a:t>
            </a:r>
            <a:r>
              <a:rPr lang="tr-TR" dirty="0" err="1"/>
              <a:t>Copmlementary</a:t>
            </a:r>
            <a:r>
              <a:rPr lang="tr-TR" dirty="0"/>
              <a:t>) şekilde bağlayarak da DC kararlılık kısmen sağlanabilir. Aşağıdaki iki şekilde </a:t>
            </a:r>
            <a:r>
              <a:rPr lang="tr-TR" dirty="0" err="1"/>
              <a:t>transistörün</a:t>
            </a:r>
            <a:r>
              <a:rPr lang="tr-TR" dirty="0"/>
              <a:t> Tamamlayıcı şekilde nasıl bağlanacağı görülmektedir. </a:t>
            </a:r>
          </a:p>
          <a:p>
            <a:pPr>
              <a:buClr>
                <a:srgbClr val="8AD0D6"/>
              </a:buClr>
            </a:pP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8760D8A0-94BF-4742-B6EF-8B306A7B79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5" y="4007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D2D6DADA-415F-4951-9285-11D6F3AF73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6" y="4007"/>
            <a:ext cx="932090" cy="932090"/>
          </a:xfrm>
          <a:prstGeom prst="rect">
            <a:avLst/>
          </a:prstGeom>
        </p:spPr>
      </p:pic>
      <p:pic>
        <p:nvPicPr>
          <p:cNvPr id="8" name="Resim 8" descr="nesne içeren bir resim&#10;&#10;Çok yüksek güvenilirlikle oluşturulmuş açıklama">
            <a:extLst>
              <a:ext uri="{FF2B5EF4-FFF2-40B4-BE49-F238E27FC236}">
                <a16:creationId xmlns:a16="http://schemas.microsoft.com/office/drawing/2014/main" id="{76722EDD-AB1D-46B7-BFC0-79590478FE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6513" y="3863489"/>
            <a:ext cx="4094671" cy="2653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354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İçerik Yer Tutucusu 6">
            <a:extLst>
              <a:ext uri="{FF2B5EF4-FFF2-40B4-BE49-F238E27FC236}">
                <a16:creationId xmlns:a16="http://schemas.microsoft.com/office/drawing/2014/main" id="{2E241295-F3CC-4AA8-8466-24EFEC975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144" y="1592843"/>
            <a:ext cx="8463943" cy="491434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dirty="0"/>
              <a:t>Direk bağlantılı yükselteçlerde toplam kazanç her yükseltecin kazancının çarpımına eşittir. Kazanç A ile gösterilir. Örneği iki katlı bir yükseltecin toplam gerilim kazancı ;</a:t>
            </a:r>
          </a:p>
          <a:p>
            <a:pPr>
              <a:buClr>
                <a:srgbClr val="8AD0D6"/>
              </a:buClr>
            </a:pPr>
            <a:r>
              <a:rPr lang="tr-TR" dirty="0"/>
              <a:t>Av = Av1 x  Av2    olarak ifade edilir. 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dirty="0"/>
              <a:t> Direk bağlantılı iki transistörlü yükselteçler </a:t>
            </a:r>
            <a:r>
              <a:rPr lang="tr-TR" dirty="0" err="1"/>
              <a:t>Darlinton</a:t>
            </a:r>
            <a:r>
              <a:rPr lang="tr-TR" dirty="0"/>
              <a:t> bağlantısı adı verilen bir tür özellikle bağlanarak güç yükselteçlerinin çıkış katı olarak kullanılır. Bu iki </a:t>
            </a:r>
            <a:r>
              <a:rPr lang="tr-TR" dirty="0" err="1"/>
              <a:t>transistör</a:t>
            </a:r>
            <a:r>
              <a:rPr lang="tr-TR" dirty="0"/>
              <a:t> hazır olarak tek bir kılıf içinde olabileceği gibi bizde iki ayrı </a:t>
            </a:r>
            <a:r>
              <a:rPr lang="tr-TR" dirty="0" err="1"/>
              <a:t>transistörü</a:t>
            </a:r>
            <a:r>
              <a:rPr lang="tr-TR" dirty="0"/>
              <a:t> uygun şekilde bağlayarak </a:t>
            </a:r>
            <a:r>
              <a:rPr lang="tr-TR" dirty="0" err="1"/>
              <a:t>Darlinton</a:t>
            </a:r>
            <a:r>
              <a:rPr lang="tr-TR" dirty="0"/>
              <a:t> bir </a:t>
            </a:r>
            <a:r>
              <a:rPr lang="tr-TR" dirty="0" err="1"/>
              <a:t>transistör</a:t>
            </a:r>
            <a:r>
              <a:rPr lang="tr-TR" dirty="0"/>
              <a:t> elde edebiliriz . </a:t>
            </a:r>
            <a:r>
              <a:rPr lang="tr-TR" dirty="0" err="1"/>
              <a:t>Aşağıdadki</a:t>
            </a:r>
            <a:r>
              <a:rPr lang="tr-TR" dirty="0"/>
              <a:t> şekle dikkat edecek olursanız E  B  C  markalaması tek bir </a:t>
            </a:r>
            <a:r>
              <a:rPr lang="tr-TR" dirty="0" err="1"/>
              <a:t>transistör</a:t>
            </a:r>
            <a:r>
              <a:rPr lang="tr-TR" dirty="0"/>
              <a:t> için yapılmıştır. </a:t>
            </a:r>
          </a:p>
        </p:txBody>
      </p:sp>
      <p:sp>
        <p:nvSpPr>
          <p:cNvPr id="9" name="Unvan 1">
            <a:extLst>
              <a:ext uri="{FF2B5EF4-FFF2-40B4-BE49-F238E27FC236}">
                <a16:creationId xmlns:a16="http://schemas.microsoft.com/office/drawing/2014/main" id="{1BB6768C-D667-4EFB-9141-41397751EC95}"/>
              </a:ext>
            </a:extLst>
          </p:cNvPr>
          <p:cNvSpPr txBox="1">
            <a:spLocks/>
          </p:cNvSpPr>
          <p:nvPr/>
        </p:nvSpPr>
        <p:spPr>
          <a:xfrm>
            <a:off x="1045301" y="467095"/>
            <a:ext cx="7053542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b="1" dirty="0"/>
              <a:t>ÇOK KATLI YÜKSELTEÇLER</a:t>
            </a:r>
          </a:p>
        </p:txBody>
      </p:sp>
      <p:pic>
        <p:nvPicPr>
          <p:cNvPr id="11" name="Resim 10">
            <a:extLst>
              <a:ext uri="{FF2B5EF4-FFF2-40B4-BE49-F238E27FC236}">
                <a16:creationId xmlns:a16="http://schemas.microsoft.com/office/drawing/2014/main" id="{45D6DBA3-3FB6-40EE-8263-FFD63E6632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4" y="4006"/>
            <a:ext cx="932090" cy="932090"/>
          </a:xfrm>
          <a:prstGeom prst="rect">
            <a:avLst/>
          </a:prstGeom>
        </p:spPr>
      </p:pic>
      <p:pic>
        <p:nvPicPr>
          <p:cNvPr id="13" name="Resim 12">
            <a:extLst>
              <a:ext uri="{FF2B5EF4-FFF2-40B4-BE49-F238E27FC236}">
                <a16:creationId xmlns:a16="http://schemas.microsoft.com/office/drawing/2014/main" id="{458A8CFC-126B-479F-BE2B-2CD3A737A9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6" y="4006"/>
            <a:ext cx="932090" cy="932090"/>
          </a:xfrm>
          <a:prstGeom prst="rect">
            <a:avLst/>
          </a:prstGeom>
        </p:spPr>
      </p:pic>
      <p:pic>
        <p:nvPicPr>
          <p:cNvPr id="14" name="Resim 14">
            <a:extLst>
              <a:ext uri="{FF2B5EF4-FFF2-40B4-BE49-F238E27FC236}">
                <a16:creationId xmlns:a16="http://schemas.microsoft.com/office/drawing/2014/main" id="{4FE413A8-BF90-43F3-95CE-1A80C3C90F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7279" y="5127595"/>
            <a:ext cx="1814424" cy="1534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528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İçerik Yer Tutucusu 6">
            <a:extLst>
              <a:ext uri="{FF2B5EF4-FFF2-40B4-BE49-F238E27FC236}">
                <a16:creationId xmlns:a16="http://schemas.microsoft.com/office/drawing/2014/main" id="{64D5B996-601A-4A48-BF85-BDC7BDB38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126" y="1290919"/>
            <a:ext cx="8722736" cy="543193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dirty="0"/>
              <a:t>RC Bağlama (RC </a:t>
            </a:r>
            <a:r>
              <a:rPr lang="tr-TR" dirty="0" err="1"/>
              <a:t>Coupling</a:t>
            </a:r>
            <a:r>
              <a:rPr lang="tr-TR" dirty="0"/>
              <a:t> ) 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dirty="0"/>
              <a:t> Bir devrenin çıkışındaki sadece AC sinyali sonraki devrenin girişine aktarmak istiyorsak ve bu iki devreyi birbirine bağlarken </a:t>
            </a:r>
            <a:r>
              <a:rPr lang="tr-TR" dirty="0" err="1"/>
              <a:t>emoedans</a:t>
            </a:r>
            <a:r>
              <a:rPr lang="tr-TR" dirty="0"/>
              <a:t> uyumu sorunu yoksa bağlama elemanı olarak kondansatör kullanılır . Bu kondansatöre </a:t>
            </a:r>
            <a:r>
              <a:rPr lang="tr-TR" dirty="0" err="1"/>
              <a:t>Kublaj</a:t>
            </a:r>
            <a:r>
              <a:rPr lang="tr-TR" dirty="0"/>
              <a:t> Kondansatörü denir . </a:t>
            </a:r>
          </a:p>
        </p:txBody>
      </p:sp>
      <p:sp>
        <p:nvSpPr>
          <p:cNvPr id="9" name="Unvan 1">
            <a:extLst>
              <a:ext uri="{FF2B5EF4-FFF2-40B4-BE49-F238E27FC236}">
                <a16:creationId xmlns:a16="http://schemas.microsoft.com/office/drawing/2014/main" id="{889E7398-1000-42C9-A343-7A4D41741AE3}"/>
              </a:ext>
            </a:extLst>
          </p:cNvPr>
          <p:cNvSpPr txBox="1">
            <a:spLocks/>
          </p:cNvSpPr>
          <p:nvPr/>
        </p:nvSpPr>
        <p:spPr>
          <a:xfrm>
            <a:off x="1045300" y="337698"/>
            <a:ext cx="7053542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b="1" dirty="0"/>
              <a:t>ÇOK KATLI YÜKSELTEÇLER</a:t>
            </a:r>
          </a:p>
        </p:txBody>
      </p:sp>
      <p:pic>
        <p:nvPicPr>
          <p:cNvPr id="11" name="Resim 10">
            <a:extLst>
              <a:ext uri="{FF2B5EF4-FFF2-40B4-BE49-F238E27FC236}">
                <a16:creationId xmlns:a16="http://schemas.microsoft.com/office/drawing/2014/main" id="{2371711C-DDFD-473B-A7CB-7ED71E7480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3" y="4005"/>
            <a:ext cx="932090" cy="932090"/>
          </a:xfrm>
          <a:prstGeom prst="rect">
            <a:avLst/>
          </a:prstGeom>
        </p:spPr>
      </p:pic>
      <p:pic>
        <p:nvPicPr>
          <p:cNvPr id="13" name="Resim 12">
            <a:extLst>
              <a:ext uri="{FF2B5EF4-FFF2-40B4-BE49-F238E27FC236}">
                <a16:creationId xmlns:a16="http://schemas.microsoft.com/office/drawing/2014/main" id="{5350D4CB-EDB2-4B6B-BE23-D447343E7A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6" y="4005"/>
            <a:ext cx="932090" cy="932090"/>
          </a:xfrm>
          <a:prstGeom prst="rect">
            <a:avLst/>
          </a:prstGeom>
        </p:spPr>
      </p:pic>
      <p:pic>
        <p:nvPicPr>
          <p:cNvPr id="14" name="Resim 14" descr="nesne, cihaz içeren bir resim&#10;&#10;Yüksek güvenilirlikle oluşturulmuş açıklama">
            <a:extLst>
              <a:ext uri="{FF2B5EF4-FFF2-40B4-BE49-F238E27FC236}">
                <a16:creationId xmlns:a16="http://schemas.microsoft.com/office/drawing/2014/main" id="{250A4AAA-48B0-43D2-A01A-4BFE386919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4513" y="3077671"/>
            <a:ext cx="5848709" cy="3650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6665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0</Words>
  <Application>Microsoft Office PowerPoint</Application>
  <PresentationFormat>Ekran Gösterisi (4:3)</PresentationFormat>
  <Paragraphs>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İyon</vt:lpstr>
      <vt:lpstr>A.Ü. GAMA MYO.  Elektrik ve Enerji Bölümü </vt:lpstr>
      <vt:lpstr>İÇİNDEKİLER</vt:lpstr>
      <vt:lpstr>ÇOK KATLI YÜKSELTEÇLER </vt:lpstr>
      <vt:lpstr>ÇOK KATLI YÜKSELTEÇLER </vt:lpstr>
      <vt:lpstr>ÇOK KATLI YÜKSELTEÇLER</vt:lpstr>
      <vt:lpstr>ÇOK KATLI YÜKSELTEÇLER</vt:lpstr>
      <vt:lpstr>ÇOK KATLI YÜKSELTEÇLER</vt:lpstr>
      <vt:lpstr>PowerPoint Sunusu</vt:lpstr>
      <vt:lpstr>PowerPoint Sunusu</vt:lpstr>
      <vt:lpstr>ÇOK KATLI YÜKSELTEÇLER </vt:lpstr>
      <vt:lpstr>ÇOK KATLI YÜKSELTEÇLER </vt:lpstr>
      <vt:lpstr>KAYNAKÇA  http://hilmi.trakya.edu.tr/ders_notlari/elektronik/Transistor_Amplifikator.pdf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A.Ü. GAMA MYO.  Elektrik ve Enerji Bölümü </dc:title>
  <dc:creator/>
  <cp:lastModifiedBy/>
  <cp:revision>5</cp:revision>
  <dcterms:created xsi:type="dcterms:W3CDTF">2012-08-15T22:53:30Z</dcterms:created>
  <dcterms:modified xsi:type="dcterms:W3CDTF">2018-04-24T19:16:40Z</dcterms:modified>
</cp:coreProperties>
</file>