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81" r:id="rId10"/>
    <p:sldId id="282" r:id="rId11"/>
    <p:sldId id="267" r:id="rId12"/>
    <p:sldId id="268" r:id="rId13"/>
    <p:sldId id="28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3161"/>
  </p:normalViewPr>
  <p:slideViewPr>
    <p:cSldViewPr snapToGrid="0">
      <p:cViewPr varScale="1">
        <p:scale>
          <a:sx n="106" d="100"/>
          <a:sy n="106" d="100"/>
        </p:scale>
        <p:origin x="13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47A10-40A0-B744-9827-D74B8D76378E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668F3-F488-114A-997E-9360DA9A2B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319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Slayt Görüntüsü Yer Tutucusu">
            <a:extLst>
              <a:ext uri="{FF2B5EF4-FFF2-40B4-BE49-F238E27FC236}">
                <a16:creationId xmlns:a16="http://schemas.microsoft.com/office/drawing/2014/main" id="{ECFAE3CE-95DF-6E42-9529-CD384A3B27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2 Not Yer Tutucusu">
            <a:extLst>
              <a:ext uri="{FF2B5EF4-FFF2-40B4-BE49-F238E27FC236}">
                <a16:creationId xmlns:a16="http://schemas.microsoft.com/office/drawing/2014/main" id="{596A76FF-B2DD-0D4B-89E3-7625729465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8675" name="3 Slayt Numarası Yer Tutucusu">
            <a:extLst>
              <a:ext uri="{FF2B5EF4-FFF2-40B4-BE49-F238E27FC236}">
                <a16:creationId xmlns:a16="http://schemas.microsoft.com/office/drawing/2014/main" id="{636585DA-FD9C-6B43-89D4-8899D88D20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A46206-00A0-4143-BD0E-B80809A5C32C}" type="slidenum">
              <a:rPr lang="tr-TR" altLang="tr-TR" smtClean="0"/>
              <a:pPr>
                <a:spcBef>
                  <a:spcPct val="0"/>
                </a:spcBef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0915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Slayt Görüntüsü Yer Tutucusu">
            <a:extLst>
              <a:ext uri="{FF2B5EF4-FFF2-40B4-BE49-F238E27FC236}">
                <a16:creationId xmlns:a16="http://schemas.microsoft.com/office/drawing/2014/main" id="{793D2795-A81D-0D49-9746-75E8965093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2 Not Yer Tutucusu">
            <a:extLst>
              <a:ext uri="{FF2B5EF4-FFF2-40B4-BE49-F238E27FC236}">
                <a16:creationId xmlns:a16="http://schemas.microsoft.com/office/drawing/2014/main" id="{578C1017-C73C-EF4B-9B44-86E9AE7892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33795" name="3 Slayt Numarası Yer Tutucusu">
            <a:extLst>
              <a:ext uri="{FF2B5EF4-FFF2-40B4-BE49-F238E27FC236}">
                <a16:creationId xmlns:a16="http://schemas.microsoft.com/office/drawing/2014/main" id="{0151EAC4-3D9E-414B-81A7-01A1026857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0E99AB-D55D-E04B-912A-EC716B4C04DE}" type="slidenum">
              <a:rPr lang="tr-TR" altLang="tr-TR" smtClean="0"/>
              <a:pPr>
                <a:spcBef>
                  <a:spcPct val="0"/>
                </a:spcBef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49352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Slayt Görüntüsü Yer Tutucusu">
            <a:extLst>
              <a:ext uri="{FF2B5EF4-FFF2-40B4-BE49-F238E27FC236}">
                <a16:creationId xmlns:a16="http://schemas.microsoft.com/office/drawing/2014/main" id="{39F6A84B-AA95-474F-8D6B-FF83C9E62F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2 Not Yer Tutucusu">
            <a:extLst>
              <a:ext uri="{FF2B5EF4-FFF2-40B4-BE49-F238E27FC236}">
                <a16:creationId xmlns:a16="http://schemas.microsoft.com/office/drawing/2014/main" id="{07296388-F74A-B34B-9042-D0536E999E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35843" name="3 Slayt Numarası Yer Tutucusu">
            <a:extLst>
              <a:ext uri="{FF2B5EF4-FFF2-40B4-BE49-F238E27FC236}">
                <a16:creationId xmlns:a16="http://schemas.microsoft.com/office/drawing/2014/main" id="{20E855D0-05C5-2242-BCD6-39C4AB8580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6827F-F6AC-A840-8C92-D1FE5B089159}" type="slidenum">
              <a:rPr lang="tr-TR" altLang="tr-TR" smtClean="0"/>
              <a:pPr>
                <a:spcBef>
                  <a:spcPct val="0"/>
                </a:spcBef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39845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1 Slayt Görüntüsü Yer Tutucusu">
            <a:extLst>
              <a:ext uri="{FF2B5EF4-FFF2-40B4-BE49-F238E27FC236}">
                <a16:creationId xmlns:a16="http://schemas.microsoft.com/office/drawing/2014/main" id="{68591F90-0465-FE40-8D63-204962161D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2 Not Yer Tutucusu">
            <a:extLst>
              <a:ext uri="{FF2B5EF4-FFF2-40B4-BE49-F238E27FC236}">
                <a16:creationId xmlns:a16="http://schemas.microsoft.com/office/drawing/2014/main" id="{CF7520A5-B7A0-EC47-BD01-C0B14D2D3A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37891" name="3 Slayt Numarası Yer Tutucusu">
            <a:extLst>
              <a:ext uri="{FF2B5EF4-FFF2-40B4-BE49-F238E27FC236}">
                <a16:creationId xmlns:a16="http://schemas.microsoft.com/office/drawing/2014/main" id="{606B06FE-6A26-E545-B893-A6155949D2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ACFB93-0939-8F41-B90F-7BEC1785D92F}" type="slidenum">
              <a:rPr lang="tr-TR" altLang="tr-TR" smtClean="0"/>
              <a:pPr>
                <a:spcBef>
                  <a:spcPct val="0"/>
                </a:spcBef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7270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>
            <a:extLst>
              <a:ext uri="{FF2B5EF4-FFF2-40B4-BE49-F238E27FC236}">
                <a16:creationId xmlns:a16="http://schemas.microsoft.com/office/drawing/2014/main" id="{6D77E668-4C24-784A-800D-C614B6CA5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91060-A732-D643-ADC6-9E1B0E7C5E56}" type="datetimeFigureOut">
              <a:rPr lang="tr-TR"/>
              <a:pPr>
                <a:defRPr/>
              </a:pPr>
              <a:t>26.01.2020</a:t>
            </a:fld>
            <a:endParaRPr lang="tr-TR"/>
          </a:p>
        </p:txBody>
      </p:sp>
      <p:sp>
        <p:nvSpPr>
          <p:cNvPr id="5" name="4 Altbilgi Yer Tutucusu">
            <a:extLst>
              <a:ext uri="{FF2B5EF4-FFF2-40B4-BE49-F238E27FC236}">
                <a16:creationId xmlns:a16="http://schemas.microsoft.com/office/drawing/2014/main" id="{C1AB316A-870A-D247-B947-03CC2222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8136C2AB-0154-2A44-9BC1-B76444049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06B10-5831-1840-98EA-3991950711E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8748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HİJYEN VE SANİTASYON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İçerik Yer Tutucusu 2">
            <a:extLst>
              <a:ext uri="{FF2B5EF4-FFF2-40B4-BE49-F238E27FC236}">
                <a16:creationId xmlns:a16="http://schemas.microsoft.com/office/drawing/2014/main" id="{C5536DC8-370B-C141-95F2-E063F3BB4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166" y="2219660"/>
            <a:ext cx="9413791" cy="4525963"/>
          </a:xfrm>
        </p:spPr>
        <p:txBody>
          <a:bodyPr/>
          <a:lstStyle/>
          <a:p>
            <a:pPr algn="just"/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UV-C uygulamasında, mikroorganizma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gelişimini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önlemek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düşük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dozlar yeterli olmakta ve bu dozlarda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ürüne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zararlı etkilerde bulunmamakta ayrıca kalıntı bırakmayıp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toksik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etki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oluşturmamaktadır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Rhim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ve ark., 1999; Allende ve ark., 2006). </a:t>
            </a:r>
          </a:p>
          <a:p>
            <a:pPr algn="just"/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Gıdalarda UV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işlemi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, FDA tarafından 2000 yılında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onaylanmıştır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ve Avrupa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yönetmeliklerince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de kabul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görmüştür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8" name="1 Başlık">
            <a:extLst>
              <a:ext uri="{FF2B5EF4-FFF2-40B4-BE49-F238E27FC236}">
                <a16:creationId xmlns:a16="http://schemas.microsoft.com/office/drawing/2014/main" id="{F8A60025-A41A-6D41-81B2-9E403073C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36" y="1076660"/>
            <a:ext cx="9967244" cy="1143000"/>
          </a:xfrm>
        </p:spPr>
        <p:txBody>
          <a:bodyPr/>
          <a:lstStyle/>
          <a:p>
            <a:pPr eaLnBrk="1" hangingPunct="1"/>
            <a:r>
              <a:rPr lang="tr-TR" altLang="tr-TR" b="1" dirty="0">
                <a:latin typeface="Arial" panose="020B0604020202020204" pitchFamily="34" charset="0"/>
                <a:cs typeface="Arial" panose="020B0604020202020204" pitchFamily="34" charset="0"/>
              </a:rPr>
              <a:t>2. Radyasyonla dezenfeksiyon</a:t>
            </a:r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81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2 İçerik Yer Tutucusu">
            <a:extLst>
              <a:ext uri="{FF2B5EF4-FFF2-40B4-BE49-F238E27FC236}">
                <a16:creationId xmlns:a16="http://schemas.microsoft.com/office/drawing/2014/main" id="{CA58EA6E-CF56-D84F-A3CD-C924E99A1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0663" y="1484314"/>
            <a:ext cx="9144001" cy="61436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Isıl işlemin kullanılamadığı durumlarda özellikle elle temizleme ile bazı ekipmanlara uygulanan yerinde temizleme işlemlerinden   sonra   başvurulur.  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tr-TR" alt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Kimyasal dezenfektanlar deri, zemin, bina, ekipman ve ısı işlemiyle hasara uğrayan eşyaların dezenfeksiyonunda kullanılır ve pahalı bir metottur.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tr-TR" alt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Etkinlikleri yüksek ısıda daha fazladır. </a:t>
            </a:r>
          </a:p>
          <a:p>
            <a:pPr algn="just" eaLnBrk="1" hangingPunct="1">
              <a:lnSpc>
                <a:spcPct val="80000"/>
              </a:lnSpc>
            </a:pPr>
            <a:endParaRPr lang="tr-TR" alt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Ayrıca sert su, tahta, plastik, bazı organik kalıntılar, mantar, pamuk gibi materyallerin dezenfektanların etkinliğini azalttığı unutulmamalıdır.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tr-TR" alt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tr-TR" alt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6" name="1 Başlık">
            <a:extLst>
              <a:ext uri="{FF2B5EF4-FFF2-40B4-BE49-F238E27FC236}">
                <a16:creationId xmlns:a16="http://schemas.microsoft.com/office/drawing/2014/main" id="{961F90D3-21B8-6B44-ACC5-8B6B2213B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8" y="404814"/>
            <a:ext cx="8229601" cy="796925"/>
          </a:xfrm>
        </p:spPr>
        <p:txBody>
          <a:bodyPr/>
          <a:lstStyle/>
          <a:p>
            <a:pPr eaLnBrk="1" hangingPunct="1"/>
            <a:r>
              <a:rPr lang="tr-TR" altLang="tr-TR" b="1" dirty="0">
                <a:latin typeface="Comic Sans MS" panose="030F0902030302020204" pitchFamily="66" charset="0"/>
              </a:rPr>
              <a:t>3. Kimyasal dezenfeksiyon </a:t>
            </a:r>
            <a:endParaRPr lang="tr-TR" altLang="tr-TR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32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8E173C32-5F4A-B94F-ACA3-EFBCA3A69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084" y="866273"/>
            <a:ext cx="9644063" cy="1143000"/>
          </a:xfrm>
        </p:spPr>
        <p:txBody>
          <a:bodyPr rtlCol="0">
            <a:noAutofit/>
          </a:bodyPr>
          <a:lstStyle/>
          <a:p>
            <a:pPr>
              <a:defRPr/>
            </a:pPr>
            <a:br>
              <a:rPr lang="tr-TR" b="1" dirty="0">
                <a:latin typeface="Comic Sans MS" pitchFamily="66" charset="0"/>
              </a:rPr>
            </a:br>
            <a:r>
              <a:rPr lang="tr-TR" b="1" dirty="0">
                <a:latin typeface="Comic Sans MS" pitchFamily="66" charset="0"/>
              </a:rPr>
              <a:t> Gıda endüstrisinde yaygın olarak kullanılan dezenfektanlar </a:t>
            </a:r>
            <a:br>
              <a:rPr lang="tr-TR" b="1" dirty="0">
                <a:latin typeface="Comic Sans MS" pitchFamily="66" charset="0"/>
              </a:rPr>
            </a:b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880D6573-1B34-E144-8B3D-9CEE9CA90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157" y="2619126"/>
            <a:ext cx="9144000" cy="4625975"/>
          </a:xfrm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tr-TR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1. </a:t>
            </a:r>
            <a:r>
              <a:rPr lang="tr-TR" dirty="0">
                <a:latin typeface="Comic Sans MS" pitchFamily="66" charset="0"/>
              </a:rPr>
              <a:t>Klorlu bileşikler</a:t>
            </a:r>
          </a:p>
          <a:p>
            <a:pPr algn="just">
              <a:buNone/>
              <a:defRPr/>
            </a:pPr>
            <a:r>
              <a:rPr lang="tr-TR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2. </a:t>
            </a:r>
            <a:r>
              <a:rPr lang="tr-TR" dirty="0">
                <a:latin typeface="Comic Sans MS" pitchFamily="66" charset="0"/>
              </a:rPr>
              <a:t>İyotlu bileşikler</a:t>
            </a:r>
          </a:p>
          <a:p>
            <a:pPr algn="just">
              <a:buNone/>
              <a:defRPr/>
            </a:pPr>
            <a:r>
              <a:rPr lang="tr-TR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3. </a:t>
            </a:r>
            <a:r>
              <a:rPr lang="tr-TR" dirty="0" err="1">
                <a:latin typeface="Comic Sans MS" pitchFamily="66" charset="0"/>
              </a:rPr>
              <a:t>Quarterner</a:t>
            </a:r>
            <a:r>
              <a:rPr lang="tr-TR" dirty="0">
                <a:latin typeface="Comic Sans MS" pitchFamily="66" charset="0"/>
              </a:rPr>
              <a:t> Amonyum bileşikleri </a:t>
            </a:r>
          </a:p>
          <a:p>
            <a:pPr algn="just">
              <a:buNone/>
              <a:defRPr/>
            </a:pPr>
            <a:r>
              <a:rPr lang="tr-TR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4. </a:t>
            </a:r>
            <a:r>
              <a:rPr lang="tr-TR" dirty="0">
                <a:latin typeface="Comic Sans MS" pitchFamily="66" charset="0"/>
              </a:rPr>
              <a:t>Asit </a:t>
            </a:r>
            <a:r>
              <a:rPr lang="tr-TR" dirty="0" err="1">
                <a:latin typeface="Comic Sans MS" pitchFamily="66" charset="0"/>
              </a:rPr>
              <a:t>dezenfektalar</a:t>
            </a:r>
            <a:r>
              <a:rPr lang="tr-TR" dirty="0">
                <a:latin typeface="Comic Sans MS" pitchFamily="66" charset="0"/>
              </a:rPr>
              <a:t>/</a:t>
            </a:r>
            <a:r>
              <a:rPr lang="tr-TR" dirty="0" err="1">
                <a:latin typeface="Comic Sans MS" pitchFamily="66" charset="0"/>
              </a:rPr>
              <a:t>sanitizerler</a:t>
            </a:r>
            <a:endParaRPr lang="tr-TR" dirty="0">
              <a:latin typeface="Comic Sans MS" pitchFamily="66" charset="0"/>
            </a:endParaRPr>
          </a:p>
          <a:p>
            <a:pPr algn="just">
              <a:buNone/>
              <a:defRPr/>
            </a:pPr>
            <a:r>
              <a:rPr lang="tr-TR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5. </a:t>
            </a:r>
            <a:r>
              <a:rPr lang="tr-TR" dirty="0">
                <a:latin typeface="Comic Sans MS" pitchFamily="66" charset="0"/>
              </a:rPr>
              <a:t>Ozon</a:t>
            </a:r>
          </a:p>
        </p:txBody>
      </p:sp>
    </p:spTree>
    <p:extLst>
      <p:ext uri="{BB962C8B-B14F-4D97-AF65-F5344CB8AC3E}">
        <p14:creationId xmlns:p14="http://schemas.microsoft.com/office/powerpoint/2010/main" val="3140753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13231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7BB7E4D2-4BFC-3B4E-97D8-AD5D10D7B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821" y="241550"/>
            <a:ext cx="8229600" cy="654051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tr-TR" b="1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DEZENFEKSİYON NEDİR?</a:t>
            </a:r>
            <a:br>
              <a:rPr lang="tr-TR" b="1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b="1" dirty="0">
              <a:solidFill>
                <a:srgbClr val="CC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0" name="2 İçerik Yer Tutucusu">
            <a:extLst>
              <a:ext uri="{FF2B5EF4-FFF2-40B4-BE49-F238E27FC236}">
                <a16:creationId xmlns:a16="http://schemas.microsoft.com/office/drawing/2014/main" id="{076869F1-DCAD-2443-88D4-C1BCA79AB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1853"/>
            <a:ext cx="9144000" cy="621506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u="sng" dirty="0">
                <a:latin typeface="Arial" panose="020B0604020202020204" pitchFamily="34" charset="0"/>
                <a:cs typeface="Arial" panose="020B0604020202020204" pitchFamily="34" charset="0"/>
              </a:rPr>
              <a:t>Bakteri sporları hariç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hastalık yapan ve gıdaları bozan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m.o.ların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kimyasal, ısıl yada ışınlama yolu ile ortamdan uzaklaştırılması işlemine </a:t>
            </a:r>
            <a:r>
              <a:rPr lang="tr-TR" altLang="tr-TR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dezenfeksiyon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denir.</a:t>
            </a:r>
          </a:p>
          <a:p>
            <a:pPr algn="just" eaLnBrk="1" hangingPunct="1"/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Gıdalarla ilişkili yüzeyler ve gıda işleme ekipmanları, üretim sonrası kirlenme sonucu oluşan kalıntı besin maddeleriyle beslenen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m.o.larla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kontamine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olur. Kirlilik,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m.oların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çoğalmasına olanak sağlar. İşte kirleri tamamen ortadan kaldırdıktan sonra kalan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m.o.ları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azaltmak veya yok etmek amacıyla uygulanan işlemlere </a:t>
            </a:r>
            <a:r>
              <a:rPr lang="tr-TR" altLang="tr-TR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DEZENFEKSİYON (=SANİTASYON)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, dezenfeksiyon işleminde kullanılan kimyasal maddeler veya diğer uygulamalara da </a:t>
            </a:r>
            <a:r>
              <a:rPr lang="tr-TR" altLang="tr-TR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DEZENFEKTAN (=SANİTİZER) 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denir.. </a:t>
            </a:r>
          </a:p>
        </p:txBody>
      </p:sp>
    </p:spTree>
    <p:extLst>
      <p:ext uri="{BB962C8B-B14F-4D97-AF65-F5344CB8AC3E}">
        <p14:creationId xmlns:p14="http://schemas.microsoft.com/office/powerpoint/2010/main" val="1182858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8808C35E-6F35-1345-9A92-7965DF57B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85750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Dezenfektanlar sterilizasyon etkisi yapmazlar </a:t>
            </a:r>
            <a:r>
              <a:rPr lang="tr-TR" sz="5300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!!!!!!!!!!!!!</a:t>
            </a:r>
          </a:p>
        </p:txBody>
      </p:sp>
      <p:sp>
        <p:nvSpPr>
          <p:cNvPr id="29698" name="2 İçerik Yer Tutucusu">
            <a:extLst>
              <a:ext uri="{FF2B5EF4-FFF2-40B4-BE49-F238E27FC236}">
                <a16:creationId xmlns:a16="http://schemas.microsoft.com/office/drawing/2014/main" id="{7A470B42-9F2D-BD41-80F5-3161721E1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26" y="1758283"/>
            <a:ext cx="10952747" cy="4525963"/>
          </a:xfrm>
        </p:spPr>
        <p:txBody>
          <a:bodyPr>
            <a:noAutofit/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	Çünkü bir grup </a:t>
            </a:r>
            <a:r>
              <a:rPr lang="tr-TR" altLang="tr-TR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sporlu bakteriler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dirençli bazı </a:t>
            </a:r>
            <a:r>
              <a:rPr lang="tr-TR" altLang="tr-TR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vejetatif</a:t>
            </a:r>
            <a:r>
              <a:rPr lang="tr-TR" altLang="tr-TR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hücreler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dezenfektanlara karşı dayanıklıdırlar. Bu uygulama ile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yükünün sağlık riski oluşturmayacak düzeye getirilmesi esastır. 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tr-TR" altLang="tr-TR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Dezenfeksiyon işlemi mutlaka temizlik uygulamasından sonra yapılmalıdır.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dirty="0">
                <a:solidFill>
                  <a:srgbClr val="CC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Böylece kalan organik karakterli kir ve diğer artıkların, dezenfektanların etkinliğini düşürebilme olasılığı da ortadan kaldırılmış olacaktır.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	Kirler,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		-seyreltme etkisi göstererek yada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		-DEZENFEKTANIN bileşimindeki maddeler ile kalıntılardaki organik 	maddelerin reaksiyona girmesiyle etkinliklerini azaltırlar.</a:t>
            </a:r>
          </a:p>
        </p:txBody>
      </p:sp>
    </p:spTree>
    <p:extLst>
      <p:ext uri="{BB962C8B-B14F-4D97-AF65-F5344CB8AC3E}">
        <p14:creationId xmlns:p14="http://schemas.microsoft.com/office/powerpoint/2010/main" val="3833380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Başlık">
            <a:extLst>
              <a:ext uri="{FF2B5EF4-FFF2-40B4-BE49-F238E27FC236}">
                <a16:creationId xmlns:a16="http://schemas.microsoft.com/office/drawing/2014/main" id="{FE89D421-3F03-8247-BA39-39581FFDC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780" y="194175"/>
            <a:ext cx="9786938" cy="654051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tr-TR" altLang="tr-T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Dezenfektanlarda aranan özellikler</a:t>
            </a:r>
          </a:p>
        </p:txBody>
      </p:sp>
      <p:sp>
        <p:nvSpPr>
          <p:cNvPr id="30722" name="2 İçerik Yer Tutucusu">
            <a:extLst>
              <a:ext uri="{FF2B5EF4-FFF2-40B4-BE49-F238E27FC236}">
                <a16:creationId xmlns:a16="http://schemas.microsoft.com/office/drawing/2014/main" id="{376A416E-66DC-0D48-9033-8661C828C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666" y="1100889"/>
            <a:ext cx="10713618" cy="6286500"/>
          </a:xfrm>
        </p:spPr>
        <p:txBody>
          <a:bodyPr>
            <a:noAutofit/>
          </a:bodyPr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Etki spektrumları geniş olmalıdır.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Organik karakterli yabancı madde artıklarının varlığında veya sert su kullanımına bağlı 	mineral tuzların birikiminde bile stabil özellik göstermelidir.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altLang="tr-T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Korozif</a:t>
            </a: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 olmamalı  ve   işletmedeki  boyalı  yüzeyleri   olumsuz etkilememelidir.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Isıl işlemle kombineli olarak kullanılabilmelidir.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Kötü kokulu olmamalı, tercihen kokusuz olmalıdır.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altLang="tr-T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Toksik</a:t>
            </a: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 veya tahriş edici karakterde olmamalıdır.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Suda </a:t>
            </a:r>
            <a:r>
              <a:rPr lang="tr-TR" altLang="tr-T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eriyebilirliği</a:t>
            </a: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 yüksek olmalı, kolay uygulanabilmeli ve kolay uzaklaştırılabilmelidir.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Deterjan ve sabun kalıntısı olasılığında etkinlikleri azalmamalıdır.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Konsantre halde uzun süre depolanabilir karakterde olmalıdır.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Kullanım konsantrasyonuna seyreltme hemen uygulama öncesinde yapılmalı ve taze 	kullanımı sağlanmalıdır.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Fiyat açısından uygun ve kullanımı ekonomik olmalıdır.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	Çeşitli </a:t>
            </a:r>
            <a:r>
              <a:rPr lang="tr-TR" altLang="tr-T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tr-TR" altLang="tr-TR" sz="1400" b="1" dirty="0">
                <a:latin typeface="Arial" panose="020B0604020202020204" pitchFamily="34" charset="0"/>
                <a:cs typeface="Arial" panose="020B0604020202020204" pitchFamily="34" charset="0"/>
              </a:rPr>
              <a:t> aralıklarında etkili olabilmelidir.</a:t>
            </a:r>
          </a:p>
          <a:p>
            <a:pPr algn="just" eaLnBrk="1" hangingPunct="1">
              <a:buFont typeface="Wingdings" pitchFamily="2" charset="2"/>
              <a:buChar char="ü"/>
            </a:pPr>
            <a:endParaRPr lang="tr-TR" altLang="tr-T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61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>
            <a:extLst>
              <a:ext uri="{FF2B5EF4-FFF2-40B4-BE49-F238E27FC236}">
                <a16:creationId xmlns:a16="http://schemas.microsoft.com/office/drawing/2014/main" id="{FAD7E6DA-A13F-2549-B38F-31AF68C3B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687" y="428625"/>
            <a:ext cx="9786938" cy="642938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tr-TR" altLang="tr-TR" b="1">
                <a:solidFill>
                  <a:srgbClr val="0070C0"/>
                </a:solidFill>
                <a:latin typeface="Comic Sans MS" panose="030F0902030302020204" pitchFamily="66" charset="0"/>
              </a:rPr>
            </a:br>
            <a:r>
              <a:rPr lang="tr-TR" altLang="tr-TR" b="1">
                <a:solidFill>
                  <a:srgbClr val="0070C0"/>
                </a:solidFill>
                <a:latin typeface="Comic Sans MS" panose="030F0902030302020204" pitchFamily="66" charset="0"/>
              </a:rPr>
              <a:t>Dezenfektanları etkileyen faktörler</a:t>
            </a:r>
            <a:br>
              <a:rPr lang="tr-TR" altLang="tr-TR" b="1">
                <a:solidFill>
                  <a:srgbClr val="0070C0"/>
                </a:solidFill>
                <a:latin typeface="Comic Sans MS" panose="030F0902030302020204" pitchFamily="66" charset="0"/>
              </a:rPr>
            </a:br>
            <a:endParaRPr lang="tr-TR" altLang="tr-TR" b="1">
              <a:solidFill>
                <a:srgbClr val="0070C0"/>
              </a:solidFill>
              <a:latin typeface="Comic Sans MS" panose="030F0902030302020204" pitchFamily="66" charset="0"/>
            </a:endParaRPr>
          </a:p>
        </p:txBody>
      </p:sp>
      <p:sp>
        <p:nvSpPr>
          <p:cNvPr id="31746" name="2 İçerik Yer Tutucusu">
            <a:extLst>
              <a:ext uri="{FF2B5EF4-FFF2-40B4-BE49-F238E27FC236}">
                <a16:creationId xmlns:a16="http://schemas.microsoft.com/office/drawing/2014/main" id="{8931E392-32DF-834F-A5C8-12BE416C4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071564"/>
            <a:ext cx="9144000" cy="5786437"/>
          </a:xfrm>
        </p:spPr>
        <p:txBody>
          <a:bodyPr/>
          <a:lstStyle/>
          <a:p>
            <a:pPr algn="just" eaLnBrk="1" hangingPunct="1"/>
            <a:endParaRPr lang="tr-TR" altLang="tr-TR" b="1" i="1" u="sng">
              <a:solidFill>
                <a:srgbClr val="FF0066"/>
              </a:solidFill>
              <a:latin typeface="Comic Sans MS" panose="030F0902030302020204" pitchFamily="66" charset="0"/>
            </a:endParaRPr>
          </a:p>
          <a:p>
            <a:pPr algn="just" eaLnBrk="1" hangingPunct="1"/>
            <a:r>
              <a:rPr lang="tr-TR" altLang="tr-TR" i="1" u="sng">
                <a:solidFill>
                  <a:srgbClr val="7030A0"/>
                </a:solidFill>
                <a:latin typeface="Comic Sans MS" panose="030F0902030302020204" pitchFamily="66" charset="0"/>
              </a:rPr>
              <a:t>Kullanım   konsantrasyonu</a:t>
            </a:r>
            <a:endParaRPr lang="tr-TR" altLang="tr-TR">
              <a:solidFill>
                <a:srgbClr val="7030A0"/>
              </a:solidFill>
              <a:latin typeface="Comic Sans MS" panose="030F0902030302020204" pitchFamily="66" charset="0"/>
            </a:endParaRPr>
          </a:p>
          <a:p>
            <a:pPr algn="just" eaLnBrk="1" hangingPunct="1"/>
            <a:r>
              <a:rPr lang="tr-TR" altLang="tr-TR" i="1" u="sng">
                <a:solidFill>
                  <a:srgbClr val="7030A0"/>
                </a:solidFill>
                <a:latin typeface="Comic Sans MS" panose="030F0902030302020204" pitchFamily="66" charset="0"/>
              </a:rPr>
              <a:t>Uygulama süre ve sıcaklığı</a:t>
            </a:r>
            <a:endParaRPr lang="tr-TR" altLang="tr-TR">
              <a:solidFill>
                <a:srgbClr val="7030A0"/>
              </a:solidFill>
              <a:latin typeface="Comic Sans MS" panose="030F0902030302020204" pitchFamily="66" charset="0"/>
            </a:endParaRPr>
          </a:p>
          <a:p>
            <a:pPr algn="just" eaLnBrk="1" hangingPunct="1"/>
            <a:r>
              <a:rPr lang="tr-TR" altLang="tr-TR" i="1" u="sng">
                <a:solidFill>
                  <a:srgbClr val="7030A0"/>
                </a:solidFill>
                <a:latin typeface="Comic Sans MS" panose="030F0902030302020204" pitchFamily="66" charset="0"/>
              </a:rPr>
              <a:t>Ortam asitliği</a:t>
            </a:r>
            <a:endParaRPr lang="tr-TR" altLang="tr-TR" u="sng">
              <a:solidFill>
                <a:srgbClr val="7030A0"/>
              </a:solidFill>
              <a:latin typeface="Comic Sans MS" panose="030F0902030302020204" pitchFamily="66" charset="0"/>
            </a:endParaRPr>
          </a:p>
          <a:p>
            <a:pPr algn="just" eaLnBrk="1" hangingPunct="1"/>
            <a:r>
              <a:rPr lang="tr-TR" altLang="tr-TR" i="1" u="sng">
                <a:solidFill>
                  <a:srgbClr val="7030A0"/>
                </a:solidFill>
                <a:latin typeface="Comic Sans MS" panose="030F0902030302020204" pitchFamily="66" charset="0"/>
              </a:rPr>
              <a:t>Saklama  ortamlarının   ışık  durumu</a:t>
            </a:r>
            <a:endParaRPr lang="tr-TR" altLang="tr-TR">
              <a:solidFill>
                <a:srgbClr val="7030A0"/>
              </a:solidFill>
              <a:latin typeface="Comic Sans MS" panose="030F0902030302020204" pitchFamily="66" charset="0"/>
            </a:endParaRPr>
          </a:p>
          <a:p>
            <a:pPr algn="just" eaLnBrk="1" hangingPunct="1"/>
            <a:r>
              <a:rPr lang="tr-TR" altLang="tr-TR" i="1" u="sng">
                <a:solidFill>
                  <a:srgbClr val="7030A0"/>
                </a:solidFill>
                <a:latin typeface="Comic Sans MS" panose="030F0902030302020204" pitchFamily="66" charset="0"/>
              </a:rPr>
              <a:t>Ekipmanların temizlik durumu</a:t>
            </a:r>
            <a:endParaRPr lang="tr-TR" altLang="tr-TR">
              <a:solidFill>
                <a:srgbClr val="7030A0"/>
              </a:solidFill>
              <a:latin typeface="Comic Sans MS" panose="030F0902030302020204" pitchFamily="66" charset="0"/>
            </a:endParaRPr>
          </a:p>
          <a:p>
            <a:pPr algn="just" eaLnBrk="1" hangingPunct="1"/>
            <a:r>
              <a:rPr lang="tr-TR" altLang="tr-TR" i="1" u="sng">
                <a:solidFill>
                  <a:srgbClr val="7030A0"/>
                </a:solidFill>
                <a:latin typeface="Comic Sans MS" panose="030F0902030302020204" pitchFamily="66" charset="0"/>
              </a:rPr>
              <a:t>Suyun sertliği</a:t>
            </a:r>
            <a:endParaRPr lang="tr-TR" altLang="tr-TR" i="1">
              <a:solidFill>
                <a:srgbClr val="7030A0"/>
              </a:solidFill>
              <a:latin typeface="Comic Sans MS" panose="030F0902030302020204" pitchFamily="66" charset="0"/>
            </a:endParaRPr>
          </a:p>
          <a:p>
            <a:pPr algn="just" eaLnBrk="1" hangingPunct="1"/>
            <a:r>
              <a:rPr lang="tr-TR" altLang="tr-TR" i="1" u="sng">
                <a:solidFill>
                  <a:srgbClr val="7030A0"/>
                </a:solidFill>
                <a:latin typeface="Comic Sans MS" panose="030F0902030302020204" pitchFamily="66" charset="0"/>
              </a:rPr>
              <a:t>Bakteriyel direnç</a:t>
            </a:r>
            <a:endParaRPr lang="tr-TR" altLang="tr-TR" u="sng">
              <a:solidFill>
                <a:srgbClr val="7030A0"/>
              </a:solidFill>
              <a:latin typeface="Comic Sans MS" panose="030F0902030302020204" pitchFamily="66" charset="0"/>
            </a:endParaRPr>
          </a:p>
          <a:p>
            <a:pPr eaLnBrk="1" hangingPunct="1"/>
            <a:endParaRPr lang="tr-TR" altLang="tr-TR" b="1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200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A12B715D-385F-0240-B4F8-E57ED99CB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4639"/>
            <a:ext cx="9144000" cy="725487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tr-TR" b="1" dirty="0">
                <a:solidFill>
                  <a:srgbClr val="CC3399"/>
                </a:solidFill>
                <a:latin typeface="Comic Sans MS" pitchFamily="66" charset="0"/>
              </a:rPr>
            </a:br>
            <a:r>
              <a:rPr lang="tr-TR" b="1" dirty="0">
                <a:solidFill>
                  <a:srgbClr val="CC3399"/>
                </a:solidFill>
                <a:latin typeface="Comic Sans MS" pitchFamily="66" charset="0"/>
              </a:rPr>
              <a:t>DEZENFEKSİYON YÖNTEMLERİ</a:t>
            </a:r>
            <a:br>
              <a:rPr lang="tr-TR" dirty="0">
                <a:solidFill>
                  <a:srgbClr val="CC3399"/>
                </a:solidFill>
              </a:rPr>
            </a:br>
            <a:endParaRPr lang="tr-TR" dirty="0">
              <a:solidFill>
                <a:srgbClr val="CC3399"/>
              </a:solidFill>
            </a:endParaRPr>
          </a:p>
        </p:txBody>
      </p:sp>
      <p:sp>
        <p:nvSpPr>
          <p:cNvPr id="32770" name="2 İçerik Yer Tutucusu">
            <a:extLst>
              <a:ext uri="{FF2B5EF4-FFF2-40B4-BE49-F238E27FC236}">
                <a16:creationId xmlns:a16="http://schemas.microsoft.com/office/drawing/2014/main" id="{B1DC0015-6580-1249-8019-B6A7975A9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12232"/>
            <a:ext cx="106680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3600" b="1" dirty="0">
                <a:solidFill>
                  <a:srgbClr val="CC3399"/>
                </a:solidFill>
                <a:latin typeface="Comic Sans MS" panose="030F0902030302020204" pitchFamily="66" charset="0"/>
              </a:rPr>
              <a:t>1. </a:t>
            </a:r>
            <a:r>
              <a:rPr lang="tr-TR" altLang="tr-TR" sz="3600" dirty="0">
                <a:latin typeface="Comic Sans MS" panose="030F0902030302020204" pitchFamily="66" charset="0"/>
              </a:rPr>
              <a:t>Isı ile Dezenfeksiyon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3600" dirty="0">
                <a:solidFill>
                  <a:srgbClr val="CC3399"/>
                </a:solidFill>
                <a:latin typeface="Comic Sans MS" panose="030F0902030302020204" pitchFamily="66" charset="0"/>
              </a:rPr>
              <a:t>2. </a:t>
            </a:r>
            <a:r>
              <a:rPr lang="tr-TR" altLang="tr-TR" sz="3600" dirty="0">
                <a:latin typeface="Comic Sans MS" panose="030F0902030302020204" pitchFamily="66" charset="0"/>
              </a:rPr>
              <a:t>Radyasyon ile Dezenfeksiyon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3600" dirty="0">
                <a:solidFill>
                  <a:srgbClr val="CC3399"/>
                </a:solidFill>
                <a:latin typeface="Comic Sans MS" panose="030F0902030302020204" pitchFamily="66" charset="0"/>
              </a:rPr>
              <a:t>3. </a:t>
            </a:r>
            <a:r>
              <a:rPr lang="tr-TR" altLang="tr-TR" sz="3600" dirty="0">
                <a:latin typeface="Comic Sans MS" panose="030F0902030302020204" pitchFamily="66" charset="0"/>
              </a:rPr>
              <a:t>Kimyasal Maddelerle Dezenfeksiyon</a:t>
            </a:r>
          </a:p>
          <a:p>
            <a:pPr eaLnBrk="1" hangingPunct="1"/>
            <a:endParaRPr lang="tr-TR" altLang="tr-TR" sz="3600" dirty="0">
              <a:latin typeface="Comic Sans MS" panose="030F0902030302020204" pitchFamily="66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tr-TR" altLang="tr-TR" sz="3600" dirty="0">
                <a:latin typeface="Comic Sans MS" panose="030F0902030302020204" pitchFamily="66" charset="0"/>
              </a:rPr>
              <a:t>	olmak üzere başlıca üç şekilde uygulanır.</a:t>
            </a: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79025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Başlık">
            <a:extLst>
              <a:ext uri="{FF2B5EF4-FFF2-40B4-BE49-F238E27FC236}">
                <a16:creationId xmlns:a16="http://schemas.microsoft.com/office/drawing/2014/main" id="{30DB1D38-7DAF-814B-AA12-CE640F0A4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411" y="397042"/>
            <a:ext cx="8229600" cy="654050"/>
          </a:xfrm>
        </p:spPr>
        <p:txBody>
          <a:bodyPr/>
          <a:lstStyle/>
          <a:p>
            <a:pPr algn="l" eaLnBrk="1" hangingPunct="1"/>
            <a:r>
              <a:rPr lang="tr-TR" altLang="tr-TR" b="1" dirty="0">
                <a:latin typeface="Arial" panose="020B0604020202020204" pitchFamily="34" charset="0"/>
                <a:cs typeface="Arial" panose="020B0604020202020204" pitchFamily="34" charset="0"/>
              </a:rPr>
              <a:t>1. Isı ile Dezenfeksiyon </a:t>
            </a:r>
            <a:endParaRPr lang="tr-TR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2 İçerik Yer Tutucusu">
            <a:extLst>
              <a:ext uri="{FF2B5EF4-FFF2-40B4-BE49-F238E27FC236}">
                <a16:creationId xmlns:a16="http://schemas.microsoft.com/office/drawing/2014/main" id="{E92B03E9-E21D-2E4F-BBE7-17F288532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7747" y="1315955"/>
            <a:ext cx="9144000" cy="6143625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2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Fazla enerji ihtiyacından dolayı nispeten az verimli olmakla birlikte ucuz ve güvenli bir sanitasyon yöntemidir. 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tr-TR" alt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	Verim;	- nem,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		   	- gerekli olan sıcaklık ve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		   	- bu sıcaklığın korunduğu süreye bağlıdır.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tr-TR" alt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	Eğer yeterli ısıtma yapılırsa, </a:t>
            </a:r>
            <a:r>
              <a:rPr lang="tr-TR" altLang="tr-TR" sz="2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uygulama şekli, </a:t>
            </a:r>
            <a:r>
              <a:rPr lang="tr-TR" altLang="tr-TR" sz="22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ekipman</a:t>
            </a: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ortam dizaynı</a:t>
            </a:r>
            <a:r>
              <a:rPr lang="tr-TR" altLang="tr-TR" sz="2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sıcaklığın tüm bölgelere etkin bir şekilde işlemesine izin verirse </a:t>
            </a:r>
            <a:r>
              <a:rPr lang="tr-TR" altLang="tr-TR" sz="2200" dirty="0" err="1">
                <a:latin typeface="Arial" panose="020B0604020202020204" pitchFamily="34" charset="0"/>
                <a:cs typeface="Arial" panose="020B0604020202020204" pitchFamily="34" charset="0"/>
              </a:rPr>
              <a:t>m.o.lar</a:t>
            </a: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 doğru sıcaklıkta yok edilebilir.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tr-TR" altLang="tr-T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2200" dirty="0">
                <a:latin typeface="Arial" panose="020B0604020202020204" pitchFamily="34" charset="0"/>
                <a:cs typeface="Arial" panose="020B0604020202020204" pitchFamily="34" charset="0"/>
              </a:rPr>
              <a:t>	Isıyla dezenfeksiyon, temizleme işlemleriyle birlikte kullanılır. Örneğin; kirli malzemeler önce yıkanır ve daha sonra ısıyla dezenfeksiyona maruz bırakılır. Isıyla dezenfekte edilen malzemeler kendiliğinden kısa sürede kuruyacağından kurulama sırasında hijyenik olmayan bezlerle bakterilerin bulaşması önlenmiş olur. 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tr-TR" altLang="tr-T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tr-TR" altLang="tr-TR" sz="2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0223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2 İçerik Yer Tutucusu">
            <a:extLst>
              <a:ext uri="{FF2B5EF4-FFF2-40B4-BE49-F238E27FC236}">
                <a16:creationId xmlns:a16="http://schemas.microsoft.com/office/drawing/2014/main" id="{788EC54A-6AD9-DD4E-B57A-A014D9BD2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Isıyla dezenfeksiyonda iki kaynaktan yararlanılır. 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alt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BUHAR 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tr-TR" alt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SICAK SU </a:t>
            </a:r>
          </a:p>
          <a:p>
            <a:pPr algn="just" eaLnBrk="1" hangingPunct="1"/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Buharla dezenfeksiyon yüksek enerji gerektirdiğinden pahalı bir yöntemdir.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500" dirty="0">
                <a:latin typeface="Arial" panose="020B0604020202020204" pitchFamily="34" charset="0"/>
                <a:cs typeface="Arial" panose="020B0604020202020204" pitchFamily="34" charset="0"/>
              </a:rPr>
              <a:t>Sıcak su kullanımı, gıdayla temas eden yüzeyler için etkili bir sanitasyon yöntemidir. </a:t>
            </a:r>
          </a:p>
          <a:p>
            <a:pPr algn="just" eaLnBrk="1" hangingPunct="1">
              <a:lnSpc>
                <a:spcPct val="80000"/>
              </a:lnSpc>
            </a:pPr>
            <a:endParaRPr lang="tr-TR" altLang="tr-T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500" dirty="0">
                <a:latin typeface="Arial" panose="020B0604020202020204" pitchFamily="34" charset="0"/>
                <a:cs typeface="Arial" panose="020B0604020202020204" pitchFamily="34" charset="0"/>
              </a:rPr>
              <a:t>Küçük parçalar 80°C veya daha yüksek sıcaklıktaki su içine daldırılarak </a:t>
            </a:r>
            <a:r>
              <a:rPr lang="tr-TR" altLang="tr-TR" sz="2500" dirty="0" err="1">
                <a:latin typeface="Arial" panose="020B0604020202020204" pitchFamily="34" charset="0"/>
                <a:cs typeface="Arial" panose="020B0604020202020204" pitchFamily="34" charset="0"/>
              </a:rPr>
              <a:t>sanitize</a:t>
            </a:r>
            <a:r>
              <a:rPr lang="tr-TR" altLang="tr-TR" sz="2500" dirty="0">
                <a:latin typeface="Arial" panose="020B0604020202020204" pitchFamily="34" charset="0"/>
                <a:cs typeface="Arial" panose="020B0604020202020204" pitchFamily="34" charset="0"/>
              </a:rPr>
              <a:t> edilebilir. Burada da suyun sıcaklığını sabit tutmak önemlidir. Ancak </a:t>
            </a:r>
            <a:r>
              <a:rPr lang="tr-TR" altLang="tr-TR" sz="2500" dirty="0" err="1">
                <a:latin typeface="Arial" panose="020B0604020202020204" pitchFamily="34" charset="0"/>
                <a:cs typeface="Arial" panose="020B0604020202020204" pitchFamily="34" charset="0"/>
              </a:rPr>
              <a:t>m.o.ların</a:t>
            </a:r>
            <a:r>
              <a:rPr lang="tr-TR" altLang="tr-TR" sz="2500" dirty="0">
                <a:latin typeface="Arial" panose="020B0604020202020204" pitchFamily="34" charset="0"/>
                <a:cs typeface="Arial" panose="020B0604020202020204" pitchFamily="34" charset="0"/>
              </a:rPr>
              <a:t> spor şekillerini sıcak suyla yok etmek (1 saatten fazla kaynatılsa bile) mümkün değildir.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500" dirty="0" err="1">
                <a:latin typeface="Arial" panose="020B0604020202020204" pitchFamily="34" charset="0"/>
                <a:cs typeface="Arial" panose="020B0604020202020204" pitchFamily="34" charset="0"/>
              </a:rPr>
              <a:t>Toksik</a:t>
            </a:r>
            <a:r>
              <a:rPr lang="tr-TR" altLang="tr-TR" sz="2500" dirty="0">
                <a:latin typeface="Arial" panose="020B0604020202020204" pitchFamily="34" charset="0"/>
                <a:cs typeface="Arial" panose="020B0604020202020204" pitchFamily="34" charset="0"/>
              </a:rPr>
              <a:t> etkisinin olmaması, ucuz ve kullanışlı olması, ayrıca kurulama gerektirmemesi sıcak suyla dezenfeksiyonu avantajlı kılmaktadır.</a:t>
            </a:r>
          </a:p>
          <a:p>
            <a:pPr algn="just" eaLnBrk="1" hangingPunct="1"/>
            <a:endParaRPr lang="tr-TR" altLang="tr-T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endParaRPr lang="tr-TR" alt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072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E5C20E5D-5B2F-3A40-9C1D-69772F01B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657" y="374903"/>
            <a:ext cx="8229600" cy="725487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2. Radyasyonla dezenfeksiyon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D216A3F8-CE50-BD47-A681-E677F5B34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288" y="908051"/>
            <a:ext cx="8013700" cy="6215063"/>
          </a:xfrm>
        </p:spPr>
        <p:txBody>
          <a:bodyPr rtlCol="0">
            <a:normAutofit/>
          </a:bodyPr>
          <a:lstStyle/>
          <a:p>
            <a:pPr algn="just">
              <a:defRPr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Işınlama uygulaması;</a:t>
            </a:r>
          </a:p>
          <a:p>
            <a:pPr algn="just">
              <a:spcBef>
                <a:spcPct val="0"/>
              </a:spcBef>
              <a:buFontTx/>
              <a:buChar char="-"/>
              <a:defRPr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iyonlaştırıcı radyasyon </a:t>
            </a:r>
          </a:p>
          <a:p>
            <a:pPr algn="just">
              <a:spcBef>
                <a:spcPct val="0"/>
              </a:spcBef>
              <a:buFontTx/>
              <a:buChar char="-"/>
              <a:defRPr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iyonlaştırıcı olmayan radyasyon olarak iki ana gruba ayrılır. </a:t>
            </a: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İyonlaştırıcı radyasyonun yaydığı enerji 30–34 </a:t>
            </a:r>
            <a:r>
              <a:rPr lang="tr-TR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eV'dan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daha yüksektir. X ve gama ışınları bu grupta yer alır. İyonlaştırıcı olmayan radyasyon ise bu değerden daha düşük enerji yayar; UV ışını bu grupta yer alır.</a:t>
            </a:r>
          </a:p>
          <a:p>
            <a:pPr marL="0" indent="0" algn="just">
              <a:spcBef>
                <a:spcPct val="0"/>
              </a:spcBef>
              <a:buNone/>
              <a:defRPr/>
            </a:pPr>
            <a:endParaRPr lang="tr-TR" altLang="tr-T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UV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ışının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etkisi; kullanılan lambanın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gücu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ile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doğru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lamba ile sterilize edilecek materyal arasındaki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uzaklığın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karesi ile ters orantılıdır.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endParaRPr lang="tr-T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15" name="Rectangle 6">
            <a:extLst>
              <a:ext uri="{FF2B5EF4-FFF2-40B4-BE49-F238E27FC236}">
                <a16:creationId xmlns:a16="http://schemas.microsoft.com/office/drawing/2014/main" id="{0D10A65F-39C4-BF4E-91F6-1BB8A4770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2203450"/>
            <a:ext cx="403225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br>
              <a:rPr lang="tr-TR" altLang="tr-TR" sz="1200">
                <a:latin typeface="TimesNewRomanPSMT" panose="02020603050405020304" pitchFamily="18" charset="0"/>
              </a:rPr>
            </a:b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09969867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895</Words>
  <Application>Microsoft Macintosh PowerPoint</Application>
  <PresentationFormat>Geniş ekran</PresentationFormat>
  <Paragraphs>97</Paragraphs>
  <Slides>13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Arial</vt:lpstr>
      <vt:lpstr>Calibri</vt:lpstr>
      <vt:lpstr>Comic Sans MS</vt:lpstr>
      <vt:lpstr>TimesNewRomanPSMT</vt:lpstr>
      <vt:lpstr>Tw Cen MT</vt:lpstr>
      <vt:lpstr>Verdana</vt:lpstr>
      <vt:lpstr>Wingdings</vt:lpstr>
      <vt:lpstr>Damla</vt:lpstr>
      <vt:lpstr>HİJYEN VE SANİTASYON</vt:lpstr>
      <vt:lpstr> DEZENFEKSİYON NEDİR? </vt:lpstr>
      <vt:lpstr>Dezenfektanlar sterilizasyon etkisi yapmazlar !!!!!!!!!!!!!</vt:lpstr>
      <vt:lpstr> Dezenfektanlarda aranan özellikler</vt:lpstr>
      <vt:lpstr> Dezenfektanları etkileyen faktörler </vt:lpstr>
      <vt:lpstr> DEZENFEKSİYON YÖNTEMLERİ </vt:lpstr>
      <vt:lpstr>1. Isı ile Dezenfeksiyon </vt:lpstr>
      <vt:lpstr>PowerPoint Sunusu</vt:lpstr>
      <vt:lpstr>2. Radyasyonla dezenfeksiyon</vt:lpstr>
      <vt:lpstr>2. Radyasyonla dezenfeksiyon</vt:lpstr>
      <vt:lpstr>3. Kimyasal dezenfeksiyon </vt:lpstr>
      <vt:lpstr>  Gıda endüstrisinde yaygın olarak kullanılan dezenfektanlar  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163</cp:revision>
  <dcterms:created xsi:type="dcterms:W3CDTF">2019-09-25T12:44:30Z</dcterms:created>
  <dcterms:modified xsi:type="dcterms:W3CDTF">2020-01-26T15:08:38Z</dcterms:modified>
</cp:coreProperties>
</file>