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317" r:id="rId3"/>
    <p:sldId id="318" r:id="rId4"/>
    <p:sldId id="342" r:id="rId5"/>
    <p:sldId id="319" r:id="rId6"/>
    <p:sldId id="330" r:id="rId7"/>
    <p:sldId id="320" r:id="rId8"/>
    <p:sldId id="322" r:id="rId9"/>
    <p:sldId id="345" r:id="rId10"/>
    <p:sldId id="323" r:id="rId11"/>
    <p:sldId id="346" r:id="rId12"/>
    <p:sldId id="324" r:id="rId13"/>
    <p:sldId id="325"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20.11.2019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Eğitimde İşgücü Planlaması Dersi Notları – </a:t>
            </a:r>
            <a:r>
              <a:rPr lang="tr-TR" sz="2200" b="1" dirty="0" smtClean="0"/>
              <a:t>7</a:t>
            </a:r>
            <a:r>
              <a:rPr lang="tr-TR" sz="2200" b="1" dirty="0" smtClean="0"/>
              <a:t/>
            </a:r>
            <a:br>
              <a:rPr lang="tr-TR" sz="2200" b="1" dirty="0" smtClean="0"/>
            </a:b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dirty="0" smtClean="0"/>
              <a:t>Eğitim </a:t>
            </a:r>
            <a:r>
              <a:rPr lang="tr-TR" dirty="0"/>
              <a:t>ve Bilim İşkolundaki sendikaların kestirimleri (ki sendikalar genel olarak OECD standartlarında okul ve sınıf büyüklüğü gibi değişkenleri baz almakta ve ücretli öğretmenlik uygulamasının kaldırılmasını talep etmektedirler) Bakan’ın açıklamalarının çok üzerinde öğretmen açığı olduğuna işaret etmektedir</a:t>
            </a:r>
            <a:r>
              <a:rPr lang="tr-TR" dirty="0" smtClean="0"/>
              <a:t>.</a:t>
            </a:r>
          </a:p>
          <a:p>
            <a:pPr algn="just"/>
            <a:r>
              <a:rPr lang="tr-TR" dirty="0" smtClean="0"/>
              <a:t> </a:t>
            </a:r>
            <a:r>
              <a:rPr lang="tr-TR" dirty="0"/>
              <a:t>Ancak ne Bakan’ın ne de sendikaların ifade ettiği öğretmen açığının atama yoluyla kapatılması, ataması yapılmayan öğretmen adayları sorununu çözebilecektir. Zira, öğretmen yetiştirme sistemimiz hızla yeni öğretmen adayları mezun etmektedir.</a:t>
            </a:r>
          </a:p>
          <a:p>
            <a:endParaRPr lang="tr-TR" dirty="0"/>
          </a:p>
        </p:txBody>
      </p:sp>
    </p:spTree>
    <p:extLst>
      <p:ext uri="{BB962C8B-B14F-4D97-AF65-F5344CB8AC3E}">
        <p14:creationId xmlns:p14="http://schemas.microsoft.com/office/powerpoint/2010/main" val="1415147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Türkiye’de eğitim sistemi, uzun zamandır, herhangi bir ön hazırlık yapılmadan, konunun muhatabı olabilecek toplum kesimleri, uzmanlar, sendikalar ve üniversitelerin görüşleri dikkate alınmadan hızla yeniden yapılandırılmaktadır. Bu değişiklikler bir dizi eğitsel sorunu beraberinde getirmektedir. Bir başka açıdan, Türkiye’de eğitim sisteminde sıklıkla bazı köktenci ve kapsamlı değişikliklere gidilmekte ancak birçok boyutu ile tartışılan bu değişikliklerin gereği olan pratik adımlar uzun süre atıl(a)</a:t>
            </a:r>
            <a:r>
              <a:rPr lang="tr-TR" dirty="0" err="1"/>
              <a:t>mamaktadır</a:t>
            </a:r>
            <a:r>
              <a:rPr lang="tr-TR" dirty="0"/>
              <a:t>. </a:t>
            </a:r>
          </a:p>
        </p:txBody>
      </p:sp>
    </p:spTree>
    <p:extLst>
      <p:ext uri="{BB962C8B-B14F-4D97-AF65-F5344CB8AC3E}">
        <p14:creationId xmlns:p14="http://schemas.microsoft.com/office/powerpoint/2010/main" val="4142385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dirty="0"/>
              <a:t>Öğretmen istihdamı alanında yaşanan temel sorunlardan biri etkili bir işgücü planlamasının yapılmamış olmasıdır. Adem’in (1977, 125) belirttiği gibi, eğitim-istihdam ilişkisi ile nitelikli işgücü yetiştirme politikası, ancak 15-20 yıllık uzun vadelerle planlama yapmayı gerektirirken ülkemizde 5 yıllık planlamalarla politika belirlendiğini söylemek bile mümkün değildir. Eğitim alanında etkili bir işgücü planlaması yapılmasına ihtiyaç olduğu açıktır. Ülkemizde bu konuda etkili bir planlama faaliyeti olmadığı gibi öğretmen yetiştirmekle yükümlü fakülteler ve YÖK ile öğretmen atama işlevi üstlenen MEB arasında eşgüdüm olduğunu söylemek de zordur.</a:t>
            </a:r>
          </a:p>
          <a:p>
            <a:endParaRPr lang="tr-TR" dirty="0"/>
          </a:p>
        </p:txBody>
      </p:sp>
    </p:spTree>
    <p:extLst>
      <p:ext uri="{BB962C8B-B14F-4D97-AF65-F5344CB8AC3E}">
        <p14:creationId xmlns:p14="http://schemas.microsoft.com/office/powerpoint/2010/main" val="2773867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smtClean="0">
                <a:solidFill>
                  <a:srgbClr val="FF0000"/>
                </a:solidFill>
                <a:latin typeface="+mn-lt"/>
                <a:cs typeface="Arial" panose="020B0604020202020204" pitchFamily="34" charset="0"/>
              </a:rPr>
              <a:t>Öğretmen Arzı ve Talebi</a:t>
            </a:r>
            <a:endParaRPr lang="tr-TR" sz="2400" b="1" dirty="0">
              <a:solidFill>
                <a:srgbClr val="FF0000"/>
              </a:solidFill>
              <a:latin typeface="+mn-lt"/>
              <a:cs typeface="Arial" panose="020B0604020202020204" pitchFamily="34" charset="0"/>
            </a:endParaRPr>
          </a:p>
        </p:txBody>
      </p:sp>
      <p:sp>
        <p:nvSpPr>
          <p:cNvPr id="3" name="İçerik Yer Tutucusu 2"/>
          <p:cNvSpPr>
            <a:spLocks noGrp="1"/>
          </p:cNvSpPr>
          <p:nvPr>
            <p:ph sz="quarter" idx="1"/>
          </p:nvPr>
        </p:nvSpPr>
        <p:spPr/>
        <p:txBody>
          <a:bodyPr>
            <a:normAutofit lnSpcReduction="10000"/>
          </a:bodyPr>
          <a:lstStyle/>
          <a:p>
            <a:endParaRPr lang="tr-TR" dirty="0" smtClean="0"/>
          </a:p>
          <a:p>
            <a:pPr algn="just"/>
            <a:r>
              <a:rPr lang="tr-TR" dirty="0" smtClean="0"/>
              <a:t>Türkiye’de </a:t>
            </a:r>
            <a:r>
              <a:rPr lang="tr-TR" dirty="0"/>
              <a:t>Milli Eğitim Sistemi içinde görev yapacak öğretmenler başta Eğitim Fakülteleri ve Fen-Edebiyat Fakülteleri olmak üzere çeşitli fakültelerden mezun olan adaylar arasından Kamu Personeli Seçme Sınavı (KPSS) ile sıralanmakta ve </a:t>
            </a:r>
            <a:r>
              <a:rPr lang="tr-TR" dirty="0" smtClean="0"/>
              <a:t>KPSS puanlarına eklenen mülakat puanlarına göre </a:t>
            </a:r>
            <a:r>
              <a:rPr lang="tr-TR" dirty="0"/>
              <a:t>atanmaktadırlar</a:t>
            </a:r>
            <a:r>
              <a:rPr lang="tr-TR" dirty="0" smtClean="0"/>
              <a:t>.</a:t>
            </a:r>
          </a:p>
          <a:p>
            <a:pPr algn="just"/>
            <a:r>
              <a:rPr lang="tr-TR" dirty="0" smtClean="0"/>
              <a:t>Bugün Milli Eğitim Sistemi’nde yaklaşık 925 bin öğretmen ve okul yöneticisi ile sayısı kesin olarak açıklanmayan ancak 50 binin üzerinde olduğu bilinen ücretli öğretmen görev yapmaktadır.</a:t>
            </a:r>
            <a:endParaRPr lang="tr-TR" dirty="0">
              <a:solidFill>
                <a:srgbClr val="0070C0"/>
              </a:solidFill>
            </a:endParaRPr>
          </a:p>
        </p:txBody>
      </p:sp>
    </p:spTree>
    <p:extLst>
      <p:ext uri="{BB962C8B-B14F-4D97-AF65-F5344CB8AC3E}">
        <p14:creationId xmlns:p14="http://schemas.microsoft.com/office/powerpoint/2010/main" val="3531828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normAutofit/>
          </a:bodyPr>
          <a:lstStyle/>
          <a:p>
            <a:endParaRPr lang="tr-TR" dirty="0" smtClean="0"/>
          </a:p>
          <a:p>
            <a:pPr algn="just"/>
            <a:r>
              <a:rPr lang="tr-TR" dirty="0" smtClean="0"/>
              <a:t>2003 yılından 2014 yılına kadar yaklaşık 553 bin öğretmen atanmıştır.</a:t>
            </a:r>
          </a:p>
          <a:p>
            <a:pPr algn="just"/>
            <a:r>
              <a:rPr lang="tr-TR" dirty="0" smtClean="0"/>
              <a:t>2019 yılına kadar yaklaşık 650 bin öğretmen atandığı söylenebilir.</a:t>
            </a:r>
          </a:p>
          <a:p>
            <a:pPr algn="just"/>
            <a:r>
              <a:rPr lang="tr-TR" dirty="0" smtClean="0"/>
              <a:t>Öğretmenliğe kaynak oluşturan fakültelerden mezun ve/veya formasyon almış 400 binin üzerinde atama bekleyen öğretmen adayı bulunmaktadır.</a:t>
            </a:r>
            <a:endParaRPr lang="tr-TR" dirty="0"/>
          </a:p>
        </p:txBody>
      </p:sp>
    </p:spTree>
    <p:extLst>
      <p:ext uri="{BB962C8B-B14F-4D97-AF65-F5344CB8AC3E}">
        <p14:creationId xmlns:p14="http://schemas.microsoft.com/office/powerpoint/2010/main" val="1437947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lgn="just"/>
            <a:r>
              <a:rPr lang="tr-TR" dirty="0"/>
              <a:t> Eğitim sisteminde, gerek öğretmen açığından, gerekse öğretmenlerin ülke çapındaki dağılımında yaşanan sorunlardan dolayı,  çok sayıda ücretli öğretmen istihdam edilmektedir. </a:t>
            </a:r>
            <a:endParaRPr lang="tr-TR" dirty="0" smtClean="0"/>
          </a:p>
          <a:p>
            <a:pPr algn="just"/>
            <a:r>
              <a:rPr lang="tr-TR" dirty="0" smtClean="0"/>
              <a:t>Bakanlığın </a:t>
            </a:r>
            <a:r>
              <a:rPr lang="tr-TR" dirty="0"/>
              <a:t>2015 – 2019 Stratejik Planı’nda sistemde bulunan öğretmenlerin % 7’sinin ücretli olduğu belirtilmiştir. Planda verilen toplam öğretmen sayısının % 7’si alındığında, sistemde 56 bin kadar ücretli öğretmen olduğu sonucuna ulaşılmaktadır. </a:t>
            </a:r>
            <a:endParaRPr lang="tr-TR" dirty="0" smtClean="0"/>
          </a:p>
          <a:p>
            <a:pPr algn="just"/>
            <a:r>
              <a:rPr lang="tr-TR" dirty="0" smtClean="0"/>
              <a:t>Eğitim </a:t>
            </a:r>
            <a:r>
              <a:rPr lang="tr-TR" dirty="0"/>
              <a:t>Öğretim ve Bilim İşkolunda örgütlü sendikalar ise, bu sayının açıklananın çok üzerinde olduğunu iddia etmektedirler. </a:t>
            </a:r>
            <a:endParaRPr lang="tr-TR" dirty="0" smtClean="0"/>
          </a:p>
        </p:txBody>
      </p:sp>
    </p:spTree>
    <p:extLst>
      <p:ext uri="{BB962C8B-B14F-4D97-AF65-F5344CB8AC3E}">
        <p14:creationId xmlns:p14="http://schemas.microsoft.com/office/powerpoint/2010/main" val="3883673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dirty="0"/>
              <a:t>Türkiye’de 1980'li yıllara kadar, hemen her öğretmenlik alanında öğretmen açığı sorunu yaşanmış ve bu sorunu ortadan kaldırmak üzere, farklı dönemlerde farklı çözümler üretilmiştir. </a:t>
            </a:r>
            <a:endParaRPr lang="tr-TR" dirty="0" smtClean="0"/>
          </a:p>
          <a:p>
            <a:pPr algn="just"/>
            <a:r>
              <a:rPr lang="tr-TR" dirty="0" smtClean="0"/>
              <a:t>1960'lı </a:t>
            </a:r>
            <a:r>
              <a:rPr lang="tr-TR" dirty="0"/>
              <a:t>yıllarda </a:t>
            </a:r>
            <a:r>
              <a:rPr lang="tr-TR" dirty="0">
                <a:solidFill>
                  <a:srgbClr val="FF0000"/>
                </a:solidFill>
              </a:rPr>
              <a:t>yedek subay öğretmenlik</a:t>
            </a:r>
            <a:r>
              <a:rPr lang="tr-TR" dirty="0"/>
              <a:t>, 1970'li yıllarda </a:t>
            </a:r>
            <a:r>
              <a:rPr lang="tr-TR" dirty="0">
                <a:solidFill>
                  <a:srgbClr val="FF0000"/>
                </a:solidFill>
              </a:rPr>
              <a:t>hızlandırılmış eğitim ve mektupla öğretimle öğretmen yetiştirilmesi,</a:t>
            </a:r>
            <a:r>
              <a:rPr lang="tr-TR" dirty="0"/>
              <a:t> 1980'li yıllardan itibaren yaygın olarak uygulanan </a:t>
            </a:r>
            <a:r>
              <a:rPr lang="tr-TR" dirty="0">
                <a:solidFill>
                  <a:srgbClr val="FF0000"/>
                </a:solidFill>
              </a:rPr>
              <a:t>pedagojik formasyon kursları</a:t>
            </a:r>
            <a:r>
              <a:rPr lang="tr-TR" dirty="0"/>
              <a:t>, başvurulan çözümler arasındadır. </a:t>
            </a:r>
            <a:endParaRPr lang="tr-TR" dirty="0" smtClean="0"/>
          </a:p>
          <a:p>
            <a:endParaRPr lang="tr-TR" dirty="0"/>
          </a:p>
        </p:txBody>
      </p:sp>
    </p:spTree>
    <p:extLst>
      <p:ext uri="{BB962C8B-B14F-4D97-AF65-F5344CB8AC3E}">
        <p14:creationId xmlns:p14="http://schemas.microsoft.com/office/powerpoint/2010/main" val="2547638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lgn="just"/>
            <a:r>
              <a:rPr lang="tr-TR" dirty="0"/>
              <a:t>1981'de yürürlüğe giren 2547 Sayılı Yükseköğretim Yasası ile öğretmen yetiştiren tüm kurumlar "eğitim fakülteleri" çatısı altında üniversite bünyesine alınmıştır. </a:t>
            </a:r>
            <a:endParaRPr lang="tr-TR" dirty="0" smtClean="0"/>
          </a:p>
          <a:p>
            <a:pPr algn="just"/>
            <a:r>
              <a:rPr lang="tr-TR" dirty="0" smtClean="0"/>
              <a:t>Eğitim </a:t>
            </a:r>
            <a:r>
              <a:rPr lang="tr-TR" dirty="0"/>
              <a:t>fakültelerinin, ilk yıllarda daha çok ortaöğretim branş öğretmeni yetiştirecek şekilde yapılanması, temel eğitimde öğretmen açığına, ortaöğretim alanında </a:t>
            </a:r>
            <a:r>
              <a:rPr lang="tr-TR" dirty="0" smtClean="0"/>
              <a:t>ise istihdam </a:t>
            </a:r>
            <a:r>
              <a:rPr lang="tr-TR" dirty="0"/>
              <a:t>fazlalığına yol açmıştır. </a:t>
            </a:r>
            <a:endParaRPr lang="tr-TR" dirty="0" smtClean="0"/>
          </a:p>
          <a:p>
            <a:pPr algn="just"/>
            <a:r>
              <a:rPr lang="tr-TR" dirty="0" smtClean="0"/>
              <a:t>Yaşanan </a:t>
            </a:r>
            <a:r>
              <a:rPr lang="tr-TR" dirty="0"/>
              <a:t>istihdam sorununu çözmek için ortaöğretim öğretmenliğine atanacak öğretmenler "yeterlilik sınavı" ile seçilmeye başlanmış ve böylece Türkiye'de ilk kez 1980'li yıllarda </a:t>
            </a:r>
            <a:r>
              <a:rPr lang="tr-TR" dirty="0">
                <a:solidFill>
                  <a:srgbClr val="7030A0"/>
                </a:solidFill>
              </a:rPr>
              <a:t>"atanamayan öğretmenler" </a:t>
            </a:r>
            <a:r>
              <a:rPr lang="tr-TR" dirty="0"/>
              <a:t>sorunu gündeme gelmiştir.</a:t>
            </a:r>
          </a:p>
          <a:p>
            <a:endParaRPr lang="tr-TR" dirty="0"/>
          </a:p>
        </p:txBody>
      </p:sp>
    </p:spTree>
    <p:extLst>
      <p:ext uri="{BB962C8B-B14F-4D97-AF65-F5344CB8AC3E}">
        <p14:creationId xmlns:p14="http://schemas.microsoft.com/office/powerpoint/2010/main" val="88988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endParaRPr lang="tr-TR" dirty="0" smtClean="0"/>
          </a:p>
          <a:p>
            <a:endParaRPr lang="tr-TR" dirty="0"/>
          </a:p>
          <a:p>
            <a:r>
              <a:rPr lang="tr-TR" dirty="0" smtClean="0"/>
              <a:t>Üniversite </a:t>
            </a:r>
            <a:r>
              <a:rPr lang="tr-TR" dirty="0"/>
              <a:t>sayılarının artışı, eğitim fakültelerinde ikinci öğretim kanalı da açılarak kontenjanların her geçen yıl arttırılması, farklı fakültelerin de çeşitli branşlarda öğretmenlik kaynağı olarak kabul edilmesi, formasyon uygulamalarının yaygınlaştırılması gibi nedenlerle ataması yapılmayan yüzbinlerce öğretmen adayı ortaya çıkmıştır. </a:t>
            </a:r>
          </a:p>
        </p:txBody>
      </p:sp>
    </p:spTree>
    <p:extLst>
      <p:ext uri="{BB962C8B-B14F-4D97-AF65-F5344CB8AC3E}">
        <p14:creationId xmlns:p14="http://schemas.microsoft.com/office/powerpoint/2010/main" val="112868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smtClean="0"/>
              <a:t>Türkiye’de Kasım </a:t>
            </a:r>
            <a:r>
              <a:rPr lang="tr-TR" dirty="0"/>
              <a:t>2019 itibariyle üniversite sayısı, </a:t>
            </a:r>
            <a:r>
              <a:rPr lang="tr-TR" u="sng" dirty="0"/>
              <a:t>129 devlet, 72 vakıf olmak üzere 201</a:t>
            </a:r>
            <a:r>
              <a:rPr lang="tr-TR" dirty="0"/>
              <a:t>’e ulaşmıştır. Ayrıca Millî Savunma Üniversitesi, Türk-Japon Bilim ve Teknoloji Üniversitesi ve 5 vakıf meslek yüksekokulu ile birlikte toplam </a:t>
            </a:r>
            <a:r>
              <a:rPr lang="tr-TR" u="sng" dirty="0"/>
              <a:t>208 yükseköğretim kurumu</a:t>
            </a:r>
            <a:r>
              <a:rPr lang="tr-TR" dirty="0"/>
              <a:t>nda eğitim ve öğretim faaliyetlerine devam edilmektedir.</a:t>
            </a:r>
          </a:p>
          <a:p>
            <a:r>
              <a:rPr lang="tr-TR" dirty="0" smtClean="0"/>
              <a:t>Türkiye’de </a:t>
            </a:r>
            <a:r>
              <a:rPr lang="tr-TR" dirty="0"/>
              <a:t>87 temel alanda ve 146 branşta öğretmen istihdamı gerçekleştirilirken </a:t>
            </a:r>
            <a:r>
              <a:rPr lang="tr-TR" dirty="0" smtClean="0"/>
              <a:t>fakültelerden </a:t>
            </a:r>
            <a:r>
              <a:rPr lang="tr-TR" dirty="0" smtClean="0">
                <a:solidFill>
                  <a:srgbClr val="FF0000"/>
                </a:solidFill>
              </a:rPr>
              <a:t>her </a:t>
            </a:r>
            <a:r>
              <a:rPr lang="tr-TR" dirty="0">
                <a:solidFill>
                  <a:srgbClr val="FF0000"/>
                </a:solidFill>
              </a:rPr>
              <a:t>yıl </a:t>
            </a:r>
            <a:r>
              <a:rPr lang="tr-TR" dirty="0" smtClean="0">
                <a:solidFill>
                  <a:srgbClr val="FF0000"/>
                </a:solidFill>
              </a:rPr>
              <a:t>50 </a:t>
            </a:r>
            <a:r>
              <a:rPr lang="tr-TR" dirty="0">
                <a:solidFill>
                  <a:srgbClr val="FF0000"/>
                </a:solidFill>
              </a:rPr>
              <a:t>bin dolayında mezun vermektedir.</a:t>
            </a:r>
            <a:r>
              <a:rPr lang="tr-TR" dirty="0"/>
              <a:t> </a:t>
            </a:r>
            <a:r>
              <a:rPr lang="tr-TR" dirty="0" smtClean="0"/>
              <a:t>Fen edebiyat fakültelerinden de on binlerce kişi mezun olmaktadır.</a:t>
            </a:r>
          </a:p>
          <a:p>
            <a:endParaRPr lang="tr-TR" dirty="0"/>
          </a:p>
        </p:txBody>
      </p:sp>
    </p:spTree>
    <p:extLst>
      <p:ext uri="{BB962C8B-B14F-4D97-AF65-F5344CB8AC3E}">
        <p14:creationId xmlns:p14="http://schemas.microsoft.com/office/powerpoint/2010/main" val="1066913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 Bakan Selçuk’un son açıklamasına göre (18 Ocak 2019) Bakanlığın 117 bin 403 öğretmen ihtiyacı vardır. 2018 yılında 5 bini ücretli 20 bini sözleşmeli olmak üzere 25 bin dolayında öğretmen atanmıştır. Oysa her yıl sistemden 10 - 14 bin kadar öğretmen, emeklilik, iş değiştirme ve ölüm gibi nedenlerle ayrılmaktadır. Nitekim Milli Eğitim Bakanlığının 2018 yılı Faaliyet Raporu’na göre, son 7 yılda Milli Eğitim Bakanlığından 107 bin 963 öğretmen, şu ya da bu nedenle, ayrılmıştır</a:t>
            </a:r>
            <a:r>
              <a:rPr lang="tr-TR" dirty="0" smtClean="0"/>
              <a:t>.</a:t>
            </a:r>
          </a:p>
          <a:p>
            <a:endParaRPr lang="tr-TR" dirty="0"/>
          </a:p>
          <a:p>
            <a:endParaRPr lang="tr-TR" dirty="0"/>
          </a:p>
        </p:txBody>
      </p:sp>
    </p:spTree>
    <p:extLst>
      <p:ext uri="{BB962C8B-B14F-4D97-AF65-F5344CB8AC3E}">
        <p14:creationId xmlns:p14="http://schemas.microsoft.com/office/powerpoint/2010/main" val="2677296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1592</TotalTime>
  <Words>775</Words>
  <Application>Microsoft Office PowerPoint</Application>
  <PresentationFormat>Ekran Gösterisi (4:3)</PresentationFormat>
  <Paragraphs>34</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Franklin Gothic Book</vt:lpstr>
      <vt:lpstr>Perpetua</vt:lpstr>
      <vt:lpstr>Wingdings 2</vt:lpstr>
      <vt:lpstr>Hisse Senedi</vt:lpstr>
      <vt:lpstr>Eğitimde İşgücü Planlaması Dersi Notları – 7 </vt:lpstr>
      <vt:lpstr>Öğretmen Arzı ve Talebi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376</cp:revision>
  <dcterms:created xsi:type="dcterms:W3CDTF">2014-05-05T08:01:07Z</dcterms:created>
  <dcterms:modified xsi:type="dcterms:W3CDTF">2019-11-20T11:43:43Z</dcterms:modified>
</cp:coreProperties>
</file>