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73" r:id="rId6"/>
    <p:sldId id="274" r:id="rId7"/>
    <p:sldId id="275"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MÜDAHALENİN AŞAMALARI</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Müracaat </a:t>
            </a:r>
            <a:r>
              <a:rPr lang="tr-TR" dirty="0"/>
              <a:t>ve Saptama </a:t>
            </a:r>
            <a:r>
              <a:rPr lang="tr-TR" dirty="0" smtClean="0"/>
              <a:t>Basamağı</a:t>
            </a:r>
          </a:p>
          <a:p>
            <a:r>
              <a:rPr lang="tr-TR" dirty="0" smtClean="0"/>
              <a:t>Erken </a:t>
            </a:r>
            <a:r>
              <a:rPr lang="tr-TR" dirty="0"/>
              <a:t>Müdahale Programlarının Oluşturulma </a:t>
            </a:r>
            <a:r>
              <a:rPr lang="tr-TR" dirty="0" smtClean="0"/>
              <a:t>Basamağı</a:t>
            </a:r>
          </a:p>
          <a:p>
            <a:pPr lvl="1"/>
            <a:r>
              <a:rPr lang="tr-TR" dirty="0" smtClean="0"/>
              <a:t>Değerlendirme </a:t>
            </a:r>
            <a:r>
              <a:rPr lang="tr-TR" dirty="0"/>
              <a:t>basamağı </a:t>
            </a:r>
            <a:endParaRPr lang="tr-TR" dirty="0" smtClean="0"/>
          </a:p>
          <a:p>
            <a:pPr lvl="1"/>
            <a:r>
              <a:rPr lang="tr-TR" dirty="0" smtClean="0"/>
              <a:t>Tanılama basamağı</a:t>
            </a:r>
          </a:p>
          <a:p>
            <a:pPr lvl="1"/>
            <a:r>
              <a:rPr lang="tr-TR" dirty="0" smtClean="0"/>
              <a:t>Bireyselleştirilmiş </a:t>
            </a:r>
            <a:r>
              <a:rPr lang="tr-TR" dirty="0"/>
              <a:t>aile hizmet planını oluşturma </a:t>
            </a:r>
            <a:r>
              <a:rPr lang="tr-TR" dirty="0" smtClean="0"/>
              <a:t>basamağı</a:t>
            </a:r>
          </a:p>
          <a:p>
            <a:pPr lvl="1"/>
            <a:r>
              <a:rPr lang="tr-TR" dirty="0" smtClean="0"/>
              <a:t>Hizmet </a:t>
            </a:r>
            <a:r>
              <a:rPr lang="tr-TR" dirty="0"/>
              <a:t>koordinatörlüğü basamağı </a:t>
            </a:r>
            <a:endParaRPr lang="tr-TR" dirty="0" smtClean="0"/>
          </a:p>
          <a:p>
            <a:r>
              <a:rPr lang="tr-TR" dirty="0" smtClean="0"/>
              <a:t>Erken </a:t>
            </a:r>
            <a:r>
              <a:rPr lang="tr-TR" dirty="0"/>
              <a:t>Müdahale Programlarının Uygulanması Basamağı </a:t>
            </a:r>
          </a:p>
          <a:p>
            <a:pPr lvl="1"/>
            <a:r>
              <a:rPr lang="tr-TR" dirty="0"/>
              <a:t>Ev tabanlı </a:t>
            </a:r>
            <a:r>
              <a:rPr lang="tr-TR" dirty="0" smtClean="0"/>
              <a:t>programlar</a:t>
            </a:r>
          </a:p>
          <a:p>
            <a:pPr lvl="1"/>
            <a:r>
              <a:rPr lang="tr-TR" dirty="0" smtClean="0"/>
              <a:t>Kurum </a:t>
            </a:r>
            <a:r>
              <a:rPr lang="tr-TR" dirty="0"/>
              <a:t>tabanlı </a:t>
            </a:r>
            <a:r>
              <a:rPr lang="tr-TR" dirty="0" smtClean="0"/>
              <a:t>programlar</a:t>
            </a:r>
            <a:endParaRPr lang="tr-TR" dirty="0"/>
          </a:p>
          <a:p>
            <a:pPr lvl="1"/>
            <a:r>
              <a:rPr lang="tr-TR" dirty="0"/>
              <a:t>Birleştirilmiş ev kurum </a:t>
            </a:r>
            <a:r>
              <a:rPr lang="tr-TR" dirty="0" smtClean="0"/>
              <a:t>programları</a:t>
            </a:r>
          </a:p>
          <a:p>
            <a:r>
              <a:rPr lang="tr-TR" dirty="0" smtClean="0"/>
              <a:t>Programın </a:t>
            </a:r>
            <a:r>
              <a:rPr lang="tr-TR" dirty="0"/>
              <a:t>Değerlendirilmesi Basamağı </a:t>
            </a:r>
            <a:endParaRPr lang="tr-TR" dirty="0" smtClean="0"/>
          </a:p>
          <a:p>
            <a:pPr lvl="1"/>
            <a:r>
              <a:rPr lang="tr-TR" dirty="0" smtClean="0"/>
              <a:t>BAHP </a:t>
            </a:r>
            <a:r>
              <a:rPr lang="tr-TR" dirty="0"/>
              <a:t>altı aylık gözden geçirme </a:t>
            </a:r>
            <a:r>
              <a:rPr lang="tr-TR" dirty="0" smtClean="0"/>
              <a:t>basamağı</a:t>
            </a:r>
            <a:endParaRPr lang="tr-TR" dirty="0"/>
          </a:p>
          <a:p>
            <a:pPr lvl="1"/>
            <a:r>
              <a:rPr lang="tr-TR" dirty="0"/>
              <a:t>Yıllık BAHP güncelleme </a:t>
            </a:r>
            <a:r>
              <a:rPr lang="tr-TR" dirty="0" smtClean="0"/>
              <a:t>basamağı</a:t>
            </a:r>
            <a:endParaRPr lang="tr-TR" dirty="0"/>
          </a:p>
          <a:p>
            <a:r>
              <a:rPr lang="tr-TR" dirty="0"/>
              <a:t>Geçiş Süreci Basamağı</a:t>
            </a:r>
          </a:p>
        </p:txBody>
      </p:sp>
    </p:spTree>
    <p:extLst>
      <p:ext uri="{BB962C8B-B14F-4D97-AF65-F5344CB8AC3E}">
        <p14:creationId xmlns:p14="http://schemas.microsoft.com/office/powerpoint/2010/main" val="749963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Müracaat ve Saptama Basamağı</a:t>
            </a:r>
          </a:p>
        </p:txBody>
      </p:sp>
      <p:sp>
        <p:nvSpPr>
          <p:cNvPr id="3" name="İçerik Yer Tutucusu 2"/>
          <p:cNvSpPr>
            <a:spLocks noGrp="1"/>
          </p:cNvSpPr>
          <p:nvPr>
            <p:ph idx="1"/>
          </p:nvPr>
        </p:nvSpPr>
        <p:spPr/>
        <p:txBody>
          <a:bodyPr>
            <a:normAutofit fontScale="70000" lnSpcReduction="20000"/>
          </a:bodyPr>
          <a:lstStyle/>
          <a:p>
            <a:pPr algn="just"/>
            <a:r>
              <a:rPr lang="tr-TR" dirty="0"/>
              <a:t>Çocuk ve ailelerin erken müdahaleye yönelik başvuru yapabileceği iki temel yol vardır (Basic of </a:t>
            </a:r>
            <a:r>
              <a:rPr lang="tr-TR" dirty="0" err="1"/>
              <a:t>the</a:t>
            </a:r>
            <a:r>
              <a:rPr lang="tr-TR" dirty="0"/>
              <a:t> Early </a:t>
            </a:r>
            <a:r>
              <a:rPr lang="tr-TR" dirty="0" err="1"/>
              <a:t>Intervention</a:t>
            </a:r>
            <a:r>
              <a:rPr lang="tr-TR" dirty="0"/>
              <a:t> </a:t>
            </a:r>
            <a:r>
              <a:rPr lang="tr-TR" dirty="0" err="1"/>
              <a:t>Process</a:t>
            </a:r>
            <a:r>
              <a:rPr lang="tr-TR" dirty="0"/>
              <a:t> Under </a:t>
            </a:r>
            <a:r>
              <a:rPr lang="tr-TR" dirty="0" err="1"/>
              <a:t>Part</a:t>
            </a:r>
            <a:r>
              <a:rPr lang="tr-TR" dirty="0"/>
              <a:t> C of IDEA, </a:t>
            </a:r>
            <a:r>
              <a:rPr lang="tr-TR" dirty="0" err="1" smtClean="0"/>
              <a:t>n.d.’den</a:t>
            </a:r>
            <a:r>
              <a:rPr lang="tr-TR" dirty="0" smtClean="0"/>
              <a:t> akt. Aytekin </a:t>
            </a:r>
            <a:r>
              <a:rPr lang="tr-TR" dirty="0"/>
              <a:t>ve Bayhan</a:t>
            </a:r>
            <a:r>
              <a:rPr lang="tr-TR" dirty="0" smtClean="0"/>
              <a:t>, </a:t>
            </a:r>
            <a:r>
              <a:rPr lang="tr-TR" dirty="0" smtClean="0"/>
              <a:t>2015): </a:t>
            </a:r>
            <a:endParaRPr lang="tr-TR" dirty="0" smtClean="0"/>
          </a:p>
          <a:p>
            <a:pPr marL="514350" indent="-514350" algn="just">
              <a:buFont typeface="+mj-lt"/>
              <a:buAutoNum type="arabicPeriod"/>
            </a:pPr>
            <a:r>
              <a:rPr lang="tr-TR" dirty="0" smtClean="0"/>
              <a:t>İlk </a:t>
            </a:r>
            <a:r>
              <a:rPr lang="tr-TR" dirty="0"/>
              <a:t>müracaat kaynakları; bu kaynaklar genellikle doktorlar, hastaneler ve diğer programları içermektedir. Örneğin, rutin sağlık kontrolünde veya herhangi bir hastane ziyaretinde çocuğun gelişimi ile ilgili sağlık personeli tarafından bir şüphe duyulduğunda çocuk ve aile erken müdahaleye yönelik müracaat için </a:t>
            </a:r>
            <a:r>
              <a:rPr lang="tr-TR" dirty="0" smtClean="0"/>
              <a:t>yönlendirilir. </a:t>
            </a:r>
          </a:p>
          <a:p>
            <a:pPr marL="514350" indent="-514350" algn="just">
              <a:buFont typeface="+mj-lt"/>
              <a:buAutoNum type="arabicPeriod"/>
            </a:pPr>
            <a:r>
              <a:rPr lang="tr-TR" dirty="0" smtClean="0"/>
              <a:t>Ebeveynlerin </a:t>
            </a:r>
            <a:r>
              <a:rPr lang="tr-TR" dirty="0"/>
              <a:t>şüphelenmesi; çocuğunun gelişimi ile ilgili herhangi bir şüphe duyan ebeveynler erken müdahale için müracaatta bulunarak çocuğunun değerlendirilmesini talep edebilir. Herhangi bir şekilde müracaat eden aile ve çocuk sağlık sistemindeki gerekli işlemlerin yapılmasının ardından değerlendirilmek üzere yönlendirilir</a:t>
            </a:r>
            <a:r>
              <a:rPr lang="tr-TR" dirty="0" smtClean="0"/>
              <a:t>.</a:t>
            </a:r>
          </a:p>
          <a:p>
            <a:pPr algn="just"/>
            <a:endParaRPr lang="tr-TR" dirty="0"/>
          </a:p>
        </p:txBody>
      </p:sp>
    </p:spTree>
    <p:extLst>
      <p:ext uri="{BB962C8B-B14F-4D97-AF65-F5344CB8AC3E}">
        <p14:creationId xmlns:p14="http://schemas.microsoft.com/office/powerpoint/2010/main" val="2589219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Erken Müdahale Programlarının Oluşturulma </a:t>
            </a:r>
            <a:r>
              <a:rPr lang="tr-TR" dirty="0" smtClean="0"/>
              <a:t>Basamağı</a:t>
            </a:r>
            <a:endParaRPr lang="tr-TR" dirty="0"/>
          </a:p>
        </p:txBody>
      </p:sp>
      <p:sp>
        <p:nvSpPr>
          <p:cNvPr id="3" name="İçerik Yer Tutucusu 2"/>
          <p:cNvSpPr>
            <a:spLocks noGrp="1"/>
          </p:cNvSpPr>
          <p:nvPr>
            <p:ph idx="1"/>
          </p:nvPr>
        </p:nvSpPr>
        <p:spPr/>
        <p:txBody>
          <a:bodyPr>
            <a:normAutofit/>
          </a:bodyPr>
          <a:lstStyle/>
          <a:p>
            <a:pPr marL="514350" indent="-514350">
              <a:buFont typeface="+mj-lt"/>
              <a:buAutoNum type="arabicPeriod"/>
            </a:pPr>
            <a:r>
              <a:rPr lang="tr-TR" dirty="0" smtClean="0"/>
              <a:t>Değerlendirme basamağı</a:t>
            </a:r>
          </a:p>
          <a:p>
            <a:pPr marL="514350" indent="-514350">
              <a:buFont typeface="+mj-lt"/>
              <a:buAutoNum type="arabicPeriod"/>
            </a:pPr>
            <a:r>
              <a:rPr lang="tr-TR" dirty="0"/>
              <a:t>Tanılama </a:t>
            </a:r>
            <a:r>
              <a:rPr lang="tr-TR" dirty="0" smtClean="0"/>
              <a:t>basamağı</a:t>
            </a:r>
          </a:p>
          <a:p>
            <a:pPr marL="514350" indent="-514350">
              <a:buFont typeface="+mj-lt"/>
              <a:buAutoNum type="arabicPeriod"/>
            </a:pPr>
            <a:r>
              <a:rPr lang="tr-TR" dirty="0" smtClean="0"/>
              <a:t>Bireyselleştirilmiş </a:t>
            </a:r>
            <a:r>
              <a:rPr lang="tr-TR" dirty="0"/>
              <a:t>aile hizmet planını oluşturma </a:t>
            </a:r>
            <a:r>
              <a:rPr lang="tr-TR" dirty="0" smtClean="0"/>
              <a:t>basamağı</a:t>
            </a:r>
          </a:p>
          <a:p>
            <a:pPr marL="514350" indent="-514350">
              <a:buFont typeface="+mj-lt"/>
              <a:buAutoNum type="arabicPeriod"/>
            </a:pPr>
            <a:r>
              <a:rPr lang="tr-TR" dirty="0" smtClean="0"/>
              <a:t>Hizmet </a:t>
            </a:r>
            <a:r>
              <a:rPr lang="tr-TR" dirty="0"/>
              <a:t>koordinatörlüğü </a:t>
            </a:r>
            <a:r>
              <a:rPr lang="tr-TR" dirty="0" smtClean="0"/>
              <a:t>basamağı</a:t>
            </a:r>
            <a:endParaRPr lang="tr-TR" dirty="0"/>
          </a:p>
        </p:txBody>
      </p:sp>
    </p:spTree>
    <p:extLst>
      <p:ext uri="{BB962C8B-B14F-4D97-AF65-F5344CB8AC3E}">
        <p14:creationId xmlns:p14="http://schemas.microsoft.com/office/powerpoint/2010/main" val="1134887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Erken Müdahale Programlarının Uygulanması </a:t>
            </a:r>
            <a:r>
              <a:rPr lang="tr-TR" dirty="0" smtClean="0"/>
              <a:t>Basamağı</a:t>
            </a:r>
            <a:endParaRPr lang="tr-TR" dirty="0"/>
          </a:p>
        </p:txBody>
      </p:sp>
      <p:sp>
        <p:nvSpPr>
          <p:cNvPr id="3" name="İçerik Yer Tutucusu 2"/>
          <p:cNvSpPr>
            <a:spLocks noGrp="1"/>
          </p:cNvSpPr>
          <p:nvPr>
            <p:ph idx="1"/>
          </p:nvPr>
        </p:nvSpPr>
        <p:spPr/>
        <p:txBody>
          <a:bodyPr>
            <a:normAutofit/>
          </a:bodyPr>
          <a:lstStyle/>
          <a:p>
            <a:r>
              <a:rPr lang="tr-TR" dirty="0" smtClean="0"/>
              <a:t>Ev </a:t>
            </a:r>
            <a:r>
              <a:rPr lang="tr-TR" dirty="0"/>
              <a:t>tabanlı programlar</a:t>
            </a:r>
          </a:p>
          <a:p>
            <a:r>
              <a:rPr lang="tr-TR" dirty="0"/>
              <a:t>Kurum tabanlı programlar</a:t>
            </a:r>
          </a:p>
          <a:p>
            <a:r>
              <a:rPr lang="tr-TR" dirty="0"/>
              <a:t>Birleştirilmiş ev kurum programları</a:t>
            </a:r>
          </a:p>
          <a:p>
            <a:endParaRPr lang="tr-TR" dirty="0"/>
          </a:p>
        </p:txBody>
      </p:sp>
    </p:spTree>
    <p:extLst>
      <p:ext uri="{BB962C8B-B14F-4D97-AF65-F5344CB8AC3E}">
        <p14:creationId xmlns:p14="http://schemas.microsoft.com/office/powerpoint/2010/main" val="2137689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Programın Değerlendirilmesi Basamağı </a:t>
            </a:r>
          </a:p>
        </p:txBody>
      </p:sp>
      <p:sp>
        <p:nvSpPr>
          <p:cNvPr id="3" name="İçerik Yer Tutucusu 2"/>
          <p:cNvSpPr>
            <a:spLocks noGrp="1"/>
          </p:cNvSpPr>
          <p:nvPr>
            <p:ph idx="1"/>
          </p:nvPr>
        </p:nvSpPr>
        <p:spPr/>
        <p:txBody>
          <a:bodyPr/>
          <a:lstStyle/>
          <a:p>
            <a:r>
              <a:rPr lang="tr-TR" dirty="0" smtClean="0"/>
              <a:t>BAHP </a:t>
            </a:r>
            <a:r>
              <a:rPr lang="tr-TR" dirty="0"/>
              <a:t>altı aylık gözden geçirme basamağı</a:t>
            </a:r>
          </a:p>
          <a:p>
            <a:r>
              <a:rPr lang="tr-TR" dirty="0"/>
              <a:t>Yıllık BAHP güncelleme basamağı</a:t>
            </a:r>
          </a:p>
          <a:p>
            <a:endParaRPr lang="tr-TR" dirty="0"/>
          </a:p>
        </p:txBody>
      </p:sp>
    </p:spTree>
    <p:extLst>
      <p:ext uri="{BB962C8B-B14F-4D97-AF65-F5344CB8AC3E}">
        <p14:creationId xmlns:p14="http://schemas.microsoft.com/office/powerpoint/2010/main" val="132468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Geçiş Süreci </a:t>
            </a:r>
            <a:r>
              <a:rPr lang="tr-TR" dirty="0" smtClean="0"/>
              <a:t>Basamağı</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062370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AYTEKİN, Ç., &amp; BAYHAN, P. (</a:t>
            </a:r>
            <a:r>
              <a:rPr lang="tr-TR" dirty="0" smtClean="0"/>
              <a:t>2015</a:t>
            </a:r>
            <a:r>
              <a:rPr lang="tr-TR" dirty="0"/>
              <a:t>). </a:t>
            </a:r>
            <a:r>
              <a:rPr lang="tr-TR" dirty="0" smtClean="0"/>
              <a:t>Erken Müdahalede Uygulama Basamakları.</a:t>
            </a:r>
            <a:r>
              <a:rPr lang="tr-TR" dirty="0"/>
              <a:t> </a:t>
            </a:r>
            <a:r>
              <a:rPr lang="tr-TR" i="1" dirty="0"/>
              <a:t>Hacettepe Üniversitesi Sağlık Bilimleri Fakültesi Dergisi</a:t>
            </a:r>
            <a:r>
              <a:rPr lang="tr-TR" dirty="0"/>
              <a:t>, </a:t>
            </a:r>
            <a:r>
              <a:rPr lang="tr-TR" i="1" dirty="0"/>
              <a:t>2</a:t>
            </a:r>
            <a:r>
              <a:rPr lang="tr-TR" dirty="0"/>
              <a:t>(2), 1-14.</a:t>
            </a:r>
          </a:p>
        </p:txBody>
      </p:sp>
    </p:spTree>
    <p:extLst>
      <p:ext uri="{BB962C8B-B14F-4D97-AF65-F5344CB8AC3E}">
        <p14:creationId xmlns:p14="http://schemas.microsoft.com/office/powerpoint/2010/main" val="992105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28</TotalTime>
  <Words>255</Words>
  <Application>Microsoft Office PowerPoint</Application>
  <PresentationFormat>Ekran Gösterisi (4:3)</PresentationFormat>
  <Paragraphs>35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Raptiye</vt:lpstr>
      <vt:lpstr>ERKEN MÜDAHALENİN AŞAMALARI</vt:lpstr>
      <vt:lpstr>PowerPoint Sunusu</vt:lpstr>
      <vt:lpstr>Müracaat ve Saptama Basamağı</vt:lpstr>
      <vt:lpstr>Erken Müdahale Programlarının Oluşturulma Basamağı</vt:lpstr>
      <vt:lpstr>Erken Müdahale Programlarının Uygulanması Basamağı</vt:lpstr>
      <vt:lpstr>Programın Değerlendirilmesi Basamağı </vt:lpstr>
      <vt:lpstr>Geçiş Süreci Basamağı</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11</cp:revision>
  <dcterms:created xsi:type="dcterms:W3CDTF">2021-04-10T13:29:01Z</dcterms:created>
  <dcterms:modified xsi:type="dcterms:W3CDTF">2021-04-15T04:09:30Z</dcterms:modified>
</cp:coreProperties>
</file>