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BAFF0-7C57-479E-ADB0-AC98AA504CC0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5526D-07C1-4002-9C5D-63EFC24093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BAFF0-7C57-479E-ADB0-AC98AA504CC0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5526D-07C1-4002-9C5D-63EFC24093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BAFF0-7C57-479E-ADB0-AC98AA504CC0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5526D-07C1-4002-9C5D-63EFC24093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BAFF0-7C57-479E-ADB0-AC98AA504CC0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5526D-07C1-4002-9C5D-63EFC24093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BAFF0-7C57-479E-ADB0-AC98AA504CC0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5526D-07C1-4002-9C5D-63EFC24093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BAFF0-7C57-479E-ADB0-AC98AA504CC0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5526D-07C1-4002-9C5D-63EFC24093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BAFF0-7C57-479E-ADB0-AC98AA504CC0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5526D-07C1-4002-9C5D-63EFC24093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BAFF0-7C57-479E-ADB0-AC98AA504CC0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5526D-07C1-4002-9C5D-63EFC24093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BAFF0-7C57-479E-ADB0-AC98AA504CC0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5526D-07C1-4002-9C5D-63EFC24093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BAFF0-7C57-479E-ADB0-AC98AA504CC0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5526D-07C1-4002-9C5D-63EFC24093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BAFF0-7C57-479E-ADB0-AC98AA504CC0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5526D-07C1-4002-9C5D-63EFC240939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BAFF0-7C57-479E-ADB0-AC98AA504CC0}" type="datetimeFigureOut">
              <a:rPr lang="tr-TR" smtClean="0"/>
              <a:t>06.05.2020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B5526D-07C1-4002-9C5D-63EFC2409394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KAMU MALİYESİ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4. HAFTA</a:t>
            </a:r>
          </a:p>
          <a:p>
            <a:r>
              <a:rPr lang="tr-TR" dirty="0" smtClean="0"/>
              <a:t>Kamu harcamaları (sınırları,etkileri,gelişimi)</a:t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Dar Anlamda Kamu Harcamaları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tr-TR" b="1" dirty="0"/>
          </a:p>
          <a:p>
            <a:r>
              <a:rPr lang="tr-TR" dirty="0"/>
              <a:t>Dar anlamda kamu harcamaları, kamu hizmetlerinin bedeli olarak devlet ve </a:t>
            </a:r>
            <a:r>
              <a:rPr lang="tr-TR" dirty="0" smtClean="0"/>
              <a:t>diğer kamu </a:t>
            </a:r>
            <a:r>
              <a:rPr lang="tr-TR" dirty="0"/>
              <a:t>tüzel kişilerinin (belediye, il özel idaresi ve köyler) yaptıkları ödemeleri içermektedir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/>
              <a:t>Bu tanıma göre dar anlamda kamu harcaması, klasik maliye anlayışını yansıtan görüşün </a:t>
            </a:r>
            <a:r>
              <a:rPr lang="tr-TR" dirty="0" smtClean="0"/>
              <a:t>bir uzantısı </a:t>
            </a:r>
            <a:r>
              <a:rPr lang="tr-TR" dirty="0"/>
              <a:t>olarak değerlendirilmekte ve harcamayı yapan kurumun hukuki kişiliği ön </a:t>
            </a:r>
            <a:r>
              <a:rPr lang="tr-TR" dirty="0" smtClean="0"/>
              <a:t>planda tutulduğu </a:t>
            </a:r>
            <a:r>
              <a:rPr lang="tr-TR" dirty="0"/>
              <a:t>için hukuki tanım olarak da ifade </a:t>
            </a:r>
            <a:r>
              <a:rPr lang="tr-TR" dirty="0" smtClean="0"/>
              <a:t>edilmektedir(SUSAM).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Geniş Anlamda Kamu Harcamaları</a:t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Geniş </a:t>
            </a:r>
            <a:r>
              <a:rPr lang="tr-TR" dirty="0"/>
              <a:t>anlamda kamu harcaması, devletin ekonomik ve sosyal anlamda üstlendiği </a:t>
            </a:r>
            <a:r>
              <a:rPr lang="tr-TR" dirty="0" smtClean="0"/>
              <a:t>tüm fonksiyonları </a:t>
            </a:r>
            <a:r>
              <a:rPr lang="tr-TR" dirty="0"/>
              <a:t>yerine getirebilmek için yaptığı bütün işlerin maliyetine giren </a:t>
            </a:r>
            <a:r>
              <a:rPr lang="tr-TR" dirty="0" smtClean="0"/>
              <a:t>harcamaların toplamını </a:t>
            </a:r>
            <a:r>
              <a:rPr lang="tr-TR" dirty="0"/>
              <a:t>ifade etmektedir.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tanıma göre kamu harcamaları sadece devletin değil, tüm</a:t>
            </a:r>
          </a:p>
          <a:p>
            <a:r>
              <a:rPr lang="tr-TR" dirty="0"/>
              <a:t>kamu kesimi birimlerinin yaptığı harcamaları da içine almaktadır. </a:t>
            </a:r>
            <a:endParaRPr lang="tr-TR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Geniş Anlamda Kamu Harcamaları</a:t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Geniş anlamda kamu</a:t>
            </a:r>
          </a:p>
          <a:p>
            <a:r>
              <a:rPr lang="tr-TR" dirty="0" smtClean="0"/>
              <a:t>harcamaları kapsamına; merkezi devlet örgütü ve yerel yönetimlerin harcamaları, iktisadi</a:t>
            </a:r>
          </a:p>
          <a:p>
            <a:r>
              <a:rPr lang="tr-TR" dirty="0" smtClean="0"/>
              <a:t>devlet teşekküllerinin harcamaları, sosyal güvenlik kurumlarının harcamaları, vergi</a:t>
            </a:r>
          </a:p>
          <a:p>
            <a:r>
              <a:rPr lang="tr-TR" dirty="0" smtClean="0"/>
              <a:t>indirimleri ve muaflıkları (vergi harcaması), kamu kurumlarının yaptığı bağış ve yardımlar,</a:t>
            </a:r>
          </a:p>
          <a:p>
            <a:r>
              <a:rPr lang="tr-TR" dirty="0" smtClean="0"/>
              <a:t>devlet aktifinde meydana gelen azalmalar, girmektedir(SUSAM).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Kamu Harcamalarının Görünüşteki Artış Nedenleri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/>
              <a:t>Ulusal Paranın Değerinin </a:t>
            </a:r>
            <a:r>
              <a:rPr lang="tr-TR" i="1" dirty="0" smtClean="0"/>
              <a:t>Düşmesi</a:t>
            </a:r>
          </a:p>
          <a:p>
            <a:r>
              <a:rPr lang="tr-TR" i="1" dirty="0"/>
              <a:t>Bütçe Yöntem ve Tekniklerinin </a:t>
            </a:r>
            <a:r>
              <a:rPr lang="tr-TR" i="1" dirty="0" smtClean="0"/>
              <a:t>Değişmesi</a:t>
            </a:r>
          </a:p>
          <a:p>
            <a:r>
              <a:rPr lang="tr-TR" i="1" dirty="0"/>
              <a:t>Ayni Ekonomiden Paralı Ekonomiye </a:t>
            </a:r>
            <a:r>
              <a:rPr lang="tr-TR" i="1" dirty="0" smtClean="0"/>
              <a:t>Geçilmesi</a:t>
            </a:r>
          </a:p>
          <a:p>
            <a:r>
              <a:rPr lang="tr-TR" i="1" dirty="0"/>
              <a:t>Ülke Sınırlarının ve Nüfusun </a:t>
            </a:r>
            <a:r>
              <a:rPr lang="tr-TR" i="1" dirty="0" smtClean="0"/>
              <a:t>Değişmesi</a:t>
            </a:r>
          </a:p>
          <a:p>
            <a:r>
              <a:rPr lang="tr-TR" i="1" dirty="0"/>
              <a:t>Devletleştirme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Kamu Harcamalarının Gerçek Artış Nedenleri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/>
              <a:t>Savaşlar (Askeri Nedenler</a:t>
            </a:r>
            <a:r>
              <a:rPr lang="tr-TR" i="1" dirty="0" smtClean="0"/>
              <a:t>)</a:t>
            </a:r>
          </a:p>
          <a:p>
            <a:r>
              <a:rPr lang="tr-TR" i="1" dirty="0"/>
              <a:t>Nüfus </a:t>
            </a:r>
            <a:r>
              <a:rPr lang="tr-TR" i="1" dirty="0" smtClean="0"/>
              <a:t>Artışı</a:t>
            </a:r>
          </a:p>
          <a:p>
            <a:r>
              <a:rPr lang="tr-TR" i="1" dirty="0"/>
              <a:t>Teknolojik </a:t>
            </a:r>
            <a:r>
              <a:rPr lang="tr-TR" i="1" dirty="0" smtClean="0"/>
              <a:t>Gelişmeler</a:t>
            </a:r>
          </a:p>
          <a:p>
            <a:r>
              <a:rPr lang="tr-TR" i="1" dirty="0"/>
              <a:t>Devlet Anlayışında Meydana Gelen </a:t>
            </a:r>
            <a:r>
              <a:rPr lang="tr-TR" i="1" dirty="0" smtClean="0"/>
              <a:t>Değişmeler</a:t>
            </a:r>
          </a:p>
          <a:p>
            <a:r>
              <a:rPr lang="tr-TR" i="1" dirty="0"/>
              <a:t>Ekonomik </a:t>
            </a:r>
            <a:r>
              <a:rPr lang="tr-TR" i="1" dirty="0" smtClean="0"/>
              <a:t>Nedenler</a:t>
            </a:r>
          </a:p>
          <a:p>
            <a:r>
              <a:rPr lang="tr-TR" i="1" dirty="0"/>
              <a:t>Siyasi </a:t>
            </a:r>
            <a:r>
              <a:rPr lang="tr-TR" i="1" dirty="0" smtClean="0"/>
              <a:t>Nedenler</a:t>
            </a:r>
          </a:p>
          <a:p>
            <a:r>
              <a:rPr lang="tr-TR" i="1" dirty="0"/>
              <a:t>Sosyal Nedenler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Kamu Harcamalarının Sınırı</a:t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Sosyalist </a:t>
            </a:r>
            <a:r>
              <a:rPr lang="tr-TR" dirty="0"/>
              <a:t>bir düzene geçilmedikçe, toplumda yaratılan hasılanın tamamının </a:t>
            </a:r>
            <a:r>
              <a:rPr lang="tr-TR" dirty="0" smtClean="0"/>
              <a:t>kamu kesimine </a:t>
            </a:r>
            <a:r>
              <a:rPr lang="tr-TR" dirty="0"/>
              <a:t>aktarılması ya da kamu kesimince üretilmesi mümkün değildir. </a:t>
            </a:r>
            <a:endParaRPr lang="tr-TR" dirty="0" smtClean="0"/>
          </a:p>
          <a:p>
            <a:r>
              <a:rPr lang="tr-TR" dirty="0" smtClean="0"/>
              <a:t>Yani kapitalist sistem </a:t>
            </a:r>
            <a:r>
              <a:rPr lang="tr-TR" dirty="0"/>
              <a:t>içinde, kamu harcamalarının bir sınırının olması gerektiğini kabul etmek gerekir.</a:t>
            </a:r>
          </a:p>
          <a:p>
            <a:r>
              <a:rPr lang="tr-TR" dirty="0"/>
              <a:t>Kamu harcamalarının ekonomi içindeki nispi büyüklüğünü ifade eden </a:t>
            </a:r>
            <a:endParaRPr lang="tr-TR" dirty="0" smtClean="0"/>
          </a:p>
          <a:p>
            <a:r>
              <a:rPr lang="tr-TR" dirty="0" smtClean="0"/>
              <a:t>kamuharcamaları </a:t>
            </a:r>
            <a:r>
              <a:rPr lang="tr-TR" dirty="0"/>
              <a:t>/ GSYİH oranı, </a:t>
            </a:r>
            <a:endParaRPr lang="tr-TR" dirty="0" smtClean="0"/>
          </a:p>
          <a:p>
            <a:r>
              <a:rPr lang="tr-TR" dirty="0" smtClean="0"/>
              <a:t>kamu </a:t>
            </a:r>
            <a:r>
              <a:rPr lang="tr-TR" dirty="0"/>
              <a:t>harcamaları sınırı için bir gösterge olarak kullanılabilir.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/>
              <a:t>Bu durumda tüm ülkeler için piyasa ekonomisinin işleyişini bozmayacak, ortak </a:t>
            </a:r>
            <a:r>
              <a:rPr lang="tr-TR" dirty="0" smtClean="0"/>
              <a:t>bir sınır </a:t>
            </a:r>
            <a:r>
              <a:rPr lang="tr-TR" dirty="0"/>
              <a:t>belirlemek mümkün müdür</a:t>
            </a:r>
            <a:r>
              <a:rPr lang="tr-TR" dirty="0" smtClean="0"/>
              <a:t>?</a:t>
            </a:r>
          </a:p>
          <a:p>
            <a:r>
              <a:rPr lang="tr-TR" dirty="0" smtClean="0"/>
              <a:t> </a:t>
            </a:r>
            <a:r>
              <a:rPr lang="tr-TR" dirty="0"/>
              <a:t>Maliye literatüründe Colin Clark’ın “kamu </a:t>
            </a:r>
            <a:r>
              <a:rPr lang="tr-TR" dirty="0" smtClean="0"/>
              <a:t>harcamalarının milli </a:t>
            </a:r>
            <a:r>
              <a:rPr lang="tr-TR" dirty="0"/>
              <a:t>hasılanın yüzde 25’i geçmemesi” gerektiği hususunda bir önerisi bulunmaktadır. </a:t>
            </a:r>
            <a:endParaRPr lang="tr-TR" dirty="0" smtClean="0"/>
          </a:p>
          <a:p>
            <a:r>
              <a:rPr lang="tr-TR" dirty="0" smtClean="0"/>
              <a:t>Ancak tüm </a:t>
            </a:r>
            <a:r>
              <a:rPr lang="tr-TR" dirty="0"/>
              <a:t>ülke ekonomilerini kapsayacak böyle bir hipotez yapmak bazı durumlarda </a:t>
            </a:r>
            <a:r>
              <a:rPr lang="tr-TR" dirty="0" smtClean="0"/>
              <a:t>çelişki yaratabilir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Örneğin </a:t>
            </a:r>
            <a:r>
              <a:rPr lang="tr-TR" dirty="0"/>
              <a:t>sosyal hizmetlere ağırlık veren pek çok gelişmiş kapitalist ülkede </a:t>
            </a:r>
            <a:r>
              <a:rPr lang="tr-TR" dirty="0" smtClean="0"/>
              <a:t>kamu harcamalarının </a:t>
            </a:r>
            <a:r>
              <a:rPr lang="tr-TR" dirty="0"/>
              <a:t>GSYH’ye oranı Clark’ın önerisinin çok üzerindedir. Bu nedenle her ülkenin</a:t>
            </a:r>
          </a:p>
          <a:p>
            <a:r>
              <a:rPr lang="tr-TR" dirty="0"/>
              <a:t>içinde bulunduğu ekonomik ve sosyal koşullara göre bu sınırın değişebileceğini söylemek</a:t>
            </a:r>
          </a:p>
          <a:p>
            <a:r>
              <a:rPr lang="tr-TR" dirty="0"/>
              <a:t>daha </a:t>
            </a:r>
            <a:r>
              <a:rPr lang="tr-TR"/>
              <a:t>doğru </a:t>
            </a:r>
            <a:r>
              <a:rPr lang="tr-TR" smtClean="0"/>
              <a:t>olur(SUSAM).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375</Words>
  <Application>Microsoft Office PowerPoint</Application>
  <PresentationFormat>On-screen Show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KAMU MALİYESİ</vt:lpstr>
      <vt:lpstr>Dar Anlamda Kamu Harcamaları</vt:lpstr>
      <vt:lpstr>Geniş Anlamda Kamu Harcamaları </vt:lpstr>
      <vt:lpstr>Geniş Anlamda Kamu Harcamaları </vt:lpstr>
      <vt:lpstr>Kamu Harcamalarının Görünüşteki Artış Nedenleri</vt:lpstr>
      <vt:lpstr>Kamu Harcamalarının Gerçek Artış Nedenleri</vt:lpstr>
      <vt:lpstr>Kamu Harcamalarının Sınırı </vt:lpstr>
      <vt:lpstr>Slide 8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KAMU MALİYESİ</dc:title>
  <dc:creator>Tuğba&amp;Cihan</dc:creator>
  <cp:lastModifiedBy>Tuğba&amp;Cihan</cp:lastModifiedBy>
  <cp:revision>1</cp:revision>
  <dcterms:created xsi:type="dcterms:W3CDTF">2020-05-06T12:41:21Z</dcterms:created>
  <dcterms:modified xsi:type="dcterms:W3CDTF">2020-05-06T12:50:50Z</dcterms:modified>
</cp:coreProperties>
</file>