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361" r:id="rId3"/>
    <p:sldId id="362" r:id="rId4"/>
    <p:sldId id="382" r:id="rId5"/>
    <p:sldId id="383" r:id="rId6"/>
    <p:sldId id="384" r:id="rId7"/>
    <p:sldId id="385" r:id="rId8"/>
    <p:sldId id="386" r:id="rId9"/>
    <p:sldId id="387" r:id="rId10"/>
    <p:sldId id="388" r:id="rId11"/>
    <p:sldId id="389" r:id="rId12"/>
    <p:sldId id="363" r:id="rId13"/>
    <p:sldId id="364" r:id="rId14"/>
    <p:sldId id="390" r:id="rId15"/>
    <p:sldId id="365" r:id="rId16"/>
    <p:sldId id="367" r:id="rId17"/>
    <p:sldId id="368" r:id="rId18"/>
    <p:sldId id="371" r:id="rId19"/>
    <p:sldId id="373" r:id="rId20"/>
    <p:sldId id="391" r:id="rId21"/>
    <p:sldId id="392" r:id="rId22"/>
    <p:sldId id="393" r:id="rId23"/>
    <p:sldId id="394" r:id="rId24"/>
    <p:sldId id="395" r:id="rId25"/>
    <p:sldId id="396" r:id="rId26"/>
    <p:sldId id="397" r:id="rId27"/>
    <p:sldId id="398" r:id="rId28"/>
    <p:sldId id="399" r:id="rId29"/>
    <p:sldId id="400" r:id="rId30"/>
    <p:sldId id="401" r:id="rId31"/>
    <p:sldId id="402" r:id="rId32"/>
    <p:sldId id="403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Açık Stil 1 - Vurgu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Açık Stil 3 - Vurgu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Orta Stil 4 - Vurgu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33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DD731-E443-42D3-AC13-C47A28DAE0F3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6435E-29EB-442B-968F-264D7A8465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668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Dikdörtgen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6D9076A-B066-4286-A7FD-9028CD80DF95}" type="datetimeFigureOut">
              <a:rPr lang="tr-TR" smtClean="0"/>
              <a:pPr/>
              <a:t>16.9.2016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C083C05-C668-4156-8F3E-AAE7C27E8A2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3400" y="1493785"/>
            <a:ext cx="8077200" cy="1673352"/>
          </a:xfrm>
        </p:spPr>
        <p:txBody>
          <a:bodyPr anchor="ctr">
            <a:normAutofit/>
          </a:bodyPr>
          <a:lstStyle/>
          <a:p>
            <a:pPr algn="ctr"/>
            <a:r>
              <a:rPr lang="tr-TR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BÖBREK HASTALIKLARINDA TANISAL YÖNTEMLER</a:t>
            </a:r>
            <a:endParaRPr lang="tr-TR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33400" y="3645024"/>
            <a:ext cx="8077200" cy="1499616"/>
          </a:xfrm>
        </p:spPr>
        <p:txBody>
          <a:bodyPr anchor="ctr">
            <a:norm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Dr. Kenan ATEŞ</a:t>
            </a:r>
          </a:p>
        </p:txBody>
      </p:sp>
    </p:spTree>
    <p:extLst>
      <p:ext uri="{BB962C8B-B14F-4D97-AF65-F5344CB8AC3E}">
        <p14:creationId xmlns:p14="http://schemas.microsoft.com/office/powerpoint/2010/main" val="345326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Üre-BUN düzeyini etkileyen faktörler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graphicFrame>
        <p:nvGraphicFramePr>
          <p:cNvPr id="3" name="4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408422"/>
              </p:ext>
            </p:extLst>
          </p:nvPr>
        </p:nvGraphicFramePr>
        <p:xfrm>
          <a:off x="792000" y="2150578"/>
          <a:ext cx="7560000" cy="3474666"/>
        </p:xfrm>
        <a:graphic>
          <a:graphicData uri="http://schemas.openxmlformats.org/drawingml/2006/table">
            <a:tbl>
              <a:tblPr/>
              <a:tblGrid>
                <a:gridCol w="3780000"/>
                <a:gridCol w="3780000"/>
              </a:tblGrid>
              <a:tr h="48762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BUN Düzeyinde Artış</a:t>
                      </a:r>
                    </a:p>
                  </a:txBody>
                  <a:tcPr marL="68585" marR="68585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BUN Düzeyinde Azalma</a:t>
                      </a:r>
                    </a:p>
                  </a:txBody>
                  <a:tcPr marL="68585" marR="68585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931849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Aşırı protein / aminoasit alımı</a:t>
                      </a: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Hiperalimantasyon</a:t>
                      </a: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Gastrointestinal</a:t>
                      </a:r>
                      <a:r>
                        <a:rPr lang="tr-TR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kanama</a:t>
                      </a: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Doku 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katabolizması</a:t>
                      </a: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İlaçlar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steroid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tetrasiklin</a:t>
                      </a:r>
                      <a:endParaRPr lang="tr-TR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Prerenal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akut böbrek yetmezliği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hipovolemi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konjestif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kalp yetmezliği</a:t>
                      </a:r>
                      <a:r>
                        <a:rPr lang="tr-TR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Protein 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eksikliği (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malnütrisyon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çölyak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hastalığı, 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nefrotik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sendrom gibi)</a:t>
                      </a: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Siroz</a:t>
                      </a:r>
                      <a:endParaRPr lang="tr-TR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Hipervolemi</a:t>
                      </a: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Uygunsuz 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ADH sendromu</a:t>
                      </a: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Gebelik</a:t>
                      </a:r>
                      <a:endParaRPr lang="tr-TR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208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BUN/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oranı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836000" y="2385108"/>
            <a:ext cx="5472000" cy="2016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Normalde 10-15 civarındadır.</a:t>
            </a:r>
          </a:p>
          <a:p>
            <a:pPr>
              <a:lnSpc>
                <a:spcPts val="2000"/>
              </a:lnSpc>
            </a:pPr>
            <a:endParaRPr lang="tr-T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Volüm eksikliğinde artar (genellikle &gt;20).</a:t>
            </a:r>
          </a:p>
          <a:p>
            <a:pPr>
              <a:lnSpc>
                <a:spcPts val="2000"/>
              </a:lnSpc>
            </a:pPr>
            <a:endParaRPr lang="tr-T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Volüm fazlalığında azalır.</a:t>
            </a:r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85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Glomerüler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filtrasyon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hızını tayin 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yöntemleri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304000" y="2213865"/>
            <a:ext cx="4536000" cy="331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r>
              <a:rPr lang="tr-TR" sz="2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KLİRENS ÖLÇÜMÜ</a:t>
            </a:r>
          </a:p>
          <a:p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İnülin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klirensi</a:t>
            </a: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Endojen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klirens</a:t>
            </a: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tr-TR" sz="2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RADYONÜKLİD YÖNTEMLER</a:t>
            </a:r>
          </a:p>
          <a:p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Iohexol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klirensi</a:t>
            </a: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tr-TR" sz="2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TAHMİNİ GLOMERÜLER FİLTRASYON HIZI</a:t>
            </a: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Serum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ölçümü</a:t>
            </a: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Serum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sistatin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-C ölçümü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23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Glomerüler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filtrasyon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hızı ölçümü için ideal molekül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2168682" y="1943835"/>
            <a:ext cx="4806637" cy="1908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marL="288000" indent="-28800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Vücutta yapımı sabit olmalı</a:t>
            </a:r>
          </a:p>
          <a:p>
            <a:pPr marL="288000" indent="-28800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Glomerüllerden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serbestçe filtre edilmesi</a:t>
            </a:r>
          </a:p>
          <a:p>
            <a:pPr marL="288000" indent="-28800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Tübülüslerde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reabsorbe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edilmemeli</a:t>
            </a:r>
          </a:p>
          <a:p>
            <a:pPr marL="288000" indent="-28800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Tübülüslerde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sekrete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edilmemeli</a:t>
            </a:r>
          </a:p>
          <a:p>
            <a:pPr marL="288000" indent="-28800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Tübülüslerde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metabolize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edilmemeli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9" name="Aşağı Ok Belirtme Çizgisi 8"/>
          <p:cNvSpPr/>
          <p:nvPr/>
        </p:nvSpPr>
        <p:spPr>
          <a:xfrm>
            <a:off x="3312000" y="4464215"/>
            <a:ext cx="2520000" cy="864000"/>
          </a:xfrm>
          <a:prstGeom prst="downArrowCallou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ALTIN STANDART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3528000" y="5454225"/>
            <a:ext cx="2088000" cy="504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İNÜLİN KLİRENSİ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68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Glomerüler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filtrasyon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hızı tahmininde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endojen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klirens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Aşağı Ok Belirtme Çizgisi 3"/>
          <p:cNvSpPr/>
          <p:nvPr/>
        </p:nvSpPr>
        <p:spPr>
          <a:xfrm>
            <a:off x="3582000" y="1880828"/>
            <a:ext cx="1980000" cy="828000"/>
          </a:xfrm>
          <a:prstGeom prst="downArrowCallou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KREATİNİN</a:t>
            </a:r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250000" y="2853284"/>
            <a:ext cx="4644000" cy="313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Proteine bağlanmaz</a:t>
            </a:r>
          </a:p>
          <a:p>
            <a:pPr>
              <a:lnSpc>
                <a:spcPts val="1200"/>
              </a:lnSpc>
              <a:defRPr/>
            </a:pPr>
            <a:endParaRPr lang="tr-T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Molekül 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ağırlığı 113 </a:t>
            </a:r>
            <a:r>
              <a:rPr lang="tr-TR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Dalton’dur</a:t>
            </a:r>
            <a:endParaRPr lang="tr-T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  <a:defRPr/>
            </a:pPr>
            <a:endParaRPr lang="tr-T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Böbrekte </a:t>
            </a:r>
            <a:r>
              <a:rPr lang="tr-TR" sz="2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metabolize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olmaz </a:t>
            </a:r>
          </a:p>
          <a:p>
            <a:pPr marL="288000"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(küçük 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bir kısmı GIS yolu ile atılır)</a:t>
            </a:r>
          </a:p>
          <a:p>
            <a:pPr>
              <a:lnSpc>
                <a:spcPts val="1200"/>
              </a:lnSpc>
              <a:defRPr/>
            </a:pPr>
            <a:endParaRPr lang="tr-T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Proksimal</a:t>
            </a: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tübülde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reabsorbe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edilmez</a:t>
            </a:r>
          </a:p>
          <a:p>
            <a:pPr>
              <a:lnSpc>
                <a:spcPts val="1200"/>
              </a:lnSpc>
              <a:defRPr/>
            </a:pPr>
            <a:endParaRPr lang="tr-T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Proksimal</a:t>
            </a: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tübüler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sekresyona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uğrar  </a:t>
            </a:r>
          </a:p>
          <a:p>
            <a:pPr marL="288000"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total atılan </a:t>
            </a:r>
            <a:r>
              <a:rPr lang="tr-TR" sz="2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kreatininin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% 5 kadarı</a:t>
            </a: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)</a:t>
            </a:r>
            <a:endParaRPr lang="tr-TR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33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Endojen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klirens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955080" y="1997925"/>
            <a:ext cx="7233840" cy="756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24 saat süreyle idrar toplanır, idrar volümü ile plazmada ve idrarda</a:t>
            </a:r>
          </a:p>
          <a:p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konsantrasyonu ölçülür.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936000" y="3429000"/>
            <a:ext cx="7272000" cy="115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	     İdrar </a:t>
            </a:r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(mg/dl) x İdrar volümü (ml/</a:t>
            </a:r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dk</a:t>
            </a:r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)</a:t>
            </a:r>
            <a:endParaRPr lang="tr-TR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klirens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=</a:t>
            </a:r>
          </a:p>
          <a:p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	   Plazma </a:t>
            </a:r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(mg/dl)</a:t>
            </a:r>
            <a:endParaRPr lang="tr-T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3086835" y="4014065"/>
            <a:ext cx="5004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etin kutusu 7"/>
          <p:cNvSpPr txBox="1"/>
          <p:nvPr/>
        </p:nvSpPr>
        <p:spPr>
          <a:xfrm>
            <a:off x="936000" y="5004175"/>
            <a:ext cx="7272000" cy="115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	    İdrar </a:t>
            </a:r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(mg/dl) x İdrar volümü (ml/gün)</a:t>
            </a:r>
          </a:p>
          <a:p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klirens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=</a:t>
            </a:r>
          </a:p>
          <a:p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	Plazma </a:t>
            </a:r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(mg/dl) x 1440</a:t>
            </a:r>
            <a:endParaRPr lang="tr-T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3086835" y="5589240"/>
            <a:ext cx="4968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5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Tahmini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glomerüler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filtrasyon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hızı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646000" y="2393885"/>
            <a:ext cx="3852000" cy="540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pPr algn="ctr"/>
            <a:r>
              <a:rPr lang="tr-T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COCKCROFT-GAULT FORMÜLÜ</a:t>
            </a:r>
            <a:endParaRPr lang="tr-T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402000" y="3654085"/>
            <a:ext cx="2340000" cy="540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pPr algn="ctr"/>
            <a:r>
              <a:rPr lang="tr-T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MDRD FORMÜLÜ</a:t>
            </a:r>
            <a:endParaRPr lang="tr-T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3312000" y="4914225"/>
            <a:ext cx="2520000" cy="540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pPr algn="ctr"/>
            <a:r>
              <a:rPr lang="tr-T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CKD-EPI FORMÜLÜ</a:t>
            </a:r>
            <a:endParaRPr lang="tr-T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73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Cockcroft-Gault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formülü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178000" y="2528900"/>
            <a:ext cx="4788000" cy="1260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r>
              <a:rPr lang="tr-T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 (140 – Yaş) x Vücut ağırlığı (kg)</a:t>
            </a:r>
          </a:p>
          <a:p>
            <a:r>
              <a:rPr lang="tr-T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GFH = </a:t>
            </a:r>
          </a:p>
          <a:p>
            <a:r>
              <a:rPr lang="tr-TR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r>
              <a:rPr lang="tr-T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 Serum </a:t>
            </a:r>
            <a:r>
              <a:rPr lang="tr-TR" sz="2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(mg/dl) x 72</a:t>
            </a:r>
            <a:endParaRPr lang="tr-T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cxnSp>
        <p:nvCxnSpPr>
          <p:cNvPr id="5" name="Düz Bağlayıcı 4"/>
          <p:cNvCxnSpPr/>
          <p:nvPr/>
        </p:nvCxnSpPr>
        <p:spPr>
          <a:xfrm>
            <a:off x="3131840" y="3158970"/>
            <a:ext cx="3744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3546000" y="4464115"/>
            <a:ext cx="2052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KADIN </a:t>
            </a: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sym typeface="Symbol" panose="05050102010706020507" pitchFamily="18" charset="2"/>
              </a:rPr>
              <a:t> x 0.85</a:t>
            </a:r>
            <a:endParaRPr lang="tr-TR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12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MDRD formülü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466000" y="2663915"/>
            <a:ext cx="4212000" cy="576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GFH= 186 x (</a:t>
            </a:r>
            <a:r>
              <a:rPr lang="tr-T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</a:t>
            </a:r>
            <a:r>
              <a:rPr lang="tr-TR" sz="24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Cr</a:t>
            </a:r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)</a:t>
            </a:r>
            <a:r>
              <a:rPr lang="tr-TR" sz="24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-1.154</a:t>
            </a:r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x (Yaş)</a:t>
            </a:r>
            <a:r>
              <a:rPr lang="tr-TR" sz="24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</a:t>
            </a:r>
            <a:r>
              <a:rPr lang="tr-TR" sz="24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0.203</a:t>
            </a:r>
            <a:endParaRPr lang="tr-T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510000" y="3879050"/>
            <a:ext cx="2124000" cy="900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>
              <a:lnSpc>
                <a:spcPts val="3000"/>
              </a:lnSpc>
              <a:defRPr/>
            </a:pPr>
            <a:r>
              <a:rPr lang="tr-TR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Kadın </a:t>
            </a:r>
            <a:r>
              <a:rPr lang="tr-TR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sym typeface="Symbol" panose="05050102010706020507" pitchFamily="18" charset="2"/>
              </a:rPr>
              <a:t> </a:t>
            </a:r>
            <a:r>
              <a:rPr lang="tr-TR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x </a:t>
            </a:r>
            <a:r>
              <a:rPr lang="tr-TR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0.742</a:t>
            </a:r>
          </a:p>
          <a:p>
            <a:pPr>
              <a:lnSpc>
                <a:spcPts val="3000"/>
              </a:lnSpc>
              <a:defRPr/>
            </a:pPr>
            <a:r>
              <a:rPr lang="tr-TR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Zenci </a:t>
            </a:r>
            <a:r>
              <a:rPr lang="tr-TR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sym typeface="Symbol" panose="05050102010706020507" pitchFamily="18" charset="2"/>
              </a:rPr>
              <a:t> </a:t>
            </a:r>
            <a:r>
              <a:rPr lang="tr-TR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x 1.212</a:t>
            </a:r>
            <a:endParaRPr lang="tr-TR" sz="2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7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CKD-EPI formülü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08000" y="2767248"/>
            <a:ext cx="8928000" cy="50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GFR = 141 X min(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Scr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/κ,1)</a:t>
            </a:r>
            <a:r>
              <a:rPr lang="en-US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α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X max(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Scr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/κ,1)</a:t>
            </a:r>
            <a:r>
              <a:rPr lang="en-US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-1.209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X 0.993</a:t>
            </a:r>
            <a:r>
              <a:rPr lang="en-US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Age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X 1.018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[</a:t>
            </a:r>
            <a:r>
              <a:rPr lang="tr-T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kadınsa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]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X 1.159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[</a:t>
            </a:r>
            <a:r>
              <a:rPr lang="tr-T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zenciyse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]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2196799" y="3717032"/>
            <a:ext cx="4750403" cy="756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Kadınlar için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κ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=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0.7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 Erkekler için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κ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=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0.9</a:t>
            </a: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Kadınlar için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α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=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–0.329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; Erkekler için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α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=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–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0.411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27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Kronik böbrek hastalığının tanısı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473489"/>
              </p:ext>
            </p:extLst>
          </p:nvPr>
        </p:nvGraphicFramePr>
        <p:xfrm>
          <a:off x="701675" y="2213865"/>
          <a:ext cx="7740650" cy="3240000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2340197"/>
                <a:gridCol w="5400453"/>
              </a:tblGrid>
              <a:tr h="5760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KBH Kriterleri (en az biri 3 aydan uzun süredir var olmalı)</a:t>
                      </a:r>
                      <a:endParaRPr lang="tr-TR" sz="19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1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Böbrek hasarının belirteçleri</a:t>
                      </a:r>
                      <a:endParaRPr lang="tr-TR" sz="19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Albüminüri</a:t>
                      </a: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(AER ≥30 mg/24 saat; ACR ≥30 mg/gr)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İdrar </a:t>
                      </a:r>
                      <a:r>
                        <a:rPr lang="tr-TR" sz="19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sediment</a:t>
                      </a: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anormallikleri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Tübüler</a:t>
                      </a: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bozukluklara bağlı anormallikler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Histolojik olarak saptanmış anormallikler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Görüntüleme ile saptanmış yapısal anormallikler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Böbrek nakli öyküsü</a:t>
                      </a:r>
                      <a:endParaRPr lang="tr-TR" sz="19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GFH azalması</a:t>
                      </a:r>
                      <a:endParaRPr lang="tr-TR" sz="19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GFH &lt;60 ml/</a:t>
                      </a:r>
                      <a:r>
                        <a:rPr lang="tr-TR" sz="19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dk</a:t>
                      </a:r>
                      <a:r>
                        <a:rPr lang="tr-TR" sz="19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/1.73 m</a:t>
                      </a:r>
                      <a:r>
                        <a:rPr lang="tr-TR" sz="1900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</a:t>
                      </a:r>
                      <a:endParaRPr lang="tr-TR" sz="19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270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 basit formül: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Resiprokal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304000" y="2240868"/>
            <a:ext cx="4536000" cy="57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GFH = </a:t>
            </a:r>
            <a:r>
              <a:rPr lang="tr-T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(1 / serum </a:t>
            </a:r>
            <a:r>
              <a:rPr lang="tr-TR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) </a:t>
            </a:r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x 100</a:t>
            </a:r>
            <a:endParaRPr lang="tr-TR" sz="2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İçerik Yer Tutucus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4966966"/>
              </p:ext>
            </p:extLst>
          </p:nvPr>
        </p:nvGraphicFramePr>
        <p:xfrm>
          <a:off x="1872000" y="3428960"/>
          <a:ext cx="5400000" cy="19080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160000"/>
                <a:gridCol w="3240000"/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Serum </a:t>
                      </a:r>
                      <a:r>
                        <a:rPr lang="tr-TR" sz="200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Kreatinin</a:t>
                      </a:r>
                      <a:endParaRPr lang="tr-T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Glomerüler</a:t>
                      </a:r>
                      <a:r>
                        <a:rPr lang="tr-TR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00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Filtrasyon</a:t>
                      </a:r>
                      <a:r>
                        <a:rPr lang="tr-TR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Hızı</a:t>
                      </a:r>
                      <a:endParaRPr lang="tr-T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1 mg/dl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100 ml/</a:t>
                      </a:r>
                      <a:r>
                        <a:rPr lang="tr-TR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dk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 mg/dl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50 ml/</a:t>
                      </a:r>
                      <a:r>
                        <a:rPr lang="tr-TR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dk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4 mg/dl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25 ml/</a:t>
                      </a:r>
                      <a:r>
                        <a:rPr lang="tr-TR" sz="2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dk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12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Tahmini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glomerüler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filtrasyon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hızının hesaplanması önemlidir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graphicFrame>
        <p:nvGraphicFramePr>
          <p:cNvPr id="7" name="4 İçerik Yer Tutucusu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76504876"/>
              </p:ext>
            </p:extLst>
          </p:nvPr>
        </p:nvGraphicFramePr>
        <p:xfrm>
          <a:off x="2667000" y="4185292"/>
          <a:ext cx="3810000" cy="18720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70000"/>
                <a:gridCol w="1270000"/>
                <a:gridCol w="1270000"/>
              </a:tblGrid>
              <a:tr h="468000">
                <a:tc>
                  <a:txBody>
                    <a:bodyPr/>
                    <a:lstStyle/>
                    <a:p>
                      <a:endParaRPr lang="tr-T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Erkek</a:t>
                      </a:r>
                      <a:endParaRPr lang="tr-T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Kadın</a:t>
                      </a:r>
                      <a:endParaRPr lang="tr-T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20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yaş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101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75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468000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40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yaş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84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62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468000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80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yaş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76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57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T="45741" marB="45741" anchor="ctr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8" name="6 Metin kutusu"/>
          <p:cNvSpPr txBox="1">
            <a:spLocks noChangeArrowheads="1"/>
          </p:cNvSpPr>
          <p:nvPr/>
        </p:nvSpPr>
        <p:spPr bwMode="auto">
          <a:xfrm>
            <a:off x="1404000" y="3501056"/>
            <a:ext cx="6336000" cy="43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Serum </a:t>
            </a:r>
            <a:r>
              <a:rPr lang="tr-TR" alt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alt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düzeyi 1 mg/dl olan kişilerde GFH değeri</a:t>
            </a:r>
          </a:p>
        </p:txBody>
      </p:sp>
      <p:sp>
        <p:nvSpPr>
          <p:cNvPr id="9" name="5 Metin kutusu"/>
          <p:cNvSpPr txBox="1"/>
          <p:nvPr/>
        </p:nvSpPr>
        <p:spPr>
          <a:xfrm>
            <a:off x="1530000" y="2024844"/>
            <a:ext cx="6084000" cy="79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yaş, cinsiyet ve kas kitlesinden etkilendiği için</a:t>
            </a:r>
          </a:p>
          <a:p>
            <a:pPr algn="ctr" eaLnBrk="1" hangingPunct="1">
              <a:defRPr/>
            </a:pPr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glomerüler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filtrasyon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hızının </a:t>
            </a:r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iyi bir göstergesi değildir.</a:t>
            </a:r>
          </a:p>
        </p:txBody>
      </p:sp>
    </p:spTree>
    <p:extLst>
      <p:ext uri="{BB962C8B-B14F-4D97-AF65-F5344CB8AC3E}">
        <p14:creationId xmlns:p14="http://schemas.microsoft.com/office/powerpoint/2010/main" val="384273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Tam idrar analizi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510000" y="2055472"/>
            <a:ext cx="2124000" cy="349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Dansite</a:t>
            </a:r>
            <a:endParaRPr lang="tr-TR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pH</a:t>
            </a:r>
            <a:endParaRPr lang="tr-TR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Protein</a:t>
            </a:r>
          </a:p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Glukoz</a:t>
            </a:r>
            <a:endParaRPr lang="tr-TR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Bilirübin</a:t>
            </a:r>
            <a:endParaRPr lang="tr-TR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Ürobilinojen</a:t>
            </a:r>
            <a:endParaRPr lang="tr-TR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Kan</a:t>
            </a:r>
          </a:p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Nitrit</a:t>
            </a:r>
            <a:endParaRPr lang="tr-TR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Lökosit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esteraz</a:t>
            </a:r>
            <a:endParaRPr lang="tr-TR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lnSpc>
                <a:spcPts val="2600"/>
              </a:lnSpc>
              <a:buFont typeface="Wingdings" panose="05000000000000000000" pitchFamily="2" charset="2"/>
              <a:buChar char="Ø"/>
            </a:pPr>
            <a:r>
              <a:rPr lang="tr-TR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Mikroskobi</a:t>
            </a:r>
            <a:endParaRPr lang="tr-TR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6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192088" y="2092786"/>
            <a:ext cx="3395353" cy="40011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444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SEMİ-KANTİTATİF YÖNTEMLER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192088" y="4361483"/>
            <a:ext cx="2776594" cy="40011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444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KANTİTATİF YÖNTEMLER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868488" y="2741094"/>
            <a:ext cx="1026884" cy="400110"/>
          </a:xfrm>
          <a:prstGeom prst="rect">
            <a:avLst/>
          </a:prstGeom>
          <a:solidFill>
            <a:srgbClr val="0000E0"/>
          </a:solidFill>
          <a:ln w="44450">
            <a:solidFill>
              <a:srgbClr val="0000E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Dipstick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869468" y="3353162"/>
            <a:ext cx="1928028" cy="400110"/>
          </a:xfrm>
          <a:prstGeom prst="rect">
            <a:avLst/>
          </a:prstGeom>
          <a:solidFill>
            <a:srgbClr val="0000E0"/>
          </a:solidFill>
          <a:ln w="38100">
            <a:solidFill>
              <a:srgbClr val="0000E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Sülfosalisilik asit</a:t>
            </a: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2106488" y="2948608"/>
            <a:ext cx="685800" cy="0"/>
          </a:xfrm>
          <a:prstGeom prst="line">
            <a:avLst/>
          </a:prstGeom>
          <a:noFill/>
          <a:ln w="4445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latin typeface="Calibri" panose="020F0502020204030204" pitchFamily="34" charset="0"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2106488" y="3558208"/>
            <a:ext cx="685800" cy="0"/>
          </a:xfrm>
          <a:prstGeom prst="line">
            <a:avLst/>
          </a:prstGeom>
          <a:noFill/>
          <a:ln w="4445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latin typeface="Calibri" panose="020F0502020204030204" pitchFamily="34" charset="0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2106488" y="2491408"/>
            <a:ext cx="0" cy="1066800"/>
          </a:xfrm>
          <a:prstGeom prst="line">
            <a:avLst/>
          </a:prstGeom>
          <a:noFill/>
          <a:ln w="4445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latin typeface="Calibri" panose="020F0502020204030204" pitchFamily="34" charset="0"/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2106488" y="4777408"/>
            <a:ext cx="0" cy="1066800"/>
          </a:xfrm>
          <a:prstGeom prst="line">
            <a:avLst/>
          </a:prstGeom>
          <a:noFill/>
          <a:ln w="4445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latin typeface="Calibri" panose="020F0502020204030204" pitchFamily="34" charset="0"/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106488" y="5234608"/>
            <a:ext cx="685800" cy="0"/>
          </a:xfrm>
          <a:prstGeom prst="line">
            <a:avLst/>
          </a:prstGeom>
          <a:noFill/>
          <a:ln w="4445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latin typeface="Calibri" panose="020F0502020204030204" pitchFamily="34" charset="0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2106488" y="5844208"/>
            <a:ext cx="685800" cy="0"/>
          </a:xfrm>
          <a:prstGeom prst="line">
            <a:avLst/>
          </a:prstGeom>
          <a:noFill/>
          <a:ln w="4445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latin typeface="Calibri" panose="020F0502020204030204" pitchFamily="34" charset="0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2868488" y="5009346"/>
            <a:ext cx="4291496" cy="400110"/>
          </a:xfrm>
          <a:prstGeom prst="rect">
            <a:avLst/>
          </a:prstGeom>
          <a:solidFill>
            <a:srgbClr val="0000E0"/>
          </a:solidFill>
          <a:ln w="38100">
            <a:solidFill>
              <a:srgbClr val="0000E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24 saatlik idrar örneğinde total protein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2868488" y="5615608"/>
            <a:ext cx="4887492" cy="400110"/>
          </a:xfrm>
          <a:prstGeom prst="rect">
            <a:avLst/>
          </a:prstGeom>
          <a:solidFill>
            <a:srgbClr val="0000E0"/>
          </a:solidFill>
          <a:ln w="38100">
            <a:solidFill>
              <a:srgbClr val="0000E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Spot idrar örneğinde protein/kreatinin oranı</a:t>
            </a:r>
          </a:p>
        </p:txBody>
      </p:sp>
      <p:sp>
        <p:nvSpPr>
          <p:cNvPr id="17" name="Unvan 16"/>
          <p:cNvSpPr>
            <a:spLocks noGrp="1"/>
          </p:cNvSpPr>
          <p:nvPr>
            <p:ph type="title"/>
          </p:nvPr>
        </p:nvSpPr>
        <p:spPr>
          <a:xfrm>
            <a:off x="467544" y="161714"/>
            <a:ext cx="8229600" cy="1251062"/>
          </a:xfrm>
        </p:spPr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Proteinüriyi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saptama yöntemleri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32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987895" y="1700808"/>
            <a:ext cx="5168210" cy="68400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pH duyarlı bir boyadaki (tetrabromofenol blue)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renk değişikliğine dayanır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869468" y="3509628"/>
            <a:ext cx="4823885" cy="61555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Protein atılımı 300-500 mg/gün’ün üzerinde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ise pozitif sonuç verir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869468" y="4325851"/>
            <a:ext cx="4139403" cy="61555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Esas olarak idrardaki albümini saptar,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globülinlere nisbeten duyarsızdır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877567" y="2712703"/>
            <a:ext cx="4081951" cy="61555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15-300 mg/dl arasındaki proteinüriyi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semi-kantitatif olarak saptar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869468" y="5153943"/>
            <a:ext cx="4033989" cy="61555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İdrar konsantrasyonu ve pH’sı ölçüm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sonucunu etkileyebilir</a:t>
            </a: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277492" y="3052428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277492" y="3814428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277492" y="4652628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277492" y="5490828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277492" y="3052428"/>
            <a:ext cx="0" cy="320040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1744092" y="4652628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1058292" y="4271628"/>
            <a:ext cx="685800" cy="685800"/>
          </a:xfrm>
          <a:prstGeom prst="bevel">
            <a:avLst>
              <a:gd name="adj" fmla="val 12500"/>
            </a:avLst>
          </a:prstGeom>
          <a:solidFill>
            <a:schemeClr val="accent3">
              <a:lumMod val="75000"/>
            </a:schemeClr>
          </a:solidFill>
          <a:ln w="317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2869468" y="5946031"/>
            <a:ext cx="4751109" cy="61555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İyonize radyo-kontrast ajanlar yanlış pozitif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sonuca neden olabilir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2277492" y="6252828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8" name="Unvan 17"/>
          <p:cNvSpPr>
            <a:spLocks noGrp="1"/>
          </p:cNvSpPr>
          <p:nvPr>
            <p:ph type="title"/>
          </p:nvPr>
        </p:nvSpPr>
        <p:spPr>
          <a:xfrm>
            <a:off x="467544" y="161714"/>
            <a:ext cx="8229600" cy="1251062"/>
          </a:xfrm>
        </p:spPr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Dipstick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(idrar çubuğu)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23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3337520" y="1664804"/>
            <a:ext cx="792000" cy="99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tr-TR" sz="1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183384" y="1592796"/>
            <a:ext cx="12192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tr-TR" sz="1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373604" y="2312876"/>
            <a:ext cx="720000" cy="304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tr-TR" sz="1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5164584" y="1664804"/>
            <a:ext cx="792000" cy="99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tr-TR" sz="1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4935984" y="1592796"/>
            <a:ext cx="12192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tr-TR" sz="1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5184068" y="1880828"/>
            <a:ext cx="756000" cy="7620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tr-TR" sz="1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0" name="Oval 11"/>
          <p:cNvSpPr>
            <a:spLocks noChangeArrowheads="1"/>
          </p:cNvSpPr>
          <p:nvPr/>
        </p:nvSpPr>
        <p:spPr bwMode="auto">
          <a:xfrm>
            <a:off x="4402584" y="2060848"/>
            <a:ext cx="457200" cy="381000"/>
          </a:xfrm>
          <a:prstGeom prst="ellipse">
            <a:avLst/>
          </a:prstGeom>
          <a:solidFill>
            <a:srgbClr val="000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+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817380" y="2888940"/>
            <a:ext cx="1260000" cy="457200"/>
          </a:xfrm>
          <a:prstGeom prst="rightArrowCallout">
            <a:avLst>
              <a:gd name="adj1" fmla="val 25000"/>
              <a:gd name="adj2" fmla="val 25000"/>
              <a:gd name="adj3" fmla="val 50000"/>
              <a:gd name="adj4" fmla="val 66667"/>
            </a:avLst>
          </a:prstGeom>
          <a:solidFill>
            <a:schemeClr val="accent3">
              <a:lumMod val="75000"/>
            </a:schemeClr>
          </a:soli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0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2192784" y="2924988"/>
            <a:ext cx="1620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tr-TR" sz="19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Bulanıklık yok</a:t>
            </a:r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817380" y="3475856"/>
            <a:ext cx="1260000" cy="457200"/>
          </a:xfrm>
          <a:prstGeom prst="rightArrowCallout">
            <a:avLst>
              <a:gd name="adj1" fmla="val 25000"/>
              <a:gd name="adj2" fmla="val 25000"/>
              <a:gd name="adj3" fmla="val 50000"/>
              <a:gd name="adj4" fmla="val 66667"/>
            </a:avLst>
          </a:prstGeom>
          <a:solidFill>
            <a:schemeClr val="accent3">
              <a:lumMod val="75000"/>
            </a:schemeClr>
          </a:soli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Eser</a:t>
            </a:r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817380" y="4051920"/>
            <a:ext cx="1260000" cy="457200"/>
          </a:xfrm>
          <a:prstGeom prst="rightArrowCallout">
            <a:avLst>
              <a:gd name="adj1" fmla="val 25000"/>
              <a:gd name="adj2" fmla="val 25000"/>
              <a:gd name="adj3" fmla="val 50000"/>
              <a:gd name="adj4" fmla="val 66667"/>
            </a:avLst>
          </a:prstGeom>
          <a:solidFill>
            <a:schemeClr val="accent3">
              <a:lumMod val="75000"/>
            </a:schemeClr>
          </a:soli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1+</a:t>
            </a:r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817380" y="4656820"/>
            <a:ext cx="1260000" cy="457200"/>
          </a:xfrm>
          <a:prstGeom prst="rightArrowCallout">
            <a:avLst>
              <a:gd name="adj1" fmla="val 25000"/>
              <a:gd name="adj2" fmla="val 25000"/>
              <a:gd name="adj3" fmla="val 50000"/>
              <a:gd name="adj4" fmla="val 66667"/>
            </a:avLst>
          </a:prstGeom>
          <a:solidFill>
            <a:schemeClr val="accent3">
              <a:lumMod val="75000"/>
            </a:schemeClr>
          </a:soli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2+</a:t>
            </a: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817380" y="5373216"/>
            <a:ext cx="1260000" cy="457200"/>
          </a:xfrm>
          <a:prstGeom prst="rightArrowCallout">
            <a:avLst>
              <a:gd name="adj1" fmla="val 25000"/>
              <a:gd name="adj2" fmla="val 25000"/>
              <a:gd name="adj3" fmla="val 50000"/>
              <a:gd name="adj4" fmla="val 66667"/>
            </a:avLst>
          </a:prstGeom>
          <a:solidFill>
            <a:schemeClr val="accent3">
              <a:lumMod val="75000"/>
            </a:schemeClr>
          </a:soli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3+</a:t>
            </a: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817380" y="6021288"/>
            <a:ext cx="1260000" cy="457200"/>
          </a:xfrm>
          <a:prstGeom prst="rightArrowCallout">
            <a:avLst>
              <a:gd name="adj1" fmla="val 25000"/>
              <a:gd name="adj2" fmla="val 25000"/>
              <a:gd name="adj3" fmla="val 50000"/>
              <a:gd name="adj4" fmla="val 66667"/>
            </a:avLst>
          </a:prstGeom>
          <a:solidFill>
            <a:schemeClr val="accent3">
              <a:lumMod val="75000"/>
            </a:schemeClr>
          </a:soli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4+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2192784" y="3501052"/>
            <a:ext cx="1728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tr-TR" sz="19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Hafif bulanıklık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2192784" y="4066173"/>
            <a:ext cx="4428000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tr-TR" sz="19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Arkasından yazının okunabildiği bulanıklık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3906834" y="2936267"/>
            <a:ext cx="978858" cy="384721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0 mg/dl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4016678" y="3512331"/>
            <a:ext cx="1301062" cy="384721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1-10 mg/dl</a:t>
            </a: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6737563" y="4052391"/>
            <a:ext cx="1424493" cy="384721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15-30 mg/dl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2192784" y="4574565"/>
            <a:ext cx="3655296" cy="61863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Beyaz zemin üzerindeki koyu siyah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çizgilerin görülebildiği beyaz bulut</a:t>
            </a: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5966060" y="4700463"/>
            <a:ext cx="1547924" cy="384721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40-100 mg/dl</a:t>
            </a: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2192784" y="5304520"/>
            <a:ext cx="4070473" cy="61863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19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Koyu siyah çizgilerin görülemediği ince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19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presipitasyonlu beyaz bulut</a:t>
            </a: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6382689" y="5418820"/>
            <a:ext cx="1671355" cy="384721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150-350 mg/dl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4402240" y="6057292"/>
            <a:ext cx="1347548" cy="384721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1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&gt;500 mg/dl</a:t>
            </a: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2192784" y="6057336"/>
            <a:ext cx="2100127" cy="39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sz="19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Kaba presipitasyon</a:t>
            </a:r>
          </a:p>
        </p:txBody>
      </p:sp>
      <p:sp>
        <p:nvSpPr>
          <p:cNvPr id="29" name="Unvan 28"/>
          <p:cNvSpPr>
            <a:spLocks noGrp="1"/>
          </p:cNvSpPr>
          <p:nvPr>
            <p:ph type="title"/>
          </p:nvPr>
        </p:nvSpPr>
        <p:spPr>
          <a:xfrm>
            <a:off x="467544" y="161714"/>
            <a:ext cx="8229600" cy="1251062"/>
          </a:xfrm>
        </p:spPr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Sülfosalisilik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asit testi 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59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681101" y="1831916"/>
            <a:ext cx="354520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İdrardaki tüm proteinleri saptar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682689" y="2532252"/>
            <a:ext cx="512884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İdrar konsantrasyonu ve pH’sı ölçüm sonucunu</a:t>
            </a:r>
          </a:p>
          <a:p>
            <a:pPr eaLnBrk="1" hangingPunct="1">
              <a:defRPr/>
            </a:pPr>
            <a:r>
              <a:rPr lang="tr-TR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etkileyebilir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682689" y="3540364"/>
            <a:ext cx="4751109" cy="70788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İyonize radyo-kontrast ajanlar yanlış pozitif</a:t>
            </a:r>
          </a:p>
          <a:p>
            <a:pPr eaLnBrk="1" hangingPunct="1">
              <a:defRPr/>
            </a:pPr>
            <a:r>
              <a:rPr lang="tr-TR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sonuca neden olabilir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730815" y="4757082"/>
            <a:ext cx="1373133" cy="400110"/>
          </a:xfrm>
          <a:prstGeom prst="rect">
            <a:avLst/>
          </a:prstGeom>
          <a:solidFill>
            <a:srgbClr val="0070C0"/>
          </a:solidFill>
          <a:ln w="44450">
            <a:solidFill>
              <a:srgbClr val="0070C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Dipstick (–)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932040" y="4757082"/>
            <a:ext cx="1545616" cy="400110"/>
          </a:xfrm>
          <a:prstGeom prst="rect">
            <a:avLst/>
          </a:prstGeom>
          <a:solidFill>
            <a:srgbClr val="0070C0"/>
          </a:solidFill>
          <a:ln w="44450">
            <a:solidFill>
              <a:srgbClr val="0070C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SSA testi (+)</a:t>
            </a: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851520" y="2554338"/>
            <a:ext cx="685800" cy="685800"/>
          </a:xfrm>
          <a:prstGeom prst="bevel">
            <a:avLst>
              <a:gd name="adj" fmla="val 12500"/>
            </a:avLst>
          </a:prstGeom>
          <a:solidFill>
            <a:schemeClr val="accent3">
              <a:lumMod val="75000"/>
            </a:schemeClr>
          </a:solidFill>
          <a:ln w="317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073089" y="2056942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073089" y="2895142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073089" y="3885742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073089" y="2056942"/>
            <a:ext cx="0" cy="182880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1539689" y="2895142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3456000" y="5841320"/>
            <a:ext cx="2232000" cy="4680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tr-T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MULTİPL MYELOM</a:t>
            </a:r>
          </a:p>
        </p:txBody>
      </p:sp>
      <p:sp>
        <p:nvSpPr>
          <p:cNvPr id="16" name="AutoShape 17"/>
          <p:cNvSpPr>
            <a:spLocks/>
          </p:cNvSpPr>
          <p:nvPr/>
        </p:nvSpPr>
        <p:spPr bwMode="auto">
          <a:xfrm rot="5400000">
            <a:off x="4446000" y="3285228"/>
            <a:ext cx="252000" cy="4140000"/>
          </a:xfrm>
          <a:prstGeom prst="rightBrace">
            <a:avLst>
              <a:gd name="adj1" fmla="val 105000"/>
              <a:gd name="adj2" fmla="val 50000"/>
            </a:avLst>
          </a:prstGeom>
          <a:noFill/>
          <a:ln w="635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Unvan 16"/>
          <p:cNvSpPr>
            <a:spLocks noGrp="1"/>
          </p:cNvSpPr>
          <p:nvPr>
            <p:ph type="title"/>
          </p:nvPr>
        </p:nvSpPr>
        <p:spPr>
          <a:xfrm>
            <a:off x="467544" y="161714"/>
            <a:ext cx="8229600" cy="1251062"/>
          </a:xfrm>
        </p:spPr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Sülfosalisilik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asit testi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28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71445" y="2312960"/>
            <a:ext cx="6401111" cy="756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81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Semi-kantitatif yöntemlerle 100 mg/dl’den fazla proteinüri</a:t>
            </a:r>
          </a:p>
          <a:p>
            <a:pPr eaLnBrk="1" hangingPunct="1">
              <a:defRPr/>
            </a:pPr>
            <a:r>
              <a:rPr lang="tr-T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saptandığında kantitatif ölçüm yapılması gerekir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339752" y="3537012"/>
            <a:ext cx="5020092" cy="43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24 saatlik idrar örneğinde total protein atılımı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332815" y="4365152"/>
            <a:ext cx="5443541" cy="43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Spot idrar örneğinde total protein/kreatinin oranı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1691680" y="3104964"/>
            <a:ext cx="0" cy="147600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1698340" y="3753036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1698340" y="4581128"/>
            <a:ext cx="533400" cy="0"/>
          </a:xfrm>
          <a:prstGeom prst="line">
            <a:avLst/>
          </a:prstGeom>
          <a:noFill/>
          <a:ln w="444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tr-TR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Kantitatif yöntemler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58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Mikroalbüminüri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1 Metin kutusu"/>
          <p:cNvSpPr txBox="1"/>
          <p:nvPr/>
        </p:nvSpPr>
        <p:spPr>
          <a:xfrm>
            <a:off x="1867670" y="1880828"/>
            <a:ext cx="5408660" cy="172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Albümin/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30-299 mg/gr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tr-T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r>
              <a:rPr lang="tr-T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	MİKROALBÜMİNÜRİ</a:t>
            </a:r>
            <a:endParaRPr lang="tr-T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eaLnBrk="1" hangingPunct="1">
              <a:defRPr/>
            </a:pP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Albümin/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≥ 300 mg/gr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tr-T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r>
              <a:rPr lang="tr-T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	MAKROALBÜMİNÜRİ</a:t>
            </a:r>
            <a:endParaRPr lang="tr-T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2160000" y="3969060"/>
            <a:ext cx="4824000" cy="2376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KBH için riskli popülasyonlarda tarama testi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Diyabetikler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Hipertansifler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Yaşlılar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Kalp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hastaları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Obezler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Ailede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böbrek hastalığı olanlar</a:t>
            </a:r>
          </a:p>
        </p:txBody>
      </p:sp>
    </p:spTree>
    <p:extLst>
      <p:ext uri="{BB962C8B-B14F-4D97-AF65-F5344CB8AC3E}">
        <p14:creationId xmlns:p14="http://schemas.microsoft.com/office/powerpoint/2010/main" val="74872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Görüntüleme yöntemleri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430000" y="2133220"/>
            <a:ext cx="4284000" cy="3276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Direkt </a:t>
            </a: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üriner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sistem </a:t>
            </a: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grafisi</a:t>
            </a: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Ultrasonografi</a:t>
            </a: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Doppler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ultrasonografi</a:t>
            </a: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İntravenöz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piyelografi</a:t>
            </a: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Antegrad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ve </a:t>
            </a: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retrograd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ürografi</a:t>
            </a: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Bilgisayarlı tomografi</a:t>
            </a: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Manyetik rezonans görüntüleme</a:t>
            </a: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Radyonüklid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yöntemler</a:t>
            </a: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Anjiografi</a:t>
            </a: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02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Kronik böbrek hastalığının evreleri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3417"/>
              </p:ext>
            </p:extLst>
          </p:nvPr>
        </p:nvGraphicFramePr>
        <p:xfrm>
          <a:off x="522000" y="2078850"/>
          <a:ext cx="8100000" cy="381600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756000"/>
                <a:gridCol w="5328000"/>
                <a:gridCol w="2016000"/>
              </a:tblGrid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Evre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İsimlendirme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GFH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ml/</a:t>
                      </a:r>
                      <a:r>
                        <a:rPr lang="tr-TR" sz="20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dk</a:t>
                      </a: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/1.73 m</a:t>
                      </a:r>
                      <a:r>
                        <a:rPr lang="tr-TR" sz="2000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)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1     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Normal veya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yüksek GFH ile birlikte böbrek hasarı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≥90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Hafif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azalmış GFH ile birlikte böbrek hasarı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60-89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3a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Hafif-orta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derecede böbrek yetmezliği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45-59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3b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Orta-şiddetli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derecede böbrek yetmezliği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30-44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4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Şiddetli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böbrek yetmezliği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15-29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5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Son dönem böbrek </a:t>
                      </a: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yetmezliği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&lt;15</a:t>
                      </a:r>
                      <a:endParaRPr lang="tr-T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cell3D prstMaterial="dkEdge">
                      <a:bevel prst="cross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66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Görüntüleme yöntemleri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772000" y="3321152"/>
            <a:ext cx="3600000" cy="1476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>
              <a:lnSpc>
                <a:spcPts val="2500"/>
              </a:lnSpc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Kistik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böbrek hastalıkları</a:t>
            </a:r>
          </a:p>
          <a:p>
            <a:pPr>
              <a:lnSpc>
                <a:spcPts val="2500"/>
              </a:lnSpc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Hidronefroz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ts val="2500"/>
              </a:lnSpc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Böbrek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boyutlarında asimetri</a:t>
            </a:r>
          </a:p>
          <a:p>
            <a:pPr>
              <a:lnSpc>
                <a:spcPts val="2500"/>
              </a:lnSpc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Küçük 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ekojenik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böbrekler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242000" y="2240956"/>
            <a:ext cx="6660000" cy="79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pPr algn="ctr"/>
            <a:r>
              <a:rPr lang="tr-TR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Renal</a:t>
            </a:r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parankimal</a:t>
            </a:r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hastalıkların tanısında en yaygın 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kullanılan</a:t>
            </a:r>
          </a:p>
          <a:p>
            <a:pPr algn="ctr"/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görüntüleme yöntemi </a:t>
            </a:r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ultrasonografidir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.</a:t>
            </a:r>
            <a:endParaRPr lang="tr-T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8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Böbrek biyopsisi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954000" y="2240868"/>
            <a:ext cx="7236000" cy="540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pPr algn="ctr"/>
            <a:r>
              <a:rPr lang="tr-TR" sz="21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Renal</a:t>
            </a:r>
            <a:r>
              <a:rPr lang="tr-TR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parankimal</a:t>
            </a:r>
            <a:r>
              <a:rPr lang="tr-TR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hastalıkların tanısında altın standart yöntem</a:t>
            </a:r>
            <a:r>
              <a:rPr lang="tr-TR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.</a:t>
            </a:r>
            <a:endParaRPr lang="tr-TR" sz="2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874339" y="3271006"/>
            <a:ext cx="5395323" cy="187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>
              <a:lnSpc>
                <a:spcPts val="2700"/>
              </a:lnSpc>
              <a:buFont typeface="Wingdings" panose="05000000000000000000" pitchFamily="2" charset="2"/>
              <a:buChar char="Ø"/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Nefrotik</a:t>
            </a: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sendrom</a:t>
            </a:r>
          </a:p>
          <a:p>
            <a:pPr>
              <a:lnSpc>
                <a:spcPts val="2700"/>
              </a:lnSpc>
              <a:buFont typeface="Wingdings" panose="05000000000000000000" pitchFamily="2" charset="2"/>
              <a:buChar char="Ø"/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1 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gr/gün üzerinde </a:t>
            </a:r>
            <a:r>
              <a:rPr lang="tr-TR" sz="2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proteinüri</a:t>
            </a:r>
            <a:endParaRPr lang="tr-TR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ts val="2700"/>
              </a:lnSpc>
              <a:buFont typeface="Wingdings" panose="05000000000000000000" pitchFamily="2" charset="2"/>
              <a:buChar char="Ø"/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Glomerüler</a:t>
            </a: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hematüri</a:t>
            </a:r>
            <a:endParaRPr lang="tr-TR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ts val="2700"/>
              </a:lnSpc>
              <a:buFont typeface="Wingdings" panose="05000000000000000000" pitchFamily="2" charset="2"/>
              <a:buChar char="Ø"/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Böbrek 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işlevinde açıklanamayan hızlı azalma</a:t>
            </a:r>
          </a:p>
          <a:p>
            <a:pPr>
              <a:lnSpc>
                <a:spcPts val="2700"/>
              </a:lnSpc>
              <a:buFont typeface="Wingdings" panose="05000000000000000000" pitchFamily="2" charset="2"/>
              <a:buChar char="Ø"/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Süresi 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belirsiz böbrek </a:t>
            </a: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yetmezliği</a:t>
            </a:r>
            <a:endParaRPr lang="tr-TR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Perkütan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böbrek biyopsisinin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kontrendikasyonları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124000" y="2348880"/>
            <a:ext cx="4896000" cy="277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Kanama </a:t>
            </a:r>
            <a:r>
              <a:rPr lang="tr-T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diyatezi</a:t>
            </a:r>
            <a:endParaRPr lang="tr-TR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ts val="1500"/>
              </a:lnSpc>
              <a:defRPr/>
            </a:pP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Tek böbrek (</a:t>
            </a: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transplante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böbrek hariç</a:t>
            </a:r>
            <a:r>
              <a:rPr lang="tr-T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)</a:t>
            </a:r>
          </a:p>
          <a:p>
            <a:pPr>
              <a:lnSpc>
                <a:spcPts val="1500"/>
              </a:lnSpc>
              <a:defRPr/>
            </a:pP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Aktif </a:t>
            </a: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parankimal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enfeksiyon</a:t>
            </a:r>
          </a:p>
          <a:p>
            <a:pPr>
              <a:lnSpc>
                <a:spcPts val="1500"/>
              </a:lnSpc>
              <a:defRPr/>
            </a:pP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Malignite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şüphesi</a:t>
            </a:r>
          </a:p>
          <a:p>
            <a:pPr>
              <a:lnSpc>
                <a:spcPts val="1500"/>
              </a:lnSpc>
              <a:defRPr/>
            </a:pP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Koopere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olmayan </a:t>
            </a:r>
            <a:r>
              <a:rPr lang="tr-T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hasta</a:t>
            </a: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36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2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Glomerüler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filtrasyon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hızı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666000" y="2673000"/>
            <a:ext cx="7812000" cy="7560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Glomerüler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filtrasyon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hızı (GFH),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birim zamanda 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glomerüllerden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süzülen</a:t>
            </a: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plazma volümüdür. Böbreğin süzme işlevini gösterir.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2000" y="3645108"/>
            <a:ext cx="8100000" cy="7560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Fonksiyon gören böbrek kitlesinin azalması ile GFH düşer ve kanda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nitrojen</a:t>
            </a: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yıkım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ürünleri birikir (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Azotemi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).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2874292" y="5661332"/>
            <a:ext cx="3395417" cy="756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>
              <a:defRPr/>
            </a:pPr>
            <a:r>
              <a:rPr lang="tr-T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Erkek: 115-125 ml/</a:t>
            </a:r>
            <a:r>
              <a:rPr lang="tr-T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dk</a:t>
            </a:r>
            <a:r>
              <a:rPr lang="tr-T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/1.73 m</a:t>
            </a:r>
            <a:r>
              <a:rPr lang="tr-TR" sz="2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</a:t>
            </a:r>
            <a:endParaRPr lang="tr-T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defRPr/>
            </a:pPr>
            <a:r>
              <a:rPr lang="tr-T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Kadın</a:t>
            </a:r>
            <a:r>
              <a:rPr lang="tr-T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: 100-110 ml/</a:t>
            </a:r>
            <a:r>
              <a:rPr lang="tr-T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dk</a:t>
            </a:r>
            <a:r>
              <a:rPr lang="tr-T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/1.73 </a:t>
            </a:r>
            <a:r>
              <a:rPr lang="tr-T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</a:t>
            </a:r>
            <a:r>
              <a:rPr lang="tr-TR" sz="2000" b="1" baseline="30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</a:t>
            </a:r>
            <a:endParaRPr lang="tr-T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9" name="Aşağı Ok Belirtme Çizgisi 8"/>
          <p:cNvSpPr/>
          <p:nvPr/>
        </p:nvSpPr>
        <p:spPr>
          <a:xfrm>
            <a:off x="3276000" y="4725236"/>
            <a:ext cx="2592000" cy="828000"/>
          </a:xfrm>
          <a:prstGeom prst="downArrowCallou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NORMAL DEĞERLERİ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666000" y="1700808"/>
            <a:ext cx="7812000" cy="7560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Böbreğin işlevsel üniteleri olan 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glomerüller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 gelen plazmayı filtre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ederek</a:t>
            </a: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proteinsiz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kısmını 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tübüler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sisteme (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Bowman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aralığı) iletirler.</a:t>
            </a:r>
            <a:endParaRPr lang="tr-TR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21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err="1" smtClean="0">
                <a:latin typeface="Calibri" panose="020F0502020204030204" pitchFamily="34" charset="0"/>
              </a:rPr>
              <a:t>Glomerüler</a:t>
            </a:r>
            <a:r>
              <a:rPr lang="tr-TR" sz="3600" dirty="0" smtClean="0">
                <a:latin typeface="Calibri" panose="020F0502020204030204" pitchFamily="34" charset="0"/>
              </a:rPr>
              <a:t> </a:t>
            </a:r>
            <a:r>
              <a:rPr lang="tr-TR" sz="3600" dirty="0" err="1" smtClean="0">
                <a:latin typeface="Calibri" panose="020F0502020204030204" pitchFamily="34" charset="0"/>
              </a:rPr>
              <a:t>filtrasyon</a:t>
            </a:r>
            <a:r>
              <a:rPr lang="tr-TR" sz="3600" dirty="0" smtClean="0">
                <a:latin typeface="Calibri" panose="020F0502020204030204" pitchFamily="34" charset="0"/>
              </a:rPr>
              <a:t> hızı</a:t>
            </a:r>
            <a:endParaRPr lang="tr-TR" sz="3600" dirty="0">
              <a:latin typeface="Calibri" panose="020F050202020403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764000" y="2277196"/>
            <a:ext cx="5616000" cy="2916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Diürnal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varyasyon gösterir.</a:t>
            </a:r>
          </a:p>
          <a:p>
            <a:pPr marL="288000"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Gece en düşük, öğlen sonu en yüksek)</a:t>
            </a:r>
          </a:p>
          <a:p>
            <a:pPr>
              <a:lnSpc>
                <a:spcPts val="1400"/>
              </a:lnSpc>
              <a:defRPr/>
            </a:pP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Erkeklerde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kadınlardakinden yüksektir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.</a:t>
            </a:r>
          </a:p>
          <a:p>
            <a:pPr>
              <a:lnSpc>
                <a:spcPts val="1400"/>
              </a:lnSpc>
              <a:defRPr/>
            </a:pP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Otuz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yaşından sonra her 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dekatta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10 ml/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dk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azalır.</a:t>
            </a:r>
          </a:p>
          <a:p>
            <a:pPr>
              <a:lnSpc>
                <a:spcPts val="1400"/>
              </a:lnSpc>
              <a:defRPr/>
            </a:pP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Gebelik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ve erken dönem Tip 1 </a:t>
            </a:r>
            <a:r>
              <a:rPr lang="tr-T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DM’de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artar.</a:t>
            </a:r>
          </a:p>
          <a:p>
            <a:pPr>
              <a:lnSpc>
                <a:spcPts val="1400"/>
              </a:lnSpc>
              <a:defRPr/>
            </a:pP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Vücut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sıvı volümü azaldığında azalır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.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03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565404" y="712104"/>
            <a:ext cx="8013192" cy="1636776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>
                <a:latin typeface="Calibri" panose="020F0502020204030204" pitchFamily="34" charset="0"/>
              </a:rPr>
              <a:t>Böbreğin süzme fonksiyonunu nasıl değerlendirelim?</a:t>
            </a:r>
            <a:endParaRPr lang="tr-TR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71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latin typeface="Calibri" panose="020F0502020204030204" pitchFamily="34" charset="0"/>
              </a:rPr>
              <a:t>Serum </a:t>
            </a:r>
            <a:r>
              <a:rPr lang="tr-TR" sz="3600" dirty="0" err="1" smtClean="0">
                <a:latin typeface="Calibri" panose="020F0502020204030204" pitchFamily="34" charset="0"/>
              </a:rPr>
              <a:t>kreatinin</a:t>
            </a:r>
            <a:r>
              <a:rPr lang="tr-TR" sz="3600" dirty="0" smtClean="0">
                <a:latin typeface="Calibri" panose="020F0502020204030204" pitchFamily="34" charset="0"/>
              </a:rPr>
              <a:t> düzeyi</a:t>
            </a:r>
            <a:endParaRPr lang="tr-TR" sz="3600" dirty="0">
              <a:latin typeface="Calibri" panose="020F050202020403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214000" y="3105048"/>
            <a:ext cx="4716000" cy="50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r>
              <a:rPr lang="tr-TR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Kas </a:t>
            </a:r>
            <a:r>
              <a:rPr lang="tr-TR" sz="2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kreatin’den</a:t>
            </a:r>
            <a:r>
              <a:rPr lang="tr-TR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oluşan yıkım </a:t>
            </a:r>
            <a:r>
              <a:rPr lang="tr-T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ürünüdür</a:t>
            </a:r>
            <a:endParaRPr lang="tr-T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620000" y="2128255"/>
            <a:ext cx="5904000" cy="50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r>
              <a:rPr lang="tr-TR" sz="2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Asemptomatik</a:t>
            </a:r>
            <a:r>
              <a:rPr lang="tr-TR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erişkinlerin taramasında </a:t>
            </a:r>
            <a:r>
              <a:rPr lang="tr-T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kullanılır</a:t>
            </a:r>
            <a:endParaRPr lang="tr-T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638000" y="4293192"/>
            <a:ext cx="5868000" cy="864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Yaş, cinsiyet, kas kitlesi, </a:t>
            </a:r>
            <a:r>
              <a:rPr lang="tr-T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renal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işlevinin </a:t>
            </a:r>
            <a:r>
              <a:rPr lang="tr-T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stabilitesi</a:t>
            </a:r>
            <a:endParaRPr lang="tr-TR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/>
            <a:r>
              <a:rPr lang="tr-T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göz </a:t>
            </a:r>
            <a:r>
              <a:rPr lang="tr-T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önünde bulundurularak yorumlanmalıdır</a:t>
            </a:r>
            <a:r>
              <a:rPr lang="tr-T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.</a:t>
            </a:r>
            <a:endParaRPr lang="tr-T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42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Serum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düzeyi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Aşağı Ok Belirtme Çizgisi 2"/>
          <p:cNvSpPr/>
          <p:nvPr/>
        </p:nvSpPr>
        <p:spPr>
          <a:xfrm>
            <a:off x="3312000" y="1700808"/>
            <a:ext cx="2520000" cy="828000"/>
          </a:xfrm>
          <a:prstGeom prst="downArrowCallou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Normalin Üst Sınırı</a:t>
            </a:r>
            <a:endParaRPr lang="tr-TR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420000" y="2672916"/>
            <a:ext cx="2304000" cy="936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5 yaş</a:t>
            </a:r>
            <a:r>
              <a:rPr lang="tr-T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0.6 mg/</a:t>
            </a:r>
            <a:r>
              <a:rPr lang="tr-TR" sz="2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dL</a:t>
            </a:r>
            <a:endParaRPr lang="tr-TR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ts val="1000"/>
              </a:lnSpc>
              <a:defRPr/>
            </a:pPr>
            <a:endParaRPr lang="tr-T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defRPr/>
            </a:pPr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40 yaş	1.2 mg/</a:t>
            </a:r>
            <a:r>
              <a:rPr lang="tr-TR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dL</a:t>
            </a:r>
            <a:endParaRPr lang="tr-TR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864428" y="3933332"/>
            <a:ext cx="7560000" cy="24840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Erkeklerde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% 10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kadar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yüksektir.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ts val="800"/>
              </a:lnSpc>
              <a:defRPr/>
            </a:pP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Gebelerde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düşüktür. </a:t>
            </a: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ts val="800"/>
              </a:lnSpc>
              <a:defRPr/>
            </a:pP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40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yaşından sonra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artmaz.</a:t>
            </a:r>
          </a:p>
          <a:p>
            <a:pPr>
              <a:lnSpc>
                <a:spcPts val="800"/>
              </a:lnSpc>
              <a:defRPr/>
            </a:pP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Bazı ilaçlar (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simetidin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sefalosporinler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)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düzeyini artırabilir.</a:t>
            </a:r>
          </a:p>
          <a:p>
            <a:pPr>
              <a:lnSpc>
                <a:spcPts val="800"/>
              </a:lnSpc>
              <a:defRPr/>
            </a:pP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Böbrek fonksiyonunun % 50’si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kaybolmadıkça,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serum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kreatinin</a:t>
            </a: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>
              <a:defRPr/>
            </a:pP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düzeyi </a:t>
            </a: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normalin üst sınırını geçmez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.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88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Üre düzeyi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864000" y="2081970"/>
            <a:ext cx="7416000" cy="277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Protein metabolizmasının </a:t>
            </a:r>
            <a:r>
              <a:rPr lang="tr-TR" sz="21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primer</a:t>
            </a:r>
            <a:r>
              <a:rPr lang="tr-TR" sz="2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son ürünü, vücuttan </a:t>
            </a:r>
            <a:r>
              <a:rPr lang="tr-T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nitrojen</a:t>
            </a:r>
          </a:p>
          <a:p>
            <a:pPr marL="288000">
              <a:defRPr/>
            </a:pPr>
            <a:r>
              <a:rPr lang="tr-T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atılımının </a:t>
            </a:r>
            <a:r>
              <a:rPr lang="tr-TR" sz="2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 önemli formudur.</a:t>
            </a:r>
          </a:p>
          <a:p>
            <a:pPr>
              <a:lnSpc>
                <a:spcPts val="1400"/>
              </a:lnSpc>
              <a:defRPr/>
            </a:pPr>
            <a:endParaRPr lang="tr-TR" sz="21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Karaciğerde </a:t>
            </a:r>
            <a:r>
              <a:rPr lang="tr-TR" sz="2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sentezlenir.</a:t>
            </a:r>
          </a:p>
          <a:p>
            <a:pPr>
              <a:lnSpc>
                <a:spcPts val="1400"/>
              </a:lnSpc>
              <a:defRPr/>
            </a:pPr>
            <a:endParaRPr lang="tr-TR" sz="21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Klinik </a:t>
            </a:r>
            <a:r>
              <a:rPr lang="tr-TR" sz="2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pratikte üre ya da BUN (kan üre azotu) olarak ölçülür.</a:t>
            </a:r>
          </a:p>
          <a:p>
            <a:pPr>
              <a:lnSpc>
                <a:spcPts val="1400"/>
              </a:lnSpc>
              <a:defRPr/>
            </a:pPr>
            <a:endParaRPr lang="tr-TR" sz="21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288000" indent="-288000">
              <a:buFont typeface="Wingdings" panose="05000000000000000000" pitchFamily="2" charset="2"/>
              <a:buChar char="Ø"/>
              <a:defRPr/>
            </a:pPr>
            <a:r>
              <a:rPr lang="tr-TR" sz="21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Renal</a:t>
            </a:r>
            <a:r>
              <a:rPr lang="tr-T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tr-TR" sz="2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fonksiyonu normal, 70 </a:t>
            </a:r>
            <a:r>
              <a:rPr lang="tr-T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gr/gün </a:t>
            </a:r>
            <a:r>
              <a:rPr lang="tr-TR" sz="2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protein alan bir </a:t>
            </a:r>
            <a:r>
              <a:rPr lang="tr-T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erişkinde</a:t>
            </a:r>
          </a:p>
          <a:p>
            <a:pPr marL="288000">
              <a:defRPr/>
            </a:pPr>
            <a:r>
              <a:rPr lang="tr-T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BUN</a:t>
            </a:r>
            <a:r>
              <a:rPr lang="tr-TR" sz="2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: 15 </a:t>
            </a:r>
            <a:r>
              <a:rPr lang="tr-TR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mg/dl</a:t>
            </a:r>
            <a:endParaRPr lang="tr-TR" sz="2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312000" y="5373216"/>
            <a:ext cx="2520000" cy="61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 anchor="ctr">
            <a:spAutoFit/>
          </a:bodyPr>
          <a:lstStyle/>
          <a:p>
            <a:pPr algn="ctr"/>
            <a:r>
              <a:rPr lang="tr-T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Üre = BUN x 2.14</a:t>
            </a:r>
            <a:endParaRPr lang="tr-T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39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ül">
  <a:themeElements>
    <a:clrScheme name="Modü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ü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ü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1433</TotalTime>
  <Words>1063</Words>
  <Application>Microsoft Office PowerPoint</Application>
  <PresentationFormat>Ekran Gösterisi (4:3)</PresentationFormat>
  <Paragraphs>318</Paragraphs>
  <Slides>32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41" baseType="lpstr">
      <vt:lpstr>Arial</vt:lpstr>
      <vt:lpstr>Calibri</vt:lpstr>
      <vt:lpstr>Corbel</vt:lpstr>
      <vt:lpstr>Symbol</vt:lpstr>
      <vt:lpstr>Times New Roman</vt:lpstr>
      <vt:lpstr>Wingdings</vt:lpstr>
      <vt:lpstr>Wingdings 2</vt:lpstr>
      <vt:lpstr>Wingdings 3</vt:lpstr>
      <vt:lpstr>Modül</vt:lpstr>
      <vt:lpstr>BÖBREK HASTALIKLARINDA TANISAL YÖNTEMLER</vt:lpstr>
      <vt:lpstr>Kronik böbrek hastalığının tanısı</vt:lpstr>
      <vt:lpstr>Kronik böbrek hastalığının evreleri</vt:lpstr>
      <vt:lpstr>Glomerüler filtrasyon hızı</vt:lpstr>
      <vt:lpstr>Glomerüler filtrasyon hızı</vt:lpstr>
      <vt:lpstr>Böbreğin süzme fonksiyonunu nasıl değerlendirelim?</vt:lpstr>
      <vt:lpstr>Serum kreatinin düzeyi</vt:lpstr>
      <vt:lpstr>Serum kreatinin düzeyi</vt:lpstr>
      <vt:lpstr>Üre düzeyi</vt:lpstr>
      <vt:lpstr>Üre-BUN düzeyini etkileyen faktörler</vt:lpstr>
      <vt:lpstr>BUN/Kreatinin oranı</vt:lpstr>
      <vt:lpstr>Glomerüler filtrasyon hızını tayin yöntemleri</vt:lpstr>
      <vt:lpstr>Glomerüler filtrasyon hızı ölçümü için ideal molekül</vt:lpstr>
      <vt:lpstr>Glomerüler filtrasyon hızı tahmininde endojen kreatinin klirens</vt:lpstr>
      <vt:lpstr>Endojen kreatinin klirens</vt:lpstr>
      <vt:lpstr>Tahmini glomerüler filtrasyon hızı</vt:lpstr>
      <vt:lpstr>Cockcroft-Gault formülü</vt:lpstr>
      <vt:lpstr>MDRD formülü</vt:lpstr>
      <vt:lpstr>CKD-EPI formülü</vt:lpstr>
      <vt:lpstr>En basit formül: Resiprokal kreatinin </vt:lpstr>
      <vt:lpstr>Tahmini glomerüler filtrasyon hızının hesaplanması önemlidir</vt:lpstr>
      <vt:lpstr>Tam idrar analizi</vt:lpstr>
      <vt:lpstr>Proteinüriyi saptama yöntemleri</vt:lpstr>
      <vt:lpstr>Dipstick (idrar çubuğu)</vt:lpstr>
      <vt:lpstr>Sülfosalisilik asit testi </vt:lpstr>
      <vt:lpstr>Sülfosalisilik asit testi</vt:lpstr>
      <vt:lpstr>Kantitatif yöntemler</vt:lpstr>
      <vt:lpstr>Mikroalbüminüri</vt:lpstr>
      <vt:lpstr>Görüntüleme yöntemleri</vt:lpstr>
      <vt:lpstr>Görüntüleme yöntemleri</vt:lpstr>
      <vt:lpstr>Böbrek biyopsisi</vt:lpstr>
      <vt:lpstr>Perkütan böbrek biyopsisinin kontrendikasyonları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</dc:creator>
  <cp:lastModifiedBy>LENOVO</cp:lastModifiedBy>
  <cp:revision>129</cp:revision>
  <dcterms:created xsi:type="dcterms:W3CDTF">2013-12-19T20:55:06Z</dcterms:created>
  <dcterms:modified xsi:type="dcterms:W3CDTF">2016-09-16T10:31:20Z</dcterms:modified>
</cp:coreProperties>
</file>