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57" r:id="rId2"/>
    <p:sldId id="258" r:id="rId3"/>
    <p:sldId id="287" r:id="rId4"/>
    <p:sldId id="259" r:id="rId5"/>
    <p:sldId id="260" r:id="rId6"/>
    <p:sldId id="262" r:id="rId7"/>
    <p:sldId id="271" r:id="rId8"/>
    <p:sldId id="272" r:id="rId9"/>
    <p:sldId id="28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937" autoAdjust="0"/>
  </p:normalViewPr>
  <p:slideViewPr>
    <p:cSldViewPr snapToGrid="0">
      <p:cViewPr varScale="1">
        <p:scale>
          <a:sx n="56" d="100"/>
          <a:sy n="56" d="100"/>
        </p:scale>
        <p:origin x="10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B096C-119C-41FE-AD5D-3629FC59EAD5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0F3DD-AB1A-4DAC-AA51-6E7BF368D1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879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  <p:sp>
        <p:nvSpPr>
          <p:cNvPr id="10244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4E9CFB-E078-4EAA-885A-828AA02C0821}" type="slidenum">
              <a:rPr lang="tr-TR" altLang="tr-TR" sz="1200" smtClean="0"/>
              <a:pPr/>
              <a:t>2</a:t>
            </a:fld>
            <a:endParaRPr lang="tr-TR" altLang="tr-TR" sz="1200" smtClean="0"/>
          </a:p>
        </p:txBody>
      </p:sp>
    </p:spTree>
    <p:extLst>
      <p:ext uri="{BB962C8B-B14F-4D97-AF65-F5344CB8AC3E}">
        <p14:creationId xmlns:p14="http://schemas.microsoft.com/office/powerpoint/2010/main" val="1833801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  <p:sp>
        <p:nvSpPr>
          <p:cNvPr id="15364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3C3540-616F-4588-B889-BCF29FE720D5}" type="slidenum">
              <a:rPr lang="tr-TR" altLang="tr-TR" sz="1200" smtClean="0"/>
              <a:pPr/>
              <a:t>6</a:t>
            </a:fld>
            <a:endParaRPr lang="tr-TR" altLang="tr-TR" sz="1200" smtClean="0"/>
          </a:p>
        </p:txBody>
      </p:sp>
    </p:spTree>
    <p:extLst>
      <p:ext uri="{BB962C8B-B14F-4D97-AF65-F5344CB8AC3E}">
        <p14:creationId xmlns:p14="http://schemas.microsoft.com/office/powerpoint/2010/main" val="2418731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24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23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14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71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7279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279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862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953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95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790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88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CDC4077-E865-4106-BFF4-0DBF07D6A300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7B2AD61-3462-4AA7-822A-E9E6277D4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461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SOĞUK UYGULAMALAR</a:t>
            </a:r>
            <a:endParaRPr lang="tr-TR" dirty="0"/>
          </a:p>
        </p:txBody>
      </p:sp>
      <p:sp>
        <p:nvSpPr>
          <p:cNvPr id="8195" name="Alt Başlık 2"/>
          <p:cNvSpPr>
            <a:spLocks noGrp="1"/>
          </p:cNvSpPr>
          <p:nvPr>
            <p:ph type="subTitle" idx="1"/>
          </p:nvPr>
        </p:nvSpPr>
        <p:spPr>
          <a:xfrm>
            <a:off x="821353" y="4468031"/>
            <a:ext cx="5919787" cy="1069975"/>
          </a:xfrm>
        </p:spPr>
        <p:txBody>
          <a:bodyPr/>
          <a:lstStyle/>
          <a:p>
            <a:pPr eaLnBrk="1" hangingPunct="1"/>
            <a:r>
              <a:rPr lang="tr-TR" altLang="tr-TR" smtClean="0"/>
              <a:t>ÖĞR. GÖR. BÜŞRA NUR EROL</a:t>
            </a:r>
          </a:p>
        </p:txBody>
      </p:sp>
    </p:spTree>
    <p:extLst>
      <p:ext uri="{BB962C8B-B14F-4D97-AF65-F5344CB8AC3E}">
        <p14:creationId xmlns:p14="http://schemas.microsoft.com/office/powerpoint/2010/main" val="115083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6516" y="484632"/>
            <a:ext cx="8605684" cy="1609344"/>
          </a:xfrm>
        </p:spPr>
        <p:txBody>
          <a:bodyPr/>
          <a:lstStyle/>
          <a:p>
            <a:pPr>
              <a:defRPr/>
            </a:pPr>
            <a:r>
              <a:rPr lang="tr-TR" dirty="0" err="1" smtClean="0"/>
              <a:t>CRYOTherAPy</a:t>
            </a:r>
            <a:endParaRPr lang="tr-TR" dirty="0"/>
          </a:p>
        </p:txBody>
      </p:sp>
      <p:sp>
        <p:nvSpPr>
          <p:cNvPr id="9219" name="İçerik Yer Tutucusu 2"/>
          <p:cNvSpPr>
            <a:spLocks noGrp="1"/>
          </p:cNvSpPr>
          <p:nvPr>
            <p:ph idx="1"/>
          </p:nvPr>
        </p:nvSpPr>
        <p:spPr>
          <a:xfrm>
            <a:off x="1246829" y="1995358"/>
            <a:ext cx="10058400" cy="4748342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400" b="1" i="1" dirty="0"/>
              <a:t>Tedavi amacıyla lokal vücut sıcaklığının düşürülmesine </a:t>
            </a:r>
            <a:r>
              <a:rPr lang="tr-TR" altLang="tr-TR" sz="2400" b="1" i="1" dirty="0">
                <a:solidFill>
                  <a:srgbClr val="FF0000"/>
                </a:solidFill>
              </a:rPr>
              <a:t>«</a:t>
            </a:r>
            <a:r>
              <a:rPr lang="tr-TR" altLang="tr-TR" sz="2400" b="1" i="1" dirty="0" err="1" smtClean="0">
                <a:solidFill>
                  <a:srgbClr val="FF0000"/>
                </a:solidFill>
              </a:rPr>
              <a:t>cryotherapy</a:t>
            </a:r>
            <a:r>
              <a:rPr lang="tr-TR" altLang="tr-TR" sz="2400" b="1" i="1" dirty="0" smtClean="0">
                <a:solidFill>
                  <a:srgbClr val="FF0000"/>
                </a:solidFill>
              </a:rPr>
              <a:t>» </a:t>
            </a:r>
            <a:r>
              <a:rPr lang="tr-TR" altLang="tr-TR" sz="2400" b="1" i="1" dirty="0">
                <a:solidFill>
                  <a:srgbClr val="FF0000"/>
                </a:solidFill>
              </a:rPr>
              <a:t>(soğuk tedavisi) </a:t>
            </a:r>
            <a:r>
              <a:rPr lang="tr-TR" altLang="tr-TR" sz="2400" b="1" i="1" dirty="0"/>
              <a:t>denir.</a:t>
            </a:r>
            <a:r>
              <a:rPr lang="tr-TR" altLang="tr-TR" sz="2400" dirty="0"/>
              <a:t/>
            </a:r>
            <a:br>
              <a:rPr lang="tr-TR" altLang="tr-TR" sz="2400" dirty="0"/>
            </a:br>
            <a:endParaRPr lang="tr-TR" altLang="tr-TR" sz="2400" dirty="0"/>
          </a:p>
          <a:p>
            <a:pPr eaLnBrk="1" hangingPunct="1"/>
            <a:r>
              <a:rPr lang="tr-TR" altLang="tr-TR" sz="2400" dirty="0"/>
              <a:t>Soğuk: 18 ve altı</a:t>
            </a:r>
          </a:p>
          <a:p>
            <a:pPr eaLnBrk="1" hangingPunct="1"/>
            <a:r>
              <a:rPr lang="tr-TR" altLang="tr-TR" sz="2400" dirty="0"/>
              <a:t>Serin: 18-24</a:t>
            </a:r>
          </a:p>
          <a:p>
            <a:pPr eaLnBrk="1" hangingPunct="1"/>
            <a:r>
              <a:rPr lang="tr-TR" altLang="tr-TR" sz="2400" dirty="0"/>
              <a:t>Ilık: 24-33</a:t>
            </a:r>
          </a:p>
          <a:p>
            <a:pPr eaLnBrk="1" hangingPunct="1"/>
            <a:r>
              <a:rPr lang="tr-TR" altLang="tr-TR" sz="2400" dirty="0" err="1"/>
              <a:t>Nötral</a:t>
            </a:r>
            <a:r>
              <a:rPr lang="tr-TR" altLang="tr-TR" sz="2400" dirty="0"/>
              <a:t>: 33-35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endParaRPr lang="tr-TR" altLang="tr-TR" sz="2400" b="1" dirty="0" smtClean="0">
              <a:solidFill>
                <a:srgbClr val="FF0000"/>
              </a:solidFill>
            </a:endParaRPr>
          </a:p>
          <a:p>
            <a:pPr eaLnBrk="1" hangingPunct="1"/>
            <a:endParaRPr lang="tr-TR" altLang="tr-TR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33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Kanamayı durdurmak</a:t>
            </a:r>
          </a:p>
          <a:p>
            <a:r>
              <a:rPr lang="tr-TR" sz="2400" dirty="0" err="1"/>
              <a:t>Hipotermiyi</a:t>
            </a:r>
            <a:r>
              <a:rPr lang="tr-TR" sz="2400" dirty="0"/>
              <a:t> indüklemek</a:t>
            </a:r>
          </a:p>
          <a:p>
            <a:r>
              <a:rPr lang="tr-TR" sz="2400" dirty="0" err="1"/>
              <a:t>Spastisiteyi</a:t>
            </a:r>
            <a:r>
              <a:rPr lang="tr-TR" sz="2400" dirty="0"/>
              <a:t> azaltmak</a:t>
            </a:r>
          </a:p>
          <a:p>
            <a:r>
              <a:rPr lang="tr-TR" sz="2400" dirty="0"/>
              <a:t>Ağrıyı hafifletmek</a:t>
            </a:r>
          </a:p>
          <a:p>
            <a:r>
              <a:rPr lang="tr-TR" sz="2400" dirty="0" err="1"/>
              <a:t>İnflamasyonu</a:t>
            </a:r>
            <a:r>
              <a:rPr lang="tr-TR" sz="2400" dirty="0"/>
              <a:t> durdurmak</a:t>
            </a:r>
          </a:p>
          <a:p>
            <a:r>
              <a:rPr lang="tr-TR" sz="2400" dirty="0"/>
              <a:t>Ödem oluşumunu </a:t>
            </a:r>
            <a:r>
              <a:rPr lang="tr-TR" sz="2400" dirty="0" smtClean="0"/>
              <a:t>engellemek</a:t>
            </a:r>
          </a:p>
          <a:p>
            <a:r>
              <a:rPr lang="tr-TR" sz="2400" dirty="0" smtClean="0"/>
              <a:t>….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8276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6741" y="1005741"/>
            <a:ext cx="9166123" cy="148182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tr-TR" dirty="0"/>
              <a:t>Soğuğun dokuya geçişini etkileyen </a:t>
            </a:r>
            <a:r>
              <a:rPr lang="tr-TR" altLang="tr-TR" dirty="0" smtClean="0"/>
              <a:t>faktörler</a:t>
            </a:r>
            <a:r>
              <a:rPr lang="tr-TR" altLang="tr-TR" dirty="0"/>
              <a:t/>
            </a:r>
            <a:br>
              <a:rPr lang="tr-TR" altLang="tr-TR" dirty="0"/>
            </a:br>
            <a:endParaRPr lang="tr-TR" altLang="tr-T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325487" y="2337718"/>
            <a:ext cx="10058400" cy="405079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>
              <a:solidFill>
                <a:schemeClr val="tx2"/>
              </a:solidFill>
            </a:endParaRPr>
          </a:p>
          <a:p>
            <a:pPr eaLnBrk="1" hangingPunct="1"/>
            <a:r>
              <a:rPr lang="tr-TR" altLang="tr-TR" sz="2400" dirty="0" err="1"/>
              <a:t>Epidermis</a:t>
            </a:r>
            <a:r>
              <a:rPr lang="tr-TR" altLang="tr-TR" sz="2400" dirty="0"/>
              <a:t>, </a:t>
            </a:r>
            <a:r>
              <a:rPr lang="tr-TR" altLang="tr-TR" sz="2400" dirty="0" err="1"/>
              <a:t>dermis</a:t>
            </a:r>
            <a:r>
              <a:rPr lang="tr-TR" altLang="tr-TR" sz="2400" dirty="0"/>
              <a:t>, yağ dokusu ve kas kalınlığı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/>
          </a:p>
          <a:p>
            <a:pPr eaLnBrk="1" hangingPunct="1"/>
            <a:r>
              <a:rPr lang="tr-TR" altLang="tr-TR" sz="2400" dirty="0"/>
              <a:t>Dokunun su miktarı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/>
              <a:t>Kan akımı hızı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tr-TR" altLang="tr-TR" dirty="0"/>
              <a:t>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7813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İçerik Yer Tutucusu 2"/>
          <p:cNvSpPr>
            <a:spLocks noGrp="1"/>
          </p:cNvSpPr>
          <p:nvPr>
            <p:ph idx="1"/>
          </p:nvPr>
        </p:nvSpPr>
        <p:spPr>
          <a:xfrm>
            <a:off x="1582994" y="1734318"/>
            <a:ext cx="8810574" cy="4049712"/>
          </a:xfrm>
        </p:spPr>
        <p:txBody>
          <a:bodyPr/>
          <a:lstStyle/>
          <a:p>
            <a:pPr eaLnBrk="1" hangingPunct="1"/>
            <a:r>
              <a:rPr lang="tr-TR" altLang="tr-TR" sz="2400" dirty="0"/>
              <a:t>Deri sıcaklığı çok azalırsa dokuda </a:t>
            </a:r>
            <a:r>
              <a:rPr lang="tr-TR" altLang="tr-TR" sz="2400" b="1" dirty="0">
                <a:solidFill>
                  <a:srgbClr val="FF0000"/>
                </a:solidFill>
              </a:rPr>
              <a:t>yaralayıcı etki </a:t>
            </a:r>
            <a:r>
              <a:rPr lang="tr-TR" altLang="tr-TR" sz="2400" dirty="0"/>
              <a:t>gözlenir.</a:t>
            </a:r>
          </a:p>
          <a:p>
            <a:pPr eaLnBrk="1" hangingPunct="1"/>
            <a:r>
              <a:rPr lang="tr-TR" altLang="tr-TR" sz="2400" dirty="0"/>
              <a:t>Deride donma, </a:t>
            </a:r>
            <a:r>
              <a:rPr lang="tr-TR" altLang="tr-TR" sz="2400" b="1" i="1" dirty="0"/>
              <a:t>iğnelenme hissi </a:t>
            </a:r>
            <a:r>
              <a:rPr lang="tr-TR" altLang="tr-TR" sz="2400" dirty="0"/>
              <a:t>ile başlar.</a:t>
            </a:r>
          </a:p>
          <a:p>
            <a:pPr eaLnBrk="1" hangingPunct="1"/>
            <a:r>
              <a:rPr lang="tr-TR" altLang="tr-TR" sz="2400" dirty="0"/>
              <a:t>Deri rengi </a:t>
            </a:r>
            <a:r>
              <a:rPr lang="tr-TR" altLang="tr-TR" sz="2400" b="1" i="1" dirty="0"/>
              <a:t>beyazlaşır</a:t>
            </a:r>
            <a:r>
              <a:rPr lang="tr-TR" altLang="tr-TR" sz="2400" dirty="0"/>
              <a:t> ve deri </a:t>
            </a:r>
            <a:r>
              <a:rPr lang="tr-TR" altLang="tr-TR" sz="2400" b="1" i="1" dirty="0"/>
              <a:t>sertleşir</a:t>
            </a:r>
            <a:r>
              <a:rPr lang="tr-TR" altLang="tr-TR" sz="2400" dirty="0"/>
              <a:t>.</a:t>
            </a:r>
          </a:p>
          <a:p>
            <a:pPr eaLnBrk="1" hangingPunct="1"/>
            <a:r>
              <a:rPr lang="tr-TR" altLang="tr-TR" sz="2400" dirty="0"/>
              <a:t>Süre uzarsa farklı yerlerde sertlikler oluşur ve sonra deride </a:t>
            </a:r>
            <a:r>
              <a:rPr lang="tr-TR" altLang="tr-TR" sz="2400" b="1" i="1" dirty="0"/>
              <a:t>kabarma</a:t>
            </a:r>
            <a:r>
              <a:rPr lang="tr-TR" altLang="tr-TR" sz="2400" dirty="0"/>
              <a:t> olur.</a:t>
            </a:r>
          </a:p>
          <a:p>
            <a:pPr eaLnBrk="1" hangingPunct="1"/>
            <a:endParaRPr lang="tr-TR" altLang="tr-TR" sz="2400" i="1" dirty="0"/>
          </a:p>
          <a:p>
            <a:pPr eaLnBrk="1" hangingPunct="1"/>
            <a:r>
              <a:rPr lang="tr-TR" altLang="tr-TR" sz="2400" i="1" dirty="0"/>
              <a:t>Donma süresi uzarsa erirken donan yerin içinde </a:t>
            </a:r>
            <a:r>
              <a:rPr lang="tr-TR" altLang="tr-TR" sz="2400" b="1" i="1" dirty="0"/>
              <a:t>ödem</a:t>
            </a:r>
            <a:r>
              <a:rPr lang="tr-TR" altLang="tr-TR" sz="2400" i="1" dirty="0"/>
              <a:t> oluşur.</a:t>
            </a:r>
          </a:p>
        </p:txBody>
      </p:sp>
    </p:spTree>
    <p:extLst>
      <p:ext uri="{BB962C8B-B14F-4D97-AF65-F5344CB8AC3E}">
        <p14:creationId xmlns:p14="http://schemas.microsoft.com/office/powerpoint/2010/main" val="429013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46238" y="612452"/>
            <a:ext cx="7772400" cy="16093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4800" dirty="0" smtClean="0"/>
              <a:t>Enerji transferi</a:t>
            </a:r>
            <a:br>
              <a:rPr lang="tr-TR" altLang="tr-TR" sz="4800" dirty="0" smtClean="0"/>
            </a:br>
            <a:endParaRPr lang="tr-TR" altLang="tr-TR" sz="4800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1- </a:t>
            </a:r>
            <a:r>
              <a:rPr lang="tr-TR" altLang="tr-TR" dirty="0" err="1"/>
              <a:t>kondüksiyon</a:t>
            </a:r>
            <a:endParaRPr lang="tr-TR" altLang="tr-TR" dirty="0" smtClean="0"/>
          </a:p>
          <a:p>
            <a:r>
              <a:rPr lang="tr-TR" altLang="tr-TR" dirty="0" smtClean="0"/>
              <a:t>2- </a:t>
            </a:r>
            <a:r>
              <a:rPr lang="tr-TR" altLang="tr-TR" dirty="0"/>
              <a:t>Buharlaşma (</a:t>
            </a:r>
            <a:r>
              <a:rPr lang="tr-TR" altLang="tr-TR" dirty="0" err="1"/>
              <a:t>evoporasyon</a:t>
            </a:r>
            <a:r>
              <a:rPr lang="tr-TR" altLang="tr-TR" dirty="0" smtClean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632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118" y="578169"/>
            <a:ext cx="10057130" cy="1431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tr-TR" dirty="0"/>
              <a:t>Soğuk uygulamanın </a:t>
            </a:r>
            <a:r>
              <a:rPr lang="tr-TR" altLang="tr-TR" dirty="0" err="1" smtClean="0"/>
              <a:t>kontrendikasyonları</a:t>
            </a:r>
            <a:endParaRPr lang="tr-TR" altLang="tr-T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069848" y="2430018"/>
            <a:ext cx="10058400" cy="4050792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400" b="1" i="1" dirty="0" smtClean="0"/>
              <a:t>Soğuk duyarlılığı, soğuk ürtiker, </a:t>
            </a:r>
            <a:r>
              <a:rPr lang="tr-TR" altLang="tr-TR" sz="2400" b="1" i="1" dirty="0" err="1" smtClean="0"/>
              <a:t>Reynoud</a:t>
            </a:r>
            <a:r>
              <a:rPr lang="tr-TR" altLang="tr-TR" sz="2400" b="1" i="1" dirty="0" smtClean="0"/>
              <a:t> sendromu, </a:t>
            </a:r>
            <a:r>
              <a:rPr lang="tr-TR" altLang="tr-TR" sz="2400" b="1" i="1" dirty="0" err="1" smtClean="0"/>
              <a:t>vaskülit</a:t>
            </a:r>
            <a:endParaRPr lang="tr-TR" altLang="tr-TR" sz="2400" b="1" i="1" dirty="0" smtClean="0"/>
          </a:p>
          <a:p>
            <a:pPr eaLnBrk="1" hangingPunct="1"/>
            <a:r>
              <a:rPr lang="tr-TR" altLang="tr-TR" sz="2400" b="1" i="1" dirty="0" smtClean="0"/>
              <a:t>Duyu bozuklukları</a:t>
            </a:r>
          </a:p>
          <a:p>
            <a:pPr eaLnBrk="1" hangingPunct="1"/>
            <a:r>
              <a:rPr lang="tr-TR" altLang="tr-TR" sz="2400" b="1" i="1" dirty="0" smtClean="0"/>
              <a:t>Kardiyak veya </a:t>
            </a:r>
            <a:r>
              <a:rPr lang="tr-TR" altLang="tr-TR" sz="2400" b="1" i="1" dirty="0" err="1" smtClean="0"/>
              <a:t>pulmoner</a:t>
            </a:r>
            <a:r>
              <a:rPr lang="tr-TR" altLang="tr-TR" sz="2400" b="1" i="1" dirty="0" smtClean="0"/>
              <a:t> problemler</a:t>
            </a:r>
          </a:p>
          <a:p>
            <a:pPr eaLnBrk="1" hangingPunct="1"/>
            <a:r>
              <a:rPr lang="tr-TR" altLang="tr-TR" sz="2400" b="1" i="1" dirty="0"/>
              <a:t>B</a:t>
            </a:r>
            <a:r>
              <a:rPr lang="tr-TR" altLang="tr-TR" sz="2400" b="1" i="1" dirty="0" smtClean="0"/>
              <a:t>ilişsel fonksiyon kaybı, iletişim bozukluğu  (</a:t>
            </a:r>
            <a:r>
              <a:rPr lang="tr-TR" altLang="tr-TR" sz="2400" b="1" i="1" dirty="0" smtClean="0">
                <a:solidFill>
                  <a:schemeClr val="hlink"/>
                </a:solidFill>
              </a:rPr>
              <a:t>dikkatli uygulanmalı</a:t>
            </a:r>
            <a:r>
              <a:rPr lang="tr-TR" altLang="tr-TR" sz="2400" b="1" i="1" dirty="0" smtClean="0"/>
              <a:t>)</a:t>
            </a:r>
          </a:p>
          <a:p>
            <a:pPr eaLnBrk="1" hangingPunct="1"/>
            <a:r>
              <a:rPr lang="tr-TR" altLang="tr-TR" sz="2400" b="1" i="1" dirty="0" smtClean="0"/>
              <a:t>Dolaşım bozukluğu</a:t>
            </a:r>
          </a:p>
        </p:txBody>
      </p:sp>
    </p:spTree>
    <p:extLst>
      <p:ext uri="{BB962C8B-B14F-4D97-AF65-F5344CB8AC3E}">
        <p14:creationId xmlns:p14="http://schemas.microsoft.com/office/powerpoint/2010/main" val="397427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48740" y="484632"/>
            <a:ext cx="8633460" cy="1609344"/>
          </a:xfrm>
        </p:spPr>
        <p:txBody>
          <a:bodyPr/>
          <a:lstStyle/>
          <a:p>
            <a:pPr>
              <a:defRPr/>
            </a:pPr>
            <a:r>
              <a:rPr lang="tr-TR" altLang="tr-TR" dirty="0"/>
              <a:t>Soğuk </a:t>
            </a:r>
            <a:r>
              <a:rPr lang="tr-TR" altLang="tr-TR" dirty="0" smtClean="0"/>
              <a:t>UYGULAMA YÖNTEMLERİ</a:t>
            </a:r>
            <a:endParaRPr lang="tr-TR" altLang="tr-TR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17220" lvl="1" indent="-342900">
              <a:buFont typeface="+mj-lt"/>
              <a:buAutoNum type="arabicPeriod"/>
            </a:pPr>
            <a:r>
              <a:rPr lang="tr-TR" altLang="tr-TR" sz="2400" dirty="0"/>
              <a:t>D</a:t>
            </a:r>
            <a:r>
              <a:rPr lang="tr-TR" altLang="tr-TR" sz="2400" dirty="0" smtClean="0"/>
              <a:t>aldırma-batırma tekniği</a:t>
            </a:r>
          </a:p>
          <a:p>
            <a:pPr marL="617220" lvl="1" indent="-342900">
              <a:buFont typeface="+mj-lt"/>
              <a:buAutoNum type="arabicPeriod"/>
            </a:pPr>
            <a:r>
              <a:rPr lang="tr-TR" altLang="tr-TR" sz="2400" dirty="0"/>
              <a:t>Buz </a:t>
            </a:r>
            <a:r>
              <a:rPr lang="tr-TR" altLang="tr-TR" sz="2400" dirty="0" smtClean="0"/>
              <a:t>masajı</a:t>
            </a:r>
          </a:p>
          <a:p>
            <a:pPr marL="617220" lvl="1" indent="-342900">
              <a:buFont typeface="+mj-lt"/>
              <a:buAutoNum type="arabicPeriod"/>
            </a:pPr>
            <a:r>
              <a:rPr lang="tr-TR" altLang="tr-TR" sz="2400" dirty="0" smtClean="0"/>
              <a:t>Buz sopaları</a:t>
            </a:r>
          </a:p>
          <a:p>
            <a:pPr marL="617220" lvl="1" indent="-342900">
              <a:buFont typeface="+mj-lt"/>
              <a:buAutoNum type="arabicPeriod"/>
            </a:pPr>
            <a:r>
              <a:rPr lang="tr-TR" altLang="tr-TR" sz="2400" dirty="0" smtClean="0"/>
              <a:t>Buz parçaları</a:t>
            </a:r>
            <a:endParaRPr lang="tr-TR" altLang="tr-TR" sz="2400" dirty="0"/>
          </a:p>
          <a:p>
            <a:pPr marL="617220" lvl="1" indent="-342900" eaLnBrk="1" hangingPunct="1">
              <a:buFont typeface="+mj-lt"/>
              <a:buAutoNum type="arabicPeriod"/>
            </a:pPr>
            <a:r>
              <a:rPr lang="tr-TR" altLang="tr-TR" sz="2400" dirty="0" smtClean="0"/>
              <a:t>Buz torbaları ( </a:t>
            </a:r>
            <a:r>
              <a:rPr lang="tr-TR" altLang="tr-TR" sz="2400" dirty="0" err="1" smtClean="0"/>
              <a:t>ice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bag</a:t>
            </a:r>
            <a:r>
              <a:rPr lang="tr-TR" altLang="tr-TR" sz="2400" dirty="0" smtClean="0"/>
              <a:t> )</a:t>
            </a:r>
          </a:p>
          <a:p>
            <a:pPr marL="617220" lvl="1" indent="-342900" eaLnBrk="1" hangingPunct="1">
              <a:buFont typeface="+mj-lt"/>
              <a:buAutoNum type="arabicPeriod"/>
            </a:pPr>
            <a:r>
              <a:rPr lang="tr-TR" altLang="tr-TR" sz="2400" dirty="0" smtClean="0"/>
              <a:t>Soğuk havlular</a:t>
            </a:r>
          </a:p>
          <a:p>
            <a:pPr marL="617220" lvl="1" indent="-342900" eaLnBrk="1" hangingPunct="1">
              <a:buFont typeface="+mj-lt"/>
              <a:buAutoNum type="arabicPeriod"/>
            </a:pPr>
            <a:r>
              <a:rPr lang="tr-TR" altLang="tr-TR" sz="2400" dirty="0" smtClean="0"/>
              <a:t>Basınçlı </a:t>
            </a:r>
            <a:r>
              <a:rPr lang="tr-TR" altLang="tr-TR" sz="2400" dirty="0" err="1" smtClean="0"/>
              <a:t>kriyoterapi</a:t>
            </a:r>
            <a:endParaRPr lang="tr-TR" altLang="tr-TR" sz="2400" dirty="0" smtClean="0"/>
          </a:p>
          <a:p>
            <a:pPr marL="617220" lvl="1" indent="-342900" eaLnBrk="1" hangingPunct="1">
              <a:buFont typeface="+mj-lt"/>
              <a:buAutoNum type="arabicPeriod"/>
            </a:pPr>
            <a:r>
              <a:rPr lang="tr-TR" altLang="tr-TR" sz="2400" dirty="0" smtClean="0"/>
              <a:t>Soğutma spreyleri</a:t>
            </a:r>
          </a:p>
          <a:p>
            <a:pPr marL="617220" lvl="1" indent="-342900" eaLnBrk="1" hangingPunct="1">
              <a:buFont typeface="+mj-lt"/>
              <a:buAutoNum type="arabicPeriod"/>
            </a:pPr>
            <a:r>
              <a:rPr lang="tr-TR" altLang="tr-TR" sz="2400" dirty="0" err="1" smtClean="0"/>
              <a:t>Cold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pack</a:t>
            </a:r>
            <a:endParaRPr lang="tr-TR" altLang="tr-TR" sz="2400" dirty="0" smtClean="0"/>
          </a:p>
          <a:p>
            <a:pPr marL="274320" lvl="1" indent="0" eaLnBrk="1" hangingPunct="1">
              <a:buNone/>
            </a:pPr>
            <a:endParaRPr lang="tr-TR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079287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12988" y="1431925"/>
            <a:ext cx="7593012" cy="3036888"/>
          </a:xfrm>
        </p:spPr>
        <p:txBody>
          <a:bodyPr/>
          <a:lstStyle/>
          <a:p>
            <a:pPr>
              <a:defRPr/>
            </a:pPr>
            <a:r>
              <a:rPr lang="tr-TR" altLang="tr-TR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Teşekkürler</a:t>
            </a:r>
          </a:p>
        </p:txBody>
      </p:sp>
      <p:sp>
        <p:nvSpPr>
          <p:cNvPr id="3993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325689" y="4389439"/>
            <a:ext cx="5919787" cy="1069975"/>
          </a:xfrm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0802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510</TotalTime>
  <Words>175</Words>
  <Application>Microsoft Office PowerPoint</Application>
  <PresentationFormat>Geniş ekran</PresentationFormat>
  <Paragraphs>53</Paragraphs>
  <Slides>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Rockwell</vt:lpstr>
      <vt:lpstr>Rockwell Condensed</vt:lpstr>
      <vt:lpstr>Wingdings</vt:lpstr>
      <vt:lpstr>Wood Type Yazı Tipi</vt:lpstr>
      <vt:lpstr>SOĞUK UYGULAMALAR</vt:lpstr>
      <vt:lpstr>CRYOTherAPy</vt:lpstr>
      <vt:lpstr>amaç</vt:lpstr>
      <vt:lpstr>Soğuğun dokuya geçişini etkileyen faktörler </vt:lpstr>
      <vt:lpstr>PowerPoint Sunusu</vt:lpstr>
      <vt:lpstr>Enerji transferi </vt:lpstr>
      <vt:lpstr>Soğuk uygulamanın kontrendikasyonları</vt:lpstr>
      <vt:lpstr>Soğuk UYGULAMA YÖNTEMLERİ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SOĞUK UYGULAMALAR</dc:title>
  <dc:creator>büşra içer</dc:creator>
  <cp:lastModifiedBy>büşra içer</cp:lastModifiedBy>
  <cp:revision>43</cp:revision>
  <dcterms:created xsi:type="dcterms:W3CDTF">2020-03-19T11:25:39Z</dcterms:created>
  <dcterms:modified xsi:type="dcterms:W3CDTF">2020-11-05T13:47:42Z</dcterms:modified>
  <cp:contentStatus/>
</cp:coreProperties>
</file>