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1"/>
  </p:notesMasterIdLst>
  <p:sldIdLst>
    <p:sldId id="608" r:id="rId2"/>
    <p:sldId id="631" r:id="rId3"/>
    <p:sldId id="535" r:id="rId4"/>
    <p:sldId id="645" r:id="rId5"/>
    <p:sldId id="546" r:id="rId6"/>
    <p:sldId id="646" r:id="rId7"/>
    <p:sldId id="638" r:id="rId8"/>
    <p:sldId id="649" r:id="rId9"/>
    <p:sldId id="64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ZU COLERI CIHAN" initials="AC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70D09"/>
    <a:srgbClr val="FF5050"/>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338" autoAdjust="0"/>
    <p:restoredTop sz="94660"/>
  </p:normalViewPr>
  <p:slideViewPr>
    <p:cSldViewPr>
      <p:cViewPr>
        <p:scale>
          <a:sx n="80" d="100"/>
          <a:sy n="80" d="100"/>
        </p:scale>
        <p:origin x="-852"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CE1CB-8182-4EFC-B8F0-659B0E633FF8}" type="datetimeFigureOut">
              <a:rPr lang="tr-TR" smtClean="0"/>
              <a:pPr/>
              <a:t>31.01.2017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32DDF-24DF-42B2-80F9-E0C7EEF74EE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17" name="Footer Placeholder 16"/>
          <p:cNvSpPr>
            <a:spLocks noGrp="1"/>
          </p:cNvSpPr>
          <p:nvPr>
            <p:ph type="ftr" sz="quarter" idx="11"/>
          </p:nvPr>
        </p:nvSpPr>
        <p:spPr/>
        <p:txBody>
          <a:bodyPr/>
          <a:lstStyle/>
          <a:p>
            <a:endParaRPr lang="tr-TR"/>
          </a:p>
        </p:txBody>
      </p:sp>
      <p:sp>
        <p:nvSpPr>
          <p:cNvPr id="29" name="Slide Number Placeholder 28"/>
          <p:cNvSpPr>
            <a:spLocks noGrp="1"/>
          </p:cNvSpPr>
          <p:nvPr>
            <p:ph type="sldNum" sz="quarter" idx="12"/>
          </p:nvPr>
        </p:nvSpPr>
        <p:spPr/>
        <p:txBody>
          <a:bodyPr/>
          <a:lstStyle/>
          <a:p>
            <a:fld id="{258DC188-8089-4ADF-BDA1-BC4DF4AB9BAC}" type="slidenum">
              <a:rPr lang="tr-TR" smtClean="0"/>
              <a:pPr/>
              <a:t>‹#›</a:t>
            </a:fld>
            <a:endParaRPr lang="tr-T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924800" y="6416675"/>
            <a:ext cx="762000" cy="365125"/>
          </a:xfrm>
        </p:spPr>
        <p:txBody>
          <a:bodyPr/>
          <a:lstStyle/>
          <a:p>
            <a:fld id="{258DC188-8089-4ADF-BDA1-BC4DF4AB9BA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B10D9B-10A9-4A05-AD8A-4E49E92AA35F}" type="datetimeFigureOut">
              <a:rPr lang="tr-TR" smtClean="0"/>
              <a:pPr/>
              <a:t>31.01.2017</a:t>
            </a:fld>
            <a:endParaRPr lang="tr-T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8DC188-8089-4ADF-BDA1-BC4DF4AB9BA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700808"/>
            <a:ext cx="8229600" cy="1143000"/>
          </a:xfrm>
        </p:spPr>
        <p:txBody>
          <a:bodyPr>
            <a:normAutofit/>
          </a:bodyPr>
          <a:lstStyle/>
          <a:p>
            <a:r>
              <a:rPr lang="tr-TR" sz="4800" u="sng" dirty="0" smtClean="0">
                <a:solidFill>
                  <a:srgbClr val="FF0000"/>
                </a:solidFill>
              </a:rPr>
              <a:t>C- EPİDOMİYOLOJİ</a:t>
            </a:r>
            <a:endParaRPr lang="tr-TR" sz="4800" u="sng"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tr-TR"/>
          </a:p>
        </p:txBody>
      </p:sp>
      <p:sp>
        <p:nvSpPr>
          <p:cNvPr id="4" name="Content Placeholder 3"/>
          <p:cNvSpPr>
            <a:spLocks noGrp="1"/>
          </p:cNvSpPr>
          <p:nvPr>
            <p:ph idx="1"/>
          </p:nvPr>
        </p:nvSpPr>
        <p:spPr/>
        <p:txBody>
          <a:bodyPr>
            <a:normAutofit/>
          </a:bodyPr>
          <a:lstStyle/>
          <a:p>
            <a:r>
              <a:rPr lang="tr-TR" dirty="0" smtClean="0"/>
              <a:t>Enfeksiyöz hastalıkları bireyleri etkiler, ancak birey </a:t>
            </a:r>
            <a:r>
              <a:rPr lang="tr-TR" i="1" dirty="0" smtClean="0"/>
              <a:t>popülasyonun bir parçası olmadıkça </a:t>
            </a:r>
            <a:r>
              <a:rPr lang="tr-TR" dirty="0" smtClean="0"/>
              <a:t>çoğu kez enfeksiyon oluşmaz. Peki patojenler nasıl yayılır? Bu bağlamda </a:t>
            </a:r>
            <a:r>
              <a:rPr lang="tr-TR" b="1" dirty="0" smtClean="0"/>
              <a:t>Epidemiyoloji popülasyonlardaki </a:t>
            </a:r>
            <a:r>
              <a:rPr lang="tr-TR" dirty="0" smtClean="0"/>
              <a:t>hastalığın oluşması, yayılması ve kontrolü çalışmalarıdır ve aslında </a:t>
            </a:r>
            <a:r>
              <a:rPr lang="tr-TR" i="1" dirty="0" smtClean="0"/>
              <a:t>halk sağlığı ile </a:t>
            </a:r>
            <a:r>
              <a:rPr lang="tr-TR" dirty="0" smtClean="0"/>
              <a:t>ilgilenir.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0"/>
            <a:ext cx="8229600" cy="418058"/>
          </a:xfrm>
        </p:spPr>
        <p:txBody>
          <a:bodyPr>
            <a:normAutofit fontScale="90000"/>
          </a:bodyPr>
          <a:lstStyle/>
          <a:p>
            <a:r>
              <a:rPr lang="tr-TR" dirty="0" smtClean="0"/>
              <a:t>Bir hastalığın insidansı</a:t>
            </a:r>
            <a:endParaRPr lang="tr-TR" dirty="0"/>
          </a:p>
        </p:txBody>
      </p:sp>
      <p:sp>
        <p:nvSpPr>
          <p:cNvPr id="4" name="Content Placeholder 3"/>
          <p:cNvSpPr>
            <a:spLocks noGrp="1"/>
          </p:cNvSpPr>
          <p:nvPr>
            <p:ph idx="1"/>
          </p:nvPr>
        </p:nvSpPr>
        <p:spPr>
          <a:xfrm>
            <a:off x="179512" y="3789040"/>
            <a:ext cx="8507288" cy="2592328"/>
          </a:xfrm>
        </p:spPr>
        <p:txBody>
          <a:bodyPr>
            <a:normAutofit fontScale="92500" lnSpcReduction="20000"/>
          </a:bodyPr>
          <a:lstStyle/>
          <a:p>
            <a:r>
              <a:rPr lang="tr-TR" sz="1800" dirty="0" smtClean="0">
                <a:solidFill>
                  <a:schemeClr val="accent2">
                    <a:lumMod val="60000"/>
                    <a:lumOff val="40000"/>
                  </a:schemeClr>
                </a:solidFill>
              </a:rPr>
              <a:t>Prevalans</a:t>
            </a:r>
            <a:r>
              <a:rPr lang="tr-TR" sz="1800" dirty="0" smtClean="0"/>
              <a:t>: Belirli bir zaman periyodunda, bir popülasyondaki hasta bireylerin </a:t>
            </a:r>
            <a:r>
              <a:rPr lang="tr-TR" sz="1800" b="1" u="sng" dirty="0" smtClean="0"/>
              <a:t>oranı</a:t>
            </a:r>
          </a:p>
          <a:p>
            <a:r>
              <a:rPr lang="tr-TR" sz="1800" dirty="0" smtClean="0">
                <a:solidFill>
                  <a:schemeClr val="accent2">
                    <a:lumMod val="60000"/>
                    <a:lumOff val="40000"/>
                  </a:schemeClr>
                </a:solidFill>
              </a:rPr>
              <a:t>İnsidans</a:t>
            </a:r>
            <a:r>
              <a:rPr lang="tr-TR" sz="1800" dirty="0" smtClean="0"/>
              <a:t>: Belirli bir zaman periyodunda, bir popülasyondaki o hastalığın </a:t>
            </a:r>
            <a:r>
              <a:rPr lang="tr-TR" sz="1800" b="1" u="sng" dirty="0" smtClean="0"/>
              <a:t>vaka sayısı</a:t>
            </a:r>
          </a:p>
          <a:p>
            <a:r>
              <a:rPr lang="tr-TR" sz="1800" dirty="0" smtClean="0">
                <a:solidFill>
                  <a:schemeClr val="accent2">
                    <a:lumMod val="60000"/>
                    <a:lumOff val="40000"/>
                  </a:schemeClr>
                </a:solidFill>
              </a:rPr>
              <a:t>Epidemi</a:t>
            </a:r>
            <a:r>
              <a:rPr lang="tr-TR" sz="1800" dirty="0" smtClean="0"/>
              <a:t>: Bir hastalığın, bir popülasyonda, aynı anda alışılmadık derecede yüksek sayıdaki  bireyde görülmesi</a:t>
            </a:r>
          </a:p>
          <a:p>
            <a:r>
              <a:rPr lang="tr-TR" sz="1800" dirty="0" smtClean="0">
                <a:solidFill>
                  <a:schemeClr val="accent2">
                    <a:lumMod val="60000"/>
                    <a:lumOff val="40000"/>
                  </a:schemeClr>
                </a:solidFill>
              </a:rPr>
              <a:t>Pandemi</a:t>
            </a:r>
            <a:r>
              <a:rPr lang="tr-TR" sz="1800" dirty="0" smtClean="0"/>
              <a:t>: Epideminin tüm dünya çapında görülmesi</a:t>
            </a:r>
          </a:p>
          <a:p>
            <a:r>
              <a:rPr lang="tr-TR" sz="1800" dirty="0" smtClean="0">
                <a:solidFill>
                  <a:schemeClr val="accent2">
                    <a:lumMod val="60000"/>
                    <a:lumOff val="40000"/>
                  </a:schemeClr>
                </a:solidFill>
              </a:rPr>
              <a:t>Endemik</a:t>
            </a:r>
            <a:r>
              <a:rPr lang="tr-TR" sz="1800" dirty="0" smtClean="0"/>
              <a:t> (yerel): Bir popülasyonda, genellikle düşük insidansta sürekli olarak mevcut bulunan hastalık </a:t>
            </a:r>
          </a:p>
          <a:p>
            <a:r>
              <a:rPr lang="tr-TR" sz="1800" dirty="0" smtClean="0">
                <a:solidFill>
                  <a:schemeClr val="accent2">
                    <a:lumMod val="60000"/>
                    <a:lumOff val="40000"/>
                  </a:schemeClr>
                </a:solidFill>
              </a:rPr>
              <a:t>Salgın</a:t>
            </a:r>
            <a:r>
              <a:rPr lang="tr-TR" sz="1800" dirty="0" smtClean="0"/>
              <a:t>: Kısa bir zaman periyodunda, çok sayıda vaka gözlenmesi</a:t>
            </a:r>
            <a:endParaRPr lang="tr-TR" sz="1800" dirty="0"/>
          </a:p>
        </p:txBody>
      </p:sp>
      <p:pic>
        <p:nvPicPr>
          <p:cNvPr id="2050" name="Picture 2" descr="C:\Users\ARZU\Desktop\Picture2.jpg"/>
          <p:cNvPicPr>
            <a:picLocks noChangeAspect="1" noChangeArrowheads="1"/>
          </p:cNvPicPr>
          <p:nvPr/>
        </p:nvPicPr>
        <p:blipFill>
          <a:blip r:embed="rId2" cstate="print"/>
          <a:srcRect/>
          <a:stretch>
            <a:fillRect/>
          </a:stretch>
        </p:blipFill>
        <p:spPr bwMode="auto">
          <a:xfrm>
            <a:off x="1835696" y="548680"/>
            <a:ext cx="5464175" cy="30924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solidFill>
                  <a:srgbClr val="FFFF00"/>
                </a:solidFill>
              </a:rPr>
              <a:t>Endemik</a:t>
            </a:r>
            <a:r>
              <a:rPr lang="tr-TR" dirty="0" smtClean="0"/>
              <a:t> bir hastalık spesifik bir popülasyonda düşük insidansta sürekli olarak mevcuttur. </a:t>
            </a:r>
            <a:r>
              <a:rPr lang="tr-TR" dirty="0" smtClean="0">
                <a:solidFill>
                  <a:srgbClr val="FFFF00"/>
                </a:solidFill>
              </a:rPr>
              <a:t>Epidemilerde</a:t>
            </a:r>
            <a:r>
              <a:rPr lang="tr-TR" dirty="0" smtClean="0"/>
              <a:t>, spesifik bir popülasyonda alışılmadık şekilde yüksek bir hastalık insidansı oluşur. Enfeksiyöz hastalıklar morbiditeye (hastalık) neden olurlar ve mortaliteye (ölüm) neden olabilirler. Enfeksiyöz bir hastalık, konukçuda önceden tahmin edilebilir bir klinik profilini takip eder.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Hastalığın ilerlemesi</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dirty="0" smtClean="0">
                <a:solidFill>
                  <a:schemeClr val="accent2">
                    <a:lumMod val="60000"/>
                    <a:lumOff val="40000"/>
                  </a:schemeClr>
                </a:solidFill>
              </a:rPr>
              <a:t>1-Enfeksiyon</a:t>
            </a:r>
          </a:p>
          <a:p>
            <a:pPr>
              <a:buNone/>
            </a:pPr>
            <a:r>
              <a:rPr lang="tr-TR" dirty="0" smtClean="0">
                <a:solidFill>
                  <a:schemeClr val="accent2">
                    <a:lumMod val="60000"/>
                    <a:lumOff val="40000"/>
                  </a:schemeClr>
                </a:solidFill>
              </a:rPr>
              <a:t>2- İnkübasyon dönemi</a:t>
            </a:r>
          </a:p>
          <a:p>
            <a:pPr>
              <a:buNone/>
            </a:pPr>
            <a:r>
              <a:rPr lang="tr-TR" dirty="0" smtClean="0">
                <a:solidFill>
                  <a:schemeClr val="accent2">
                    <a:lumMod val="60000"/>
                    <a:lumOff val="40000"/>
                  </a:schemeClr>
                </a:solidFill>
              </a:rPr>
              <a:t>3-Akut dönem</a:t>
            </a:r>
          </a:p>
          <a:p>
            <a:pPr>
              <a:buNone/>
            </a:pPr>
            <a:r>
              <a:rPr lang="tr-TR" dirty="0" smtClean="0">
                <a:solidFill>
                  <a:schemeClr val="accent2">
                    <a:lumMod val="60000"/>
                    <a:lumOff val="40000"/>
                  </a:schemeClr>
                </a:solidFill>
              </a:rPr>
              <a:t>4-Gerileme dönemi</a:t>
            </a:r>
          </a:p>
          <a:p>
            <a:pPr>
              <a:buNone/>
            </a:pPr>
            <a:r>
              <a:rPr lang="tr-TR" dirty="0" smtClean="0">
                <a:solidFill>
                  <a:schemeClr val="accent2">
                    <a:lumMod val="60000"/>
                    <a:lumOff val="40000"/>
                  </a:schemeClr>
                </a:solidFill>
              </a:rPr>
              <a:t>5-İyileşme dönemi</a:t>
            </a:r>
          </a:p>
          <a:p>
            <a:pPr>
              <a:buNone/>
            </a:pPr>
            <a:endParaRPr lang="tr-TR" dirty="0" smtClean="0"/>
          </a:p>
          <a:p>
            <a:pPr>
              <a:buNone/>
            </a:pPr>
            <a:r>
              <a:rPr lang="tr-TR" dirty="0" smtClean="0"/>
              <a:t>Akut dönem olan 3. Klinik semptom sonrası hastalık</a:t>
            </a:r>
          </a:p>
          <a:p>
            <a:pPr marL="651510" indent="-514350">
              <a:buAutoNum type="alphaLcParenR"/>
            </a:pPr>
            <a:r>
              <a:rPr lang="tr-TR" dirty="0" smtClean="0">
                <a:solidFill>
                  <a:schemeClr val="accent2">
                    <a:lumMod val="60000"/>
                    <a:lumOff val="40000"/>
                  </a:schemeClr>
                </a:solidFill>
              </a:rPr>
              <a:t>Mortalite</a:t>
            </a:r>
            <a:r>
              <a:rPr lang="tr-TR" dirty="0" smtClean="0"/>
              <a:t>: Popülasyondaki ölüm insidansı </a:t>
            </a:r>
          </a:p>
          <a:p>
            <a:pPr marL="651510" indent="-514350">
              <a:buAutoNum type="alphaLcParenR"/>
            </a:pPr>
            <a:r>
              <a:rPr lang="tr-TR" dirty="0" smtClean="0"/>
              <a:t>Veya </a:t>
            </a:r>
            <a:r>
              <a:rPr lang="tr-TR" dirty="0" smtClean="0">
                <a:solidFill>
                  <a:schemeClr val="accent2">
                    <a:lumMod val="60000"/>
                    <a:lumOff val="40000"/>
                  </a:schemeClr>
                </a:solidFill>
              </a:rPr>
              <a:t>gerileme dönemine </a:t>
            </a:r>
            <a:r>
              <a:rPr lang="tr-TR" dirty="0" smtClean="0"/>
              <a:t>girer.</a:t>
            </a:r>
          </a:p>
          <a:p>
            <a:pPr marL="651510" indent="-514350">
              <a:buNone/>
            </a:pPr>
            <a:endParaRPr lang="tr-TR" dirty="0" smtClean="0"/>
          </a:p>
          <a:p>
            <a:pPr marL="651510" indent="-514350">
              <a:buNone/>
            </a:pPr>
            <a:r>
              <a:rPr lang="tr-TR" dirty="0" smtClean="0">
                <a:solidFill>
                  <a:schemeClr val="accent2">
                    <a:lumMod val="60000"/>
                    <a:lumOff val="40000"/>
                  </a:schemeClr>
                </a:solidFill>
              </a:rPr>
              <a:t>Buşlaşıcı hastalıklarda çözüm: </a:t>
            </a:r>
            <a:r>
              <a:rPr lang="tr-TR" dirty="0" smtClean="0"/>
              <a:t>KARANTİNA (hareketliliğin ksıtlanması)</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Hastalıkların nasıl yayıldığını anlamak için, patojen rezervuarı mutlaka bilinmelidir. Bazı patojenler toprakta, suda veya hayvanlarda bulunurlar. Diğer patojenler sadece insanlarda bulunurlar ve yalnızca kişiden kişiye temas ile devamlarını sağlarlar. Hastalık taşıyıcılarının ve patojen hayat döngülerinin anlaşılması hastalığın kontrolü için çok önemlidir.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Gıda ve su arıtım düzenlemeleri, vektör kontrolü, immünizasyon, </a:t>
            </a:r>
            <a:r>
              <a:rPr lang="fi-FI" dirty="0" smtClean="0"/>
              <a:t>karantina, hastalık takibi ve patojen eradikasyonu</a:t>
            </a:r>
            <a:r>
              <a:rPr lang="tr-TR" dirty="0" smtClean="0"/>
              <a:t> hastalık insidansının azaltılmasında temel bir rol oynayan halk sağlığı önlemleridir.</a:t>
            </a:r>
          </a:p>
          <a:p>
            <a:r>
              <a:rPr lang="tr-TR" dirty="0" smtClean="0"/>
              <a:t>Konukçu, vektör veya patojen koşullarındaki doğal veya yapay değişiklikler, bazı enfeksiyöz hastalıkların patlayıcı bir şekilde yeni görülmesini veya yeniden görülmesini destekleyen koşullarla sonuçlanabilir. Yeni epidemi ve pandemilerden korunmak için mutlaka küresel sürveyans ve müdahale programları geliştirilmelidir.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dirty="0" smtClean="0">
                <a:solidFill>
                  <a:srgbClr val="FF0000"/>
                </a:solidFill>
              </a:rPr>
              <a:t>Nazokomiyal enfeksiyonlar</a:t>
            </a:r>
            <a:endParaRPr lang="tr-TR" sz="2800" dirty="0">
              <a:solidFill>
                <a:srgbClr val="FF0000"/>
              </a:solidFill>
            </a:endParaRPr>
          </a:p>
        </p:txBody>
      </p:sp>
      <p:sp>
        <p:nvSpPr>
          <p:cNvPr id="3" name="Content Placeholder 2"/>
          <p:cNvSpPr>
            <a:spLocks noGrp="1"/>
          </p:cNvSpPr>
          <p:nvPr>
            <p:ph idx="1"/>
          </p:nvPr>
        </p:nvSpPr>
        <p:spPr/>
        <p:txBody>
          <a:bodyPr>
            <a:normAutofit/>
          </a:bodyPr>
          <a:lstStyle/>
          <a:p>
            <a:r>
              <a:rPr lang="tr-TR" dirty="0" smtClean="0"/>
              <a:t>Birçok yaygın mikroorganizmanın hastane ortamlarında </a:t>
            </a:r>
            <a:r>
              <a:rPr lang="fi-FI" dirty="0" smtClean="0"/>
              <a:t>patojen olmak için potansiyel</a:t>
            </a:r>
            <a:r>
              <a:rPr lang="tr-TR" dirty="0" smtClean="0"/>
              <a:t>leri</a:t>
            </a:r>
            <a:r>
              <a:rPr lang="fi-FI" dirty="0" smtClean="0"/>
              <a:t> </a:t>
            </a:r>
            <a:r>
              <a:rPr lang="tr-TR" dirty="0" smtClean="0"/>
              <a:t>mevcuttur</a:t>
            </a:r>
            <a:r>
              <a:rPr lang="fi-FI" dirty="0" smtClean="0"/>
              <a:t>. Hastane</a:t>
            </a:r>
            <a:r>
              <a:rPr lang="tr-TR" dirty="0" smtClean="0"/>
              <a:t>de bulunan</a:t>
            </a:r>
            <a:r>
              <a:rPr lang="fi-FI" dirty="0" smtClean="0"/>
              <a:t> hastalar</a:t>
            </a:r>
            <a:r>
              <a:rPr lang="tr-TR" dirty="0" smtClean="0"/>
              <a:t>, enfeksiyöz hastalıklara karşı aşırı duyarlıdırlar ve hastane ortamındaki fırsatçı patojenleri de kapsayan çok çeşitli enfeksiyöz ajana maruz kalırlar. Bu enfeksiyonların tedavisi antibiyotik direnciyle daha da karmaşıklaşır.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Biyoterörizm, kolaylıkla erişilebilen teknik bilgi ve hızlı uluslar arası yolculuk varlığına bağlı olarak gelişen global bir tehlikedir. Biyolojik ajanlar askeri kuvvetler veya terörist gruplarca silah olarak kullanılabilirler. Aerosoller veya gıda ve su gibi ortak kaynaklar en olası inokülasyon şeklidir. Korunma ve sınırlama önlemleri iyi planlanmış bir halk sağlığı yapılanmasına dayanır.</a:t>
            </a:r>
            <a:r>
              <a:rPr lang="tr-TR" i="1" dirty="0" smtClean="0"/>
              <a:t> Bacillus anthracis,</a:t>
            </a:r>
            <a:r>
              <a:rPr lang="tr-TR" dirty="0" smtClean="0"/>
              <a:t> biyosilah olarak kullanılmasından dolayı önemli bir patojen olarak ortaya çıkmıştır.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4346</TotalTime>
  <Words>445</Words>
  <Application>Microsoft Office PowerPoint</Application>
  <PresentationFormat>On-screen Show (4:3)</PresentationFormat>
  <Paragraphs>28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C- EPİDOMİYOLOJİ</vt:lpstr>
      <vt:lpstr>Slide 2</vt:lpstr>
      <vt:lpstr>Bir hastalığın insidansı</vt:lpstr>
      <vt:lpstr>Slide 4</vt:lpstr>
      <vt:lpstr>Hastalığın ilerlemesi</vt:lpstr>
      <vt:lpstr>Slide 6</vt:lpstr>
      <vt:lpstr>Slide 7</vt:lpstr>
      <vt:lpstr>Nazokomiyal enfeksiyonlar</vt:lpstr>
      <vt:lpstr>Slide 9</vt:lpstr>
    </vt:vector>
  </TitlesOfParts>
  <Company>BIYOLOJI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431</dc:title>
  <dc:creator>ARZU COLERI CIHAN</dc:creator>
  <cp:lastModifiedBy>ARZU</cp:lastModifiedBy>
  <cp:revision>498</cp:revision>
  <dcterms:created xsi:type="dcterms:W3CDTF">2014-09-17T10:19:17Z</dcterms:created>
  <dcterms:modified xsi:type="dcterms:W3CDTF">2017-01-31T21:36:36Z</dcterms:modified>
</cp:coreProperties>
</file>