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A2066F-61C0-4E4F-A68E-6236442B60CE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E58E1C-E979-47E9-B2CE-FD2FECE7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0596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5637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74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290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2055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3338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6449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9146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147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8730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4905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70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748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Ga-68 DOTATATE- 18F-FDG </a:t>
            </a:r>
            <a:r>
              <a:rPr lang="tr-TR" dirty="0" err="1" smtClean="0"/>
              <a:t>flip</a:t>
            </a:r>
            <a:r>
              <a:rPr lang="tr-TR" dirty="0" smtClean="0"/>
              <a:t> </a:t>
            </a:r>
            <a:r>
              <a:rPr lang="tr-TR" dirty="0" err="1" smtClean="0"/>
              <a:t>flop</a:t>
            </a:r>
            <a:r>
              <a:rPr lang="tr-TR" dirty="0" smtClean="0"/>
              <a:t> (</a:t>
            </a:r>
            <a:r>
              <a:rPr lang="tr-TR" dirty="0" err="1" smtClean="0"/>
              <a:t>heterojenite</a:t>
            </a:r>
            <a:r>
              <a:rPr lang="tr-TR" dirty="0" smtClean="0"/>
              <a:t>)</a:t>
            </a:r>
            <a:endParaRPr lang="en-GB" dirty="0"/>
          </a:p>
        </p:txBody>
      </p:sp>
      <p:sp>
        <p:nvSpPr>
          <p:cNvPr id="7" name="Dik Üçgen 6"/>
          <p:cNvSpPr/>
          <p:nvPr/>
        </p:nvSpPr>
        <p:spPr>
          <a:xfrm>
            <a:off x="3724102" y="1837112"/>
            <a:ext cx="4605250" cy="1438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Dik Üçgen 7"/>
          <p:cNvSpPr/>
          <p:nvPr/>
        </p:nvSpPr>
        <p:spPr>
          <a:xfrm rot="10800000">
            <a:off x="3724102" y="1837113"/>
            <a:ext cx="4605250" cy="1438102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Metin kutusu 8"/>
          <p:cNvSpPr txBox="1"/>
          <p:nvPr/>
        </p:nvSpPr>
        <p:spPr>
          <a:xfrm>
            <a:off x="3724102" y="2905884"/>
            <a:ext cx="2906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DOTATATE=SSTR ekspresyonu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5443450" y="1837111"/>
            <a:ext cx="2885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18F-FDG=</a:t>
            </a:r>
            <a:r>
              <a:rPr lang="tr-TR" dirty="0" err="1" smtClean="0">
                <a:solidFill>
                  <a:schemeClr val="bg1"/>
                </a:solidFill>
              </a:rPr>
              <a:t>dediferansiyasyon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1" name="Metin kutusu 10"/>
          <p:cNvSpPr txBox="1"/>
          <p:nvPr/>
        </p:nvSpPr>
        <p:spPr>
          <a:xfrm>
            <a:off x="2330379" y="3328325"/>
            <a:ext cx="6057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ENETS Grade 	G1		G2		G3</a:t>
            </a:r>
            <a:endParaRPr lang="en-GB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2330378" y="3750766"/>
            <a:ext cx="6173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Ki67 </a:t>
            </a:r>
            <a:r>
              <a:rPr lang="tr-TR" dirty="0" err="1" smtClean="0"/>
              <a:t>İndex</a:t>
            </a:r>
            <a:r>
              <a:rPr lang="tr-TR" dirty="0" smtClean="0"/>
              <a:t> %  	&lt;2	     2-20	        20-70	&gt;70</a:t>
            </a:r>
            <a:endParaRPr lang="en-GB" dirty="0"/>
          </a:p>
        </p:txBody>
      </p:sp>
      <p:sp>
        <p:nvSpPr>
          <p:cNvPr id="13" name="Metin kutusu 12"/>
          <p:cNvSpPr txBox="1"/>
          <p:nvPr/>
        </p:nvSpPr>
        <p:spPr>
          <a:xfrm>
            <a:off x="3724102" y="4174657"/>
            <a:ext cx="2409150" cy="9233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tr-TR" i="1" dirty="0" smtClean="0">
                <a:solidFill>
                  <a:schemeClr val="bg1"/>
                </a:solidFill>
              </a:rPr>
              <a:t>İyi </a:t>
            </a:r>
            <a:r>
              <a:rPr lang="tr-TR" i="1" dirty="0" err="1" smtClean="0">
                <a:solidFill>
                  <a:schemeClr val="bg1"/>
                </a:solidFill>
              </a:rPr>
              <a:t>diferansiye</a:t>
            </a:r>
            <a:endParaRPr lang="tr-TR" i="1" dirty="0" smtClean="0">
              <a:solidFill>
                <a:schemeClr val="bg1"/>
              </a:solidFill>
            </a:endParaRPr>
          </a:p>
          <a:p>
            <a:r>
              <a:rPr lang="tr-TR" i="1" dirty="0" smtClean="0">
                <a:solidFill>
                  <a:schemeClr val="bg1"/>
                </a:solidFill>
              </a:rPr>
              <a:t>Yavaş büyüyen</a:t>
            </a:r>
          </a:p>
          <a:p>
            <a:r>
              <a:rPr lang="tr-TR" i="1" dirty="0" smtClean="0">
                <a:solidFill>
                  <a:schemeClr val="bg1"/>
                </a:solidFill>
              </a:rPr>
              <a:t>İyi </a:t>
            </a:r>
            <a:r>
              <a:rPr lang="tr-TR" i="1" dirty="0" err="1" smtClean="0">
                <a:solidFill>
                  <a:schemeClr val="bg1"/>
                </a:solidFill>
              </a:rPr>
              <a:t>prognozlu</a:t>
            </a:r>
            <a:endParaRPr lang="en-GB" i="1" dirty="0">
              <a:solidFill>
                <a:schemeClr val="bg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6133252" y="4174657"/>
            <a:ext cx="2254289" cy="92333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r"/>
            <a:r>
              <a:rPr lang="tr-TR" i="1" dirty="0" smtClean="0">
                <a:solidFill>
                  <a:schemeClr val="bg1"/>
                </a:solidFill>
              </a:rPr>
              <a:t>Kötü </a:t>
            </a:r>
            <a:r>
              <a:rPr lang="tr-TR" i="1" dirty="0" err="1" smtClean="0">
                <a:solidFill>
                  <a:schemeClr val="bg1"/>
                </a:solidFill>
              </a:rPr>
              <a:t>diferansiye</a:t>
            </a:r>
            <a:endParaRPr lang="tr-TR" i="1" dirty="0" smtClean="0">
              <a:solidFill>
                <a:schemeClr val="bg1"/>
              </a:solidFill>
            </a:endParaRPr>
          </a:p>
          <a:p>
            <a:pPr algn="r"/>
            <a:r>
              <a:rPr lang="tr-TR" i="1" dirty="0" smtClean="0">
                <a:solidFill>
                  <a:schemeClr val="bg1"/>
                </a:solidFill>
              </a:rPr>
              <a:t>Hızlı büyüyen</a:t>
            </a:r>
          </a:p>
          <a:p>
            <a:pPr algn="r"/>
            <a:r>
              <a:rPr lang="tr-TR" i="1" dirty="0" smtClean="0">
                <a:solidFill>
                  <a:schemeClr val="bg1"/>
                </a:solidFill>
              </a:rPr>
              <a:t>Agresif</a:t>
            </a:r>
            <a:endParaRPr lang="en-GB" i="1" dirty="0">
              <a:solidFill>
                <a:schemeClr val="bg1"/>
              </a:solidFill>
            </a:endParaRPr>
          </a:p>
        </p:txBody>
      </p:sp>
      <p:sp>
        <p:nvSpPr>
          <p:cNvPr id="16" name="Aşağı Ok 15"/>
          <p:cNvSpPr/>
          <p:nvPr/>
        </p:nvSpPr>
        <p:spPr>
          <a:xfrm>
            <a:off x="4658514" y="5175815"/>
            <a:ext cx="257694" cy="6483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şağı Ok 16"/>
          <p:cNvSpPr/>
          <p:nvPr/>
        </p:nvSpPr>
        <p:spPr>
          <a:xfrm>
            <a:off x="7131549" y="5175815"/>
            <a:ext cx="257694" cy="64839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Metin kutusu 17"/>
          <p:cNvSpPr txBox="1"/>
          <p:nvPr/>
        </p:nvSpPr>
        <p:spPr>
          <a:xfrm>
            <a:off x="3724102" y="5902036"/>
            <a:ext cx="2409150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tr-TR" i="1" dirty="0" smtClean="0">
                <a:solidFill>
                  <a:schemeClr val="bg1"/>
                </a:solidFill>
              </a:rPr>
              <a:t>SSA</a:t>
            </a:r>
          </a:p>
          <a:p>
            <a:r>
              <a:rPr lang="tr-TR" i="1" dirty="0" smtClean="0">
                <a:solidFill>
                  <a:schemeClr val="bg1"/>
                </a:solidFill>
              </a:rPr>
              <a:t>PRRT</a:t>
            </a:r>
            <a:endParaRPr lang="en-GB" i="1" dirty="0">
              <a:solidFill>
                <a:schemeClr val="bg1"/>
              </a:solidFill>
            </a:endParaRPr>
          </a:p>
        </p:txBody>
      </p:sp>
      <p:sp>
        <p:nvSpPr>
          <p:cNvPr id="19" name="Metin kutusu 18"/>
          <p:cNvSpPr txBox="1"/>
          <p:nvPr/>
        </p:nvSpPr>
        <p:spPr>
          <a:xfrm>
            <a:off x="6133252" y="5902036"/>
            <a:ext cx="2254289" cy="64633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r"/>
            <a:r>
              <a:rPr lang="tr-TR" i="1" dirty="0" smtClean="0">
                <a:solidFill>
                  <a:schemeClr val="bg1"/>
                </a:solidFill>
              </a:rPr>
              <a:t>KT</a:t>
            </a:r>
          </a:p>
          <a:p>
            <a:pPr algn="r"/>
            <a:r>
              <a:rPr lang="tr-TR" i="1" dirty="0" err="1" smtClean="0">
                <a:solidFill>
                  <a:schemeClr val="bg1"/>
                </a:solidFill>
              </a:rPr>
              <a:t>Everolimus,sorafenib</a:t>
            </a:r>
            <a:endParaRPr lang="en-GB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867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2 Metin Yer Tutucusu"/>
          <p:cNvSpPr>
            <a:spLocks noGrp="1"/>
          </p:cNvSpPr>
          <p:nvPr>
            <p:ph type="body" idx="1"/>
          </p:nvPr>
        </p:nvSpPr>
        <p:spPr>
          <a:xfrm>
            <a:off x="829028" y="6138672"/>
            <a:ext cx="4040188" cy="477838"/>
          </a:xfrm>
        </p:spPr>
        <p:txBody>
          <a:bodyPr/>
          <a:lstStyle/>
          <a:p>
            <a:pPr algn="ctr"/>
            <a:r>
              <a:rPr lang="tr-TR" altLang="tr-TR" dirty="0" smtClean="0">
                <a:solidFill>
                  <a:schemeClr val="accent1"/>
                </a:solidFill>
              </a:rPr>
              <a:t>Ga68-DOTATATE PET/BT</a:t>
            </a:r>
          </a:p>
        </p:txBody>
      </p:sp>
      <p:sp>
        <p:nvSpPr>
          <p:cNvPr id="46083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7392735" y="6138672"/>
            <a:ext cx="4041775" cy="477838"/>
          </a:xfrm>
        </p:spPr>
        <p:txBody>
          <a:bodyPr/>
          <a:lstStyle/>
          <a:p>
            <a:pPr algn="ctr"/>
            <a:r>
              <a:rPr lang="tr-TR" altLang="tr-TR" dirty="0" smtClean="0">
                <a:solidFill>
                  <a:schemeClr val="accent1"/>
                </a:solidFill>
              </a:rPr>
              <a:t>18F-FDG PET-BT</a:t>
            </a:r>
          </a:p>
        </p:txBody>
      </p:sp>
      <p:pic>
        <p:nvPicPr>
          <p:cNvPr id="4608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5"/>
          <a:stretch>
            <a:fillRect/>
          </a:stretch>
        </p:blipFill>
        <p:spPr>
          <a:xfrm>
            <a:off x="906789" y="0"/>
            <a:ext cx="3884667" cy="6073775"/>
          </a:xfrm>
        </p:spPr>
      </p:pic>
      <p:pic>
        <p:nvPicPr>
          <p:cNvPr id="46085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60965" y="9145"/>
            <a:ext cx="4169369" cy="6138672"/>
          </a:xfrm>
        </p:spPr>
      </p:pic>
    </p:spTree>
    <p:extLst>
      <p:ext uri="{BB962C8B-B14F-4D97-AF65-F5344CB8AC3E}">
        <p14:creationId xmlns:p14="http://schemas.microsoft.com/office/powerpoint/2010/main" val="238326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55</Words>
  <Application>Microsoft Office PowerPoint</Application>
  <PresentationFormat>Geniş ekran</PresentationFormat>
  <Paragraphs>17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Ga-68 DOTATATE- 18F-FDG flip flop (heterojenite)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Pozitron Emisyon Tomografi</dc:title>
  <dc:creator>Erkan İBİŞ</dc:creator>
  <cp:lastModifiedBy>Erkan İBİŞ</cp:lastModifiedBy>
  <cp:revision>11</cp:revision>
  <dcterms:created xsi:type="dcterms:W3CDTF">2023-11-07T09:05:36Z</dcterms:created>
  <dcterms:modified xsi:type="dcterms:W3CDTF">2023-11-07T09:09:56Z</dcterms:modified>
</cp:coreProperties>
</file>