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352D4-1CB4-4ED8-AF91-D9CC4E79F3D1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60165-0C6D-4B02-90AC-36A05D99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49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8601" y="509155"/>
            <a:ext cx="9944100" cy="1330037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4000" b="1" dirty="0" err="1">
                <a:solidFill>
                  <a:schemeClr val="tx1">
                    <a:lumMod val="85000"/>
                  </a:schemeClr>
                </a:solidFill>
              </a:rPr>
              <a:t>Membranes</a:t>
            </a:r>
            <a:r>
              <a:rPr lang="tr-TR" sz="4000" b="1" dirty="0">
                <a:solidFill>
                  <a:schemeClr val="tx1">
                    <a:lumMod val="85000"/>
                  </a:schemeClr>
                </a:solidFill>
              </a:rPr>
              <a:t>, CHANNELS AND TRANSFER</a:t>
            </a:r>
            <a:br>
              <a:rPr lang="tr-TR" sz="4000" b="1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>
                <a:solidFill>
                  <a:schemeClr val="tx1">
                    <a:lumMod val="85000"/>
                  </a:schemeClr>
                </a:solidFill>
              </a:rPr>
              <a:t>WEEK 1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ECAWBM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/>
              <a:t>MEMBRANE FLUX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FLUX: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amount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of material crossing a surface in a unit of time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NET FLUX: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differences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between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two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one-way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fluxes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Always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occur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in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direction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from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higher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lower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concentration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 err="1" smtClean="0">
                <a:solidFill>
                  <a:schemeClr val="tx1">
                    <a:lumMod val="85000"/>
                  </a:schemeClr>
                </a:solidFill>
              </a:rPr>
              <a:t>Determines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net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gain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/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loss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molecules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from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compartments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seperated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by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a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membrane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DISTRIBUTION 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EQUILIBRIUM: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two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one-way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fluxes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are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equal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in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magnitude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but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opposite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in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direction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Net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flux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is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equal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zero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No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further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changes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in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concentration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of a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substance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inthe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2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compartments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will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occur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3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29" y="285557"/>
            <a:ext cx="10361325" cy="1507067"/>
          </a:xfrm>
        </p:spPr>
        <p:txBody>
          <a:bodyPr/>
          <a:lstStyle/>
          <a:p>
            <a:r>
              <a:rPr lang="tr-TR" b="1" dirty="0"/>
              <a:t>DIFFUSION THROUGH THE LIPID BARRIER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ost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polar molecules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diffuse into cells very slowly or not at all,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Nonpolar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molecules diffuse much more rapidly across plasma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membranes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—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they have large permeability constants.</a:t>
            </a:r>
          </a:p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Why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nonpolar molecules can dissolve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the nonpolar regions of the membrane—fatty acid chains of 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membrane phospholipids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Nonpolar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molecules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?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Oxygen, carbon dioxide, fatty acids, steroid hormones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etc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5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29" y="285557"/>
            <a:ext cx="10984779" cy="1507067"/>
          </a:xfrm>
        </p:spPr>
        <p:txBody>
          <a:bodyPr>
            <a:normAutofit/>
          </a:bodyPr>
          <a:lstStyle/>
          <a:p>
            <a:r>
              <a:rPr lang="en-US" sz="3200" b="1" dirty="0"/>
              <a:t>D</a:t>
            </a:r>
            <a:r>
              <a:rPr lang="tr-TR" sz="3200" b="1" dirty="0"/>
              <a:t>ı</a:t>
            </a:r>
            <a:r>
              <a:rPr lang="en-US" sz="3200" b="1" dirty="0" err="1"/>
              <a:t>ffus</a:t>
            </a:r>
            <a:r>
              <a:rPr lang="tr-TR" sz="3200" b="1" dirty="0"/>
              <a:t>ı</a:t>
            </a:r>
            <a:r>
              <a:rPr lang="en-US" sz="3200" b="1" dirty="0"/>
              <a:t>on of Ions through </a:t>
            </a:r>
            <a:r>
              <a:rPr lang="en-US" sz="3200" b="1" dirty="0" err="1"/>
              <a:t>Prote</a:t>
            </a:r>
            <a:r>
              <a:rPr lang="tr-TR" sz="3200" b="1" dirty="0"/>
              <a:t>ı</a:t>
            </a:r>
            <a:r>
              <a:rPr lang="en-US" sz="3200" b="1" dirty="0"/>
              <a:t>n Channels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ntegral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membrane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proteins can span the lipid bilayer.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Some of these proteins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form channels through which ions can diffuse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across the membrane.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A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single protein may have a conformation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similar to that of a doughnut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providing the channel for ion movement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diameters of protein channels are very small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slightly larger than those of the ions that pass through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them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Ion channels show a selectivity for the type of ion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that can pass through them.</a:t>
            </a:r>
          </a:p>
        </p:txBody>
      </p:sp>
    </p:spTree>
    <p:extLst>
      <p:ext uri="{BB962C8B-B14F-4D97-AF65-F5344CB8AC3E}">
        <p14:creationId xmlns:p14="http://schemas.microsoft.com/office/powerpoint/2010/main" val="2550993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/>
          <a:lstStyle/>
          <a:p>
            <a:r>
              <a:rPr lang="en-US" dirty="0"/>
              <a:t>D</a:t>
            </a:r>
            <a:r>
              <a:rPr lang="tr-TR" dirty="0"/>
              <a:t>ı</a:t>
            </a:r>
            <a:r>
              <a:rPr lang="en-US" dirty="0" err="1"/>
              <a:t>ffus</a:t>
            </a:r>
            <a:r>
              <a:rPr lang="tr-TR" dirty="0"/>
              <a:t>ı</a:t>
            </a:r>
            <a:r>
              <a:rPr lang="en-US" dirty="0"/>
              <a:t>on of Ions through </a:t>
            </a:r>
            <a:r>
              <a:rPr lang="en-US" dirty="0" err="1"/>
              <a:t>Prote</a:t>
            </a:r>
            <a:r>
              <a:rPr lang="tr-TR" dirty="0"/>
              <a:t>ı</a:t>
            </a:r>
            <a:r>
              <a:rPr lang="en-US" dirty="0"/>
              <a:t>n Channels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Th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e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selectivity is based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the channel diameter and </a:t>
            </a:r>
            <a:endParaRPr lang="tr-TR" b="1" i="1" dirty="0">
              <a:solidFill>
                <a:schemeClr val="tx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b="1" i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charged and polar surfaces of the protein subunits that</a:t>
            </a:r>
            <a:r>
              <a:rPr lang="tr-TR" b="1" i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form the channel walls </a:t>
            </a:r>
            <a:endParaRPr lang="tr-TR" b="1" i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For example, some channels (K channels) allow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only potassium ions to pass, 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others are specific for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sodium (Na channels),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others allow both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sodium and potassium ions to pass (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Na,K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channels)..</a:t>
            </a:r>
          </a:p>
        </p:txBody>
      </p:sp>
    </p:spTree>
    <p:extLst>
      <p:ext uri="{BB962C8B-B14F-4D97-AF65-F5344CB8AC3E}">
        <p14:creationId xmlns:p14="http://schemas.microsoft.com/office/powerpoint/2010/main" val="581664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/>
          <a:lstStyle/>
          <a:p>
            <a:r>
              <a:rPr lang="en-US" b="1" dirty="0"/>
              <a:t>Role of </a:t>
            </a:r>
            <a:r>
              <a:rPr lang="en-US" b="1" dirty="0" err="1"/>
              <a:t>Electr</a:t>
            </a:r>
            <a:r>
              <a:rPr lang="tr-TR" b="1" dirty="0"/>
              <a:t>I</a:t>
            </a:r>
            <a:r>
              <a:rPr lang="en-US" b="1" dirty="0"/>
              <a:t>c Forces on Ion Movement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ne additional factor must be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considered: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presence of electric forces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There exists a separation of electric charge across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plasma membranes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membrane potential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membrane potential provides an electric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force that influences the movement of ions across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membrane.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Electric charges of the same sign repel each other, while opposite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charges attract.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Even if there were no difference in ion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concentration across the membrane, there would still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be a net movement of because of the membrane potential.</a:t>
            </a:r>
          </a:p>
          <a:p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Th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direction and magnitude of ion depend on the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concentration difference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and the electrical difference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These two driving forces are known as the electrochemical gradient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27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Regulat</a:t>
            </a:r>
            <a:r>
              <a:rPr lang="tr-TR" sz="3200" b="1" dirty="0"/>
              <a:t>I</a:t>
            </a:r>
            <a:r>
              <a:rPr lang="en-US" sz="3200" b="1" dirty="0"/>
              <a:t>on of D</a:t>
            </a:r>
            <a:r>
              <a:rPr lang="tr-TR" sz="3200" b="1" dirty="0"/>
              <a:t>I</a:t>
            </a:r>
            <a:r>
              <a:rPr lang="en-US" sz="3200" b="1" dirty="0" err="1"/>
              <a:t>ffus</a:t>
            </a:r>
            <a:r>
              <a:rPr lang="tr-TR" sz="3200" b="1" dirty="0"/>
              <a:t>I</a:t>
            </a:r>
            <a:r>
              <a:rPr lang="en-US" sz="3200" b="1" dirty="0"/>
              <a:t>on through Ion Channels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channels can exist in an open or closed state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C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hanges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in a membrane’s permeability to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ions can occur rapidly as a result of the opening or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closing of these channels.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process of opening and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closing ion channels is known as channel gating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single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ion channel may open and close many times each second,</a:t>
            </a: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he total number of ions that pass through a channel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depends on how frequently the channel opens and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how long it stays open.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Regulat</a:t>
            </a:r>
            <a:r>
              <a:rPr lang="tr-TR" sz="3200" b="1" dirty="0"/>
              <a:t>I</a:t>
            </a:r>
            <a:r>
              <a:rPr lang="en-US" sz="3200" b="1" dirty="0"/>
              <a:t>on of D</a:t>
            </a:r>
            <a:r>
              <a:rPr lang="tr-TR" sz="3200" b="1" dirty="0"/>
              <a:t>I</a:t>
            </a:r>
            <a:r>
              <a:rPr lang="en-US" sz="3200" b="1" dirty="0" err="1"/>
              <a:t>ffus</a:t>
            </a:r>
            <a:r>
              <a:rPr lang="tr-TR" sz="3200" b="1" dirty="0"/>
              <a:t>I</a:t>
            </a:r>
            <a:r>
              <a:rPr lang="en-US" sz="3200" b="1" dirty="0"/>
              <a:t>on through Ion Channels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Three factors can alter the channel protein conformations,</a:t>
            </a: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(1) 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he binding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of specific molecules to channel proteins may produce change in the shape of the channel protein; ligand-sensitive channels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–</a:t>
            </a: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b="1" i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1">
                    <a:lumMod val="85000"/>
                  </a:schemeClr>
                </a:solidFill>
              </a:rPr>
              <a:t>ligands that influence them are often chemical messengers.</a:t>
            </a: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(2) Changes in the membrane potential can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cause movement of the charged regions on a channel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protein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—voltage-gated channel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(3) Stretching the membrane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may affect the conformation of some channel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proteins—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mechanosensitive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channels.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9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/>
              <a:t>Cell </a:t>
            </a:r>
            <a:r>
              <a:rPr lang="tr-TR" b="1" dirty="0" err="1"/>
              <a:t>membrane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9980" y="1039090"/>
            <a:ext cx="6390409" cy="523163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he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complex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chemical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reactions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proceed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under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restricted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conditions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Such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constancy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is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maintained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through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action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biological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membranes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Every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cell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has a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continous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double-layered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membrane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(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ranging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6-23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nm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)</a:t>
            </a:r>
          </a:p>
          <a:p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Lipid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based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structure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that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encloses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cytoplasm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and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cell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nucleus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membrane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regulates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moleculer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traffic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between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interior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cell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and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external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environment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7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244552" cy="1507067"/>
          </a:xfrm>
        </p:spPr>
        <p:txBody>
          <a:bodyPr/>
          <a:lstStyle/>
          <a:p>
            <a:r>
              <a:rPr lang="en-US" b="1" dirty="0"/>
              <a:t>Membrane </a:t>
            </a:r>
            <a:r>
              <a:rPr lang="en-US" b="1" dirty="0" err="1"/>
              <a:t>Prote</a:t>
            </a:r>
            <a:r>
              <a:rPr lang="tr-TR" b="1" dirty="0"/>
              <a:t>I</a:t>
            </a:r>
            <a:r>
              <a:rPr lang="en-US" b="1" dirty="0"/>
              <a:t>ns and The</a:t>
            </a:r>
            <a:r>
              <a:rPr lang="tr-TR" b="1" dirty="0"/>
              <a:t>I</a:t>
            </a:r>
            <a:r>
              <a:rPr lang="en-US" b="1" dirty="0"/>
              <a:t>r </a:t>
            </a:r>
            <a:r>
              <a:rPr lang="en-US" b="1" dirty="0" err="1"/>
              <a:t>Funct</a:t>
            </a:r>
            <a:r>
              <a:rPr lang="tr-TR" b="1" dirty="0"/>
              <a:t>I</a:t>
            </a:r>
            <a:r>
              <a:rPr lang="en-US" b="1" dirty="0" err="1"/>
              <a:t>ons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5636" y="2174393"/>
            <a:ext cx="7855527" cy="46185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membrane is a collage of different proteins, often grouped together, embedded in the fluid matrix of the lipid bilayer</a:t>
            </a: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Proteins determine most of the membrane’s specific functions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altLang="tr-TR" b="1" dirty="0">
                <a:solidFill>
                  <a:schemeClr val="tx1"/>
                </a:solidFill>
              </a:rPr>
              <a:t>Peripheral proteins </a:t>
            </a:r>
            <a:r>
              <a:rPr lang="en-US" altLang="tr-TR" dirty="0">
                <a:solidFill>
                  <a:schemeClr val="tx1"/>
                </a:solidFill>
              </a:rPr>
              <a:t>are bound to the surface of the membrane</a:t>
            </a:r>
            <a:endParaRPr lang="en-US" altLang="tr-TR" b="1" dirty="0">
              <a:solidFill>
                <a:schemeClr val="tx1"/>
              </a:solidFill>
            </a:endParaRPr>
          </a:p>
          <a:p>
            <a:r>
              <a:rPr lang="en-US" altLang="tr-TR" b="1" dirty="0">
                <a:solidFill>
                  <a:schemeClr val="tx1"/>
                </a:solidFill>
              </a:rPr>
              <a:t>Integral proteins </a:t>
            </a:r>
            <a:r>
              <a:rPr lang="en-US" altLang="tr-TR" dirty="0">
                <a:solidFill>
                  <a:schemeClr val="tx1"/>
                </a:solidFill>
              </a:rPr>
              <a:t>penetrate the hydrophobic core 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Integral proteins that span the membrane are called transmembrane proteins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The hydrophobic regions of an integral protein consist of one or more stretches of nonpolar amino acids, often coiled into alpha helices</a:t>
            </a: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5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29" y="285557"/>
            <a:ext cx="10298979" cy="1507067"/>
          </a:xfrm>
        </p:spPr>
        <p:txBody>
          <a:bodyPr/>
          <a:lstStyle/>
          <a:p>
            <a:r>
              <a:rPr lang="en-US" b="1" dirty="0"/>
              <a:t>major </a:t>
            </a:r>
            <a:r>
              <a:rPr lang="en-US" b="1" dirty="0" err="1"/>
              <a:t>funct</a:t>
            </a:r>
            <a:r>
              <a:rPr lang="tr-TR" b="1" dirty="0"/>
              <a:t>I</a:t>
            </a:r>
            <a:r>
              <a:rPr lang="en-US" b="1" dirty="0" err="1"/>
              <a:t>ons</a:t>
            </a:r>
            <a:r>
              <a:rPr lang="en-US" b="1" dirty="0"/>
              <a:t> of membrane </a:t>
            </a:r>
            <a:r>
              <a:rPr lang="en-US" b="1" dirty="0" err="1"/>
              <a:t>prote</a:t>
            </a:r>
            <a:r>
              <a:rPr lang="tr-TR" b="1" dirty="0"/>
              <a:t>I</a:t>
            </a:r>
            <a:r>
              <a:rPr lang="en-US" b="1" dirty="0"/>
              <a:t>ns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91" y="1792624"/>
            <a:ext cx="8615939" cy="4493877"/>
          </a:xfrm>
        </p:spPr>
        <p:txBody>
          <a:bodyPr>
            <a:normAutofit/>
          </a:bodyPr>
          <a:lstStyle/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Transport</a:t>
            </a:r>
          </a:p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Enzymatic activity</a:t>
            </a:r>
          </a:p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Signal transduction</a:t>
            </a:r>
          </a:p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Cell-cell recognition</a:t>
            </a:r>
          </a:p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Intercellular joining</a:t>
            </a:r>
          </a:p>
          <a:p>
            <a:pPr marL="1187450" lvl="1" indent="-514350">
              <a:buFont typeface="+mj-lt"/>
              <a:buAutoNum type="arabicPeriod"/>
            </a:pPr>
            <a:r>
              <a:rPr lang="en-US" altLang="tr-TR" sz="2600" dirty="0">
                <a:solidFill>
                  <a:schemeClr val="tx1"/>
                </a:solidFill>
              </a:rPr>
              <a:t>Attachment to the cytoskeleton and extracellular matrix (ECM)</a:t>
            </a: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3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316729"/>
            <a:ext cx="11317288" cy="1507067"/>
          </a:xfrm>
        </p:spPr>
        <p:txBody>
          <a:bodyPr/>
          <a:lstStyle/>
          <a:p>
            <a:pPr marL="673100" lvl="1"/>
            <a:r>
              <a:rPr lang="en-US" altLang="tr-TR" sz="2600" b="1" dirty="0">
                <a:solidFill>
                  <a:schemeClr val="tx1"/>
                </a:solidFill>
              </a:rPr>
              <a:t>HOW DO CELL MEMBRANES HELP MAINTAIN HOMEOSTASIS WITHIN A CELL?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6127" y="2535383"/>
            <a:ext cx="6828415" cy="4914901"/>
          </a:xfrm>
        </p:spPr>
        <p:txBody>
          <a:bodyPr>
            <a:normAutofit/>
          </a:bodyPr>
          <a:lstStyle/>
          <a:p>
            <a:pPr marL="1187450" lvl="1" indent="-514350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chemeClr val="tx1"/>
                </a:solidFill>
              </a:rPr>
              <a:t>Plasma membranes are </a:t>
            </a:r>
            <a:r>
              <a:rPr lang="en-US" altLang="tr-TR" sz="2000" b="1" dirty="0">
                <a:solidFill>
                  <a:schemeClr val="tx1"/>
                </a:solidFill>
              </a:rPr>
              <a:t>selectively permeable</a:t>
            </a:r>
            <a:r>
              <a:rPr lang="en-US" altLang="tr-TR" sz="2000" dirty="0">
                <a:solidFill>
                  <a:schemeClr val="tx1"/>
                </a:solidFill>
              </a:rPr>
              <a:t>, regulating the cell’s molecular traffic</a:t>
            </a:r>
            <a:endParaRPr lang="tr-TR" altLang="tr-TR" sz="2000" dirty="0">
              <a:solidFill>
                <a:schemeClr val="tx1"/>
              </a:solidFill>
            </a:endParaRPr>
          </a:p>
          <a:p>
            <a:pPr marL="1187450" lvl="1" indent="-514350">
              <a:buFont typeface="Wingdings" panose="05000000000000000000" pitchFamily="2" charset="2"/>
              <a:buChar char="Ø"/>
            </a:pPr>
            <a:r>
              <a:rPr lang="tr-TR" altLang="tr-TR" sz="2000" dirty="0" err="1" smtClean="0">
                <a:solidFill>
                  <a:schemeClr val="tx1"/>
                </a:solidFill>
              </a:rPr>
              <a:t>They</a:t>
            </a:r>
            <a:r>
              <a:rPr lang="tr-TR" altLang="tr-TR" sz="2000" dirty="0" smtClean="0">
                <a:solidFill>
                  <a:schemeClr val="tx1"/>
                </a:solidFill>
              </a:rPr>
              <a:t> </a:t>
            </a:r>
            <a:r>
              <a:rPr lang="en-US" altLang="tr-TR" sz="2000" dirty="0" smtClean="0">
                <a:solidFill>
                  <a:schemeClr val="tx1"/>
                </a:solidFill>
              </a:rPr>
              <a:t>control </a:t>
            </a:r>
            <a:r>
              <a:rPr lang="en-US" altLang="tr-TR" sz="2000" dirty="0">
                <a:solidFill>
                  <a:schemeClr val="tx1"/>
                </a:solidFill>
              </a:rPr>
              <a:t>what goes into and out of the </a:t>
            </a:r>
            <a:r>
              <a:rPr lang="en-US" altLang="tr-TR" sz="2000" dirty="0" smtClean="0">
                <a:solidFill>
                  <a:schemeClr val="tx1"/>
                </a:solidFill>
              </a:rPr>
              <a:t>cell,</a:t>
            </a:r>
            <a:endParaRPr lang="tr-TR" altLang="tr-TR" sz="2000" dirty="0" smtClean="0">
              <a:solidFill>
                <a:schemeClr val="tx1"/>
              </a:solidFill>
            </a:endParaRPr>
          </a:p>
          <a:p>
            <a:pPr marL="673100" lvl="1" indent="0">
              <a:buNone/>
            </a:pPr>
            <a:endParaRPr lang="tr-TR" altLang="tr-TR" sz="2000" dirty="0" smtClean="0">
              <a:solidFill>
                <a:schemeClr val="tx1"/>
              </a:solidFill>
            </a:endParaRPr>
          </a:p>
          <a:p>
            <a:pPr marL="1187450" lvl="1" indent="-51435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</a:rPr>
              <a:t>What </a:t>
            </a:r>
            <a:r>
              <a:rPr lang="en-US" sz="2000" b="1" dirty="0">
                <a:solidFill>
                  <a:schemeClr val="tx1">
                    <a:lumMod val="85000"/>
                  </a:schemeClr>
                </a:solidFill>
              </a:rPr>
              <a:t>determines the permeability of a substance across the cell membrane?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Size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Polarity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Hydrophobic vs. hydrophilic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Charge</a:t>
            </a:r>
          </a:p>
          <a:p>
            <a:pPr marL="1187450" lvl="1" indent="-514350">
              <a:buFont typeface="Wingdings" panose="05000000000000000000" pitchFamily="2" charset="2"/>
              <a:buChar char="Ø"/>
            </a:pPr>
            <a:endParaRPr lang="en-US" altLang="tr-TR" sz="2600" dirty="0">
              <a:solidFill>
                <a:schemeClr val="tx1"/>
              </a:solidFill>
            </a:endParaRPr>
          </a:p>
          <a:p>
            <a:pPr marL="1187450" lvl="1" indent="-514350">
              <a:buFont typeface="Wingdings" panose="05000000000000000000" pitchFamily="2" charset="2"/>
              <a:buChar char="Ø"/>
            </a:pPr>
            <a:endParaRPr lang="en-US" altLang="tr-TR" sz="2600" dirty="0">
              <a:solidFill>
                <a:schemeClr val="tx1"/>
              </a:solidFill>
            </a:endParaRPr>
          </a:p>
          <a:p>
            <a:pPr marL="1187450" lvl="1" indent="-514350">
              <a:buFont typeface="Wingdings" panose="05000000000000000000" pitchFamily="2" charset="2"/>
              <a:buChar char="Ø"/>
            </a:pPr>
            <a:endParaRPr lang="en-US" altLang="tr-TR" sz="2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8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 err="1"/>
              <a:t>Selectıvely</a:t>
            </a:r>
            <a:r>
              <a:rPr lang="tr-TR" b="1" dirty="0"/>
              <a:t> </a:t>
            </a:r>
            <a:r>
              <a:rPr lang="tr-TR" b="1" dirty="0" err="1"/>
              <a:t>permeable</a:t>
            </a:r>
            <a:r>
              <a:rPr lang="tr-TR" b="1" dirty="0"/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856" y="2043546"/>
            <a:ext cx="6349132" cy="431223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Small molecules (no charge: nonpolar) can easily pass through  (oxygen) </a:t>
            </a:r>
          </a:p>
          <a:p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Small, polar molecules can easily pass through (H2O, CO2)</a:t>
            </a:r>
          </a:p>
          <a:p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Large, uncharged polar molecules cannot pass through (polysaccharides, proteins)</a:t>
            </a:r>
          </a:p>
          <a:p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Charged molecules cannot pass through (ions: Ca+, K+, Na+)</a:t>
            </a:r>
            <a:endParaRPr lang="tr-TR" sz="2800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800" b="1" dirty="0">
                <a:solidFill>
                  <a:schemeClr val="tx1">
                    <a:lumMod val="85000"/>
                  </a:schemeClr>
                </a:solidFill>
              </a:rPr>
              <a:t>Proteins</a:t>
            </a:r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- allow for movement of large, polar, and ions across the membrane </a:t>
            </a:r>
          </a:p>
          <a:p>
            <a:r>
              <a:rPr lang="en-US" sz="2800" dirty="0">
                <a:solidFill>
                  <a:schemeClr val="tx1">
                    <a:lumMod val="85000"/>
                  </a:schemeClr>
                </a:solidFill>
              </a:rPr>
              <a:t>Integral membrane proteins- form “channels”; passageways across the cell membrane</a:t>
            </a: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0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 err="1"/>
              <a:t>Passıve</a:t>
            </a:r>
            <a:r>
              <a:rPr lang="tr-TR" b="1" dirty="0"/>
              <a:t> transport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991" y="1792624"/>
            <a:ext cx="5818909" cy="47744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movement of substance across a cell membrane WITHOUT the use of energy (ATP).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Three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Types:		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Diffusion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Osmosis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Facilitated Diffusion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1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/>
              <a:t>DIFFUSION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743699" cy="479521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molecules of any substance, be it solid, liquid, or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gas, are in a continuous state of movement or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vibration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– </a:t>
            </a:r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Brownian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movement</a:t>
            </a:r>
            <a:endParaRPr lang="en-US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he warmer a substance is, the faster its molecules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move.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average speed of this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“thermal motion”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also depends upon the mass of the molecule.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For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1">
                    <a:lumMod val="85000"/>
                  </a:schemeClr>
                </a:solidFill>
              </a:rPr>
              <a:t>instance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: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At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body temperature, a molecule of water moves at about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2500 km/h (1500 mi/h), whereas a molecule of glucose,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which is 10 times heavier, moves at about 850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km/h.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random thermal motion of molecules in a liquid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or gas will eventually distribute them uniformly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throughout the container.</a:t>
            </a: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5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8534400" cy="1507067"/>
          </a:xfrm>
        </p:spPr>
        <p:txBody>
          <a:bodyPr/>
          <a:lstStyle/>
          <a:p>
            <a:r>
              <a:rPr lang="tr-TR" b="1" dirty="0"/>
              <a:t>DIFFUSION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5569527" cy="470169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Many processes in living organisms are closely associated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with diffusion. 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For example, oxygen, nutrients,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and other molecules enter and leave the smallest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blood vessels (capillaries) by diffusion, 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Diffusion is process which is NOT due to the action of a force, but a result of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random movements of atoms (statistical problem)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18251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1161</Words>
  <Application>Microsoft Office PowerPoint</Application>
  <PresentationFormat>Geniş ekran</PresentationFormat>
  <Paragraphs>109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Cambria</vt:lpstr>
      <vt:lpstr>Wingdings</vt:lpstr>
      <vt:lpstr>Wingdings 3</vt:lpstr>
      <vt:lpstr>Dilim</vt:lpstr>
      <vt:lpstr>Membranes, CHANNELS AND TRANSFER WEEK 1</vt:lpstr>
      <vt:lpstr>Cell membrane</vt:lpstr>
      <vt:lpstr>Membrane ProteIns and TheIr FunctIons</vt:lpstr>
      <vt:lpstr>major functIons of membrane proteIns</vt:lpstr>
      <vt:lpstr>HOW DO CELL MEMBRANES HELP MAINTAIN HOMEOSTASIS WITHIN A CELL?</vt:lpstr>
      <vt:lpstr>Selectıvely permeable?</vt:lpstr>
      <vt:lpstr>Passıve transport</vt:lpstr>
      <vt:lpstr>DIFFUSION</vt:lpstr>
      <vt:lpstr>DIFFUSION</vt:lpstr>
      <vt:lpstr>MEMBRANE FLUX</vt:lpstr>
      <vt:lpstr>DIFFUSION THROUGH THE LIPID BARRIER</vt:lpstr>
      <vt:lpstr>Dıffusıon of Ions through Proteın Channels</vt:lpstr>
      <vt:lpstr>Dıffusıon of Ions through Proteın Channels</vt:lpstr>
      <vt:lpstr>Role of ElectrIc Forces on Ion Movement</vt:lpstr>
      <vt:lpstr>RegulatIon of DIffusIon through Ion Channels</vt:lpstr>
      <vt:lpstr>RegulatIon of DIffusIon through Ion Channels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54</cp:revision>
  <dcterms:created xsi:type="dcterms:W3CDTF">2017-07-27T10:52:27Z</dcterms:created>
  <dcterms:modified xsi:type="dcterms:W3CDTF">2017-10-30T12:54:00Z</dcterms:modified>
</cp:coreProperties>
</file>