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4" r:id="rId4"/>
    <p:sldId id="258" r:id="rId5"/>
    <p:sldId id="265" r:id="rId6"/>
    <p:sldId id="259" r:id="rId7"/>
    <p:sldId id="260" r:id="rId8"/>
    <p:sldId id="261" r:id="rId9"/>
    <p:sldId id="262" r:id="rId10"/>
    <p:sldId id="263"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8" d="100"/>
          <a:sy n="88" d="100"/>
        </p:scale>
        <p:origin x="-104" y="-3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61F37504-3F34-0242-9CB1-D84CA0606C0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335794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1F37504-3F34-0242-9CB1-D84CA0606C0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204152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1F37504-3F34-0242-9CB1-D84CA0606C0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685187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61F37504-3F34-0242-9CB1-D84CA0606C0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322883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61F37504-3F34-0242-9CB1-D84CA0606C0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4290994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61F37504-3F34-0242-9CB1-D84CA0606C0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964677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61F37504-3F34-0242-9CB1-D84CA0606C07}"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369509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61F37504-3F34-0242-9CB1-D84CA0606C07}"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962374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37504-3F34-0242-9CB1-D84CA0606C07}"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1161863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1F37504-3F34-0242-9CB1-D84CA0606C0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3555798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61F37504-3F34-0242-9CB1-D84CA0606C0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10A6BC-83B0-2D40-92B8-C015D34907BA}" type="slidenum">
              <a:rPr lang="en-US" smtClean="0"/>
              <a:t>‹#›</a:t>
            </a:fld>
            <a:endParaRPr lang="en-US"/>
          </a:p>
        </p:txBody>
      </p:sp>
    </p:spTree>
    <p:extLst>
      <p:ext uri="{BB962C8B-B14F-4D97-AF65-F5344CB8AC3E}">
        <p14:creationId xmlns:p14="http://schemas.microsoft.com/office/powerpoint/2010/main" val="416256406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37504-3F34-0242-9CB1-D84CA0606C07}"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0A6BC-83B0-2D40-92B8-C015D34907BA}" type="slidenum">
              <a:rPr lang="en-US" smtClean="0"/>
              <a:t>‹#›</a:t>
            </a:fld>
            <a:endParaRPr lang="en-US"/>
          </a:p>
        </p:txBody>
      </p:sp>
    </p:spTree>
    <p:extLst>
      <p:ext uri="{BB962C8B-B14F-4D97-AF65-F5344CB8AC3E}">
        <p14:creationId xmlns:p14="http://schemas.microsoft.com/office/powerpoint/2010/main" val="1134868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Gurme</a:t>
            </a:r>
            <a:r>
              <a:rPr lang="en-US" dirty="0" smtClean="0"/>
              <a:t> </a:t>
            </a:r>
            <a:r>
              <a:rPr lang="en-US" dirty="0" err="1" smtClean="0"/>
              <a:t>Seyahatler</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813128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tr-TR" b="1" dirty="0"/>
              <a:t>HAVYAR</a:t>
            </a:r>
            <a:endParaRPr lang="en-US" dirty="0"/>
          </a:p>
          <a:p>
            <a:r>
              <a:rPr lang="tr-TR" dirty="0"/>
              <a:t>Havyar, dinozor devrinden beri yaşayan Mersin balığının sülalelerinin tuzlanmış yumurtalarına </a:t>
            </a:r>
            <a:r>
              <a:rPr lang="tr-TR" dirty="0" err="1"/>
              <a:t>denmekte.Farsça</a:t>
            </a:r>
            <a:r>
              <a:rPr lang="tr-TR" dirty="0"/>
              <a:t> ‘</a:t>
            </a:r>
            <a:r>
              <a:rPr lang="tr-TR" dirty="0" err="1"/>
              <a:t>Khaviar’kelimesinden</a:t>
            </a:r>
            <a:r>
              <a:rPr lang="tr-TR" dirty="0"/>
              <a:t> üretilmiş ve yumurta taşıyan anlamına geliyor somon ve alabalık gibi başka balıkların </a:t>
            </a:r>
            <a:r>
              <a:rPr lang="tr-TR" dirty="0" err="1"/>
              <a:t>yumurtalarıda</a:t>
            </a:r>
            <a:r>
              <a:rPr lang="tr-TR" dirty="0"/>
              <a:t> havyar olarak nitelendirilir ama en iyi havyarlar hazar denizinde </a:t>
            </a:r>
            <a:r>
              <a:rPr lang="tr-TR" dirty="0" err="1"/>
              <a:t>yaşıyan</a:t>
            </a:r>
            <a:r>
              <a:rPr lang="tr-TR" dirty="0"/>
              <a:t> yabani mersin balığının yumurtalarından </a:t>
            </a:r>
            <a:r>
              <a:rPr lang="tr-TR" dirty="0" err="1"/>
              <a:t>yapılıyor.Havyarın</a:t>
            </a:r>
            <a:r>
              <a:rPr lang="tr-TR" dirty="0"/>
              <a:t> </a:t>
            </a:r>
            <a:r>
              <a:rPr lang="tr-TR" dirty="0" err="1"/>
              <a:t>beluga,osetra,sevruga</a:t>
            </a:r>
            <a:r>
              <a:rPr lang="tr-TR" dirty="0"/>
              <a:t> türleri bulunuyor</a:t>
            </a:r>
            <a:endParaRPr lang="en-US" dirty="0"/>
          </a:p>
          <a:p>
            <a:r>
              <a:rPr lang="tr-TR" b="1" dirty="0" err="1"/>
              <a:t>Beluga</a:t>
            </a:r>
            <a:r>
              <a:rPr lang="tr-TR" b="1" dirty="0"/>
              <a:t> havyarı:</a:t>
            </a:r>
            <a:endParaRPr lang="en-US" dirty="0"/>
          </a:p>
          <a:p>
            <a:r>
              <a:rPr lang="tr-TR" dirty="0"/>
              <a:t>Zengin kremamsı tadı ve narin dokusuyla </a:t>
            </a:r>
            <a:r>
              <a:rPr lang="tr-TR" dirty="0" err="1"/>
              <a:t>beluga</a:t>
            </a:r>
            <a:r>
              <a:rPr lang="tr-TR" dirty="0"/>
              <a:t> havyarı dünyanın en muhteşem </a:t>
            </a:r>
            <a:r>
              <a:rPr lang="tr-TR" dirty="0" err="1"/>
              <a:t>havyarıarından</a:t>
            </a:r>
            <a:r>
              <a:rPr lang="tr-TR" dirty="0"/>
              <a:t> </a:t>
            </a:r>
            <a:r>
              <a:rPr lang="tr-TR" dirty="0" err="1"/>
              <a:t>biridir.Beluga</a:t>
            </a:r>
            <a:r>
              <a:rPr lang="tr-TR" dirty="0"/>
              <a:t> balığının yumurtalarından yapılan havyar dünyanın en pahalı havyarı. Pazar fiyatı kg başına 7 bin ile 10 bin dolar arasında </a:t>
            </a:r>
            <a:r>
              <a:rPr lang="tr-TR" dirty="0" err="1"/>
              <a:t>beluga</a:t>
            </a:r>
            <a:r>
              <a:rPr lang="tr-TR" dirty="0"/>
              <a:t> havyarının rengi koyu griden açık griye kadar renk değişimi gösteriyor. Balık yaşlandıkça yumurtaların rengi açılıyor ve değerleniyor.</a:t>
            </a:r>
            <a:endParaRPr lang="en-US" dirty="0"/>
          </a:p>
          <a:p>
            <a:r>
              <a:rPr lang="tr-TR" b="1" dirty="0" err="1"/>
              <a:t>Osetra</a:t>
            </a:r>
            <a:r>
              <a:rPr lang="tr-TR" b="1" dirty="0"/>
              <a:t> havyarı</a:t>
            </a:r>
            <a:r>
              <a:rPr lang="tr-TR" dirty="0"/>
              <a:t>: imparator havyarı da denilen bu az bulunur altın renkli havyarın kendine özgü fındıklı bir tadı var </a:t>
            </a:r>
            <a:r>
              <a:rPr lang="tr-TR" dirty="0" err="1"/>
              <a:t>osetra</a:t>
            </a:r>
            <a:r>
              <a:rPr lang="tr-TR" dirty="0"/>
              <a:t> balığının yumurtalarından yapılan havyar aynı isimle anılıyor. Farklı tatlara renklere ve büyüklüklere sahip olabiliyor. Bunun nedeni </a:t>
            </a:r>
            <a:r>
              <a:rPr lang="tr-TR" dirty="0" err="1"/>
              <a:t>osetranın</a:t>
            </a:r>
            <a:r>
              <a:rPr lang="tr-TR" dirty="0"/>
              <a:t> denizin dibinden beslenmesi ve </a:t>
            </a:r>
            <a:r>
              <a:rPr lang="tr-TR" dirty="0" err="1"/>
              <a:t>yumurtalarınında</a:t>
            </a:r>
            <a:r>
              <a:rPr lang="tr-TR" dirty="0"/>
              <a:t> yediklerine göre değişim göstermesi olabilir Havyar ustaları </a:t>
            </a:r>
            <a:r>
              <a:rPr lang="tr-TR" dirty="0" err="1"/>
              <a:t>osetranın</a:t>
            </a:r>
            <a:r>
              <a:rPr lang="tr-TR" dirty="0"/>
              <a:t> kar tanesi gibi olduğunu söylüyorlar çünkü yumurtaların taneleri hiç birbirlerine benzemiyor.</a:t>
            </a:r>
            <a:endParaRPr lang="en-US" dirty="0"/>
          </a:p>
          <a:p>
            <a:pPr marL="0" indent="0">
              <a:buNone/>
            </a:pPr>
            <a:r>
              <a:rPr lang="tr-TR" dirty="0" smtClean="0"/>
              <a:t>  </a:t>
            </a:r>
            <a:endParaRPr lang="en-US" dirty="0"/>
          </a:p>
          <a:p>
            <a:endParaRPr lang="en-US" dirty="0"/>
          </a:p>
        </p:txBody>
      </p:sp>
    </p:spTree>
    <p:extLst>
      <p:ext uri="{BB962C8B-B14F-4D97-AF65-F5344CB8AC3E}">
        <p14:creationId xmlns:p14="http://schemas.microsoft.com/office/powerpoint/2010/main" val="2447171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KAYNAK</a:t>
            </a:r>
            <a:br>
              <a:rPr lang="en-US" dirty="0" smtClean="0"/>
            </a:br>
            <a:endParaRPr lang="en-US" dirty="0"/>
          </a:p>
        </p:txBody>
      </p:sp>
      <p:sp>
        <p:nvSpPr>
          <p:cNvPr id="3" name="Content Placeholder 2"/>
          <p:cNvSpPr>
            <a:spLocks noGrp="1"/>
          </p:cNvSpPr>
          <p:nvPr>
            <p:ph idx="1"/>
          </p:nvPr>
        </p:nvSpPr>
        <p:spPr/>
        <p:txBody>
          <a:bodyPr/>
          <a:lstStyle/>
          <a:p>
            <a:r>
              <a:rPr lang="en-US" dirty="0" smtClean="0"/>
              <a:t>TEMPO DERGİSİ-GURME SEYAHATLER EKİ</a:t>
            </a:r>
            <a:endParaRPr lang="en-US" dirty="0"/>
          </a:p>
        </p:txBody>
      </p:sp>
    </p:spTree>
    <p:extLst>
      <p:ext uri="{BB962C8B-B14F-4D97-AF65-F5344CB8AC3E}">
        <p14:creationId xmlns:p14="http://schemas.microsoft.com/office/powerpoint/2010/main" val="3944411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0133" y="1600200"/>
            <a:ext cx="8466667" cy="5054600"/>
          </a:xfrm>
        </p:spPr>
        <p:txBody>
          <a:bodyPr>
            <a:normAutofit fontScale="55000" lnSpcReduction="20000"/>
          </a:bodyPr>
          <a:lstStyle/>
          <a:p>
            <a:pPr marL="0" indent="0">
              <a:buNone/>
            </a:pPr>
            <a:r>
              <a:rPr lang="tr-TR" b="1" dirty="0" smtClean="0"/>
              <a:t>Şarap</a:t>
            </a:r>
            <a:endParaRPr lang="en-US" dirty="0"/>
          </a:p>
          <a:p>
            <a:r>
              <a:rPr lang="tr-TR" dirty="0"/>
              <a:t>İlk olarak MÖ 6000 yılında Gürcistan ve İran’da üretilmeye başlandığı düşünülen şarap binyıllar boyunca en kutsal içecek olarak ayrı bir yerde tutulmuştur. Her ne kadar şarap denilince Fransa’nın </a:t>
            </a:r>
            <a:r>
              <a:rPr lang="tr-TR" dirty="0" err="1"/>
              <a:t>Bourdeaux</a:t>
            </a:r>
            <a:r>
              <a:rPr lang="tr-TR" dirty="0"/>
              <a:t> bölgesi ya da İtalya’nın </a:t>
            </a:r>
            <a:r>
              <a:rPr lang="tr-TR" dirty="0" err="1"/>
              <a:t>Toskana</a:t>
            </a:r>
            <a:r>
              <a:rPr lang="tr-TR" dirty="0"/>
              <a:t> bölgesi akla gelse de </a:t>
            </a:r>
            <a:r>
              <a:rPr lang="tr-TR" dirty="0" err="1"/>
              <a:t>Kalifornia</a:t>
            </a:r>
            <a:r>
              <a:rPr lang="tr-TR" dirty="0"/>
              <a:t>, Güney Afrika ve Avustralya şarapları da ayrı bir öneme sahiptir.</a:t>
            </a:r>
            <a:endParaRPr lang="en-US" dirty="0"/>
          </a:p>
          <a:p>
            <a:r>
              <a:rPr lang="tr-TR" b="1" dirty="0"/>
              <a:t>İtalya</a:t>
            </a:r>
            <a:endParaRPr lang="en-US" dirty="0"/>
          </a:p>
          <a:p>
            <a:r>
              <a:rPr lang="tr-TR" dirty="0"/>
              <a:t>İtalya’da üzüm bağlarının geçmişi M.Ö. 2. yy dayanıyor. Eski yunan halkları gibi üzümün ve şarabın kutsal olduğuna inanmışlar Roma döneminde de üzüm yetiştiriciliği ve şarap üretimi devam etmiş. </a:t>
            </a:r>
            <a:endParaRPr lang="en-US" dirty="0"/>
          </a:p>
          <a:p>
            <a:r>
              <a:rPr lang="tr-TR" dirty="0"/>
              <a:t>İtalya’da şarap tatmak için gidilecek bölgelerin başında </a:t>
            </a:r>
            <a:r>
              <a:rPr lang="tr-TR" dirty="0" err="1"/>
              <a:t>Toscana</a:t>
            </a:r>
            <a:r>
              <a:rPr lang="tr-TR" dirty="0"/>
              <a:t> geliyor. Bölgede gezilmesi gereken en önemli şarap evleri ise </a:t>
            </a:r>
            <a:r>
              <a:rPr lang="tr-TR" dirty="0" err="1"/>
              <a:t>Chianti</a:t>
            </a:r>
            <a:r>
              <a:rPr lang="tr-TR" dirty="0"/>
              <a:t> ve </a:t>
            </a:r>
            <a:r>
              <a:rPr lang="tr-TR" dirty="0" err="1"/>
              <a:t>Montalcino’dur</a:t>
            </a:r>
            <a:r>
              <a:rPr lang="tr-TR" dirty="0"/>
              <a:t>.</a:t>
            </a:r>
            <a:endParaRPr lang="en-US" dirty="0"/>
          </a:p>
          <a:p>
            <a:r>
              <a:rPr lang="tr-TR" b="1" dirty="0"/>
              <a:t>Fransa</a:t>
            </a:r>
            <a:endParaRPr lang="en-US" dirty="0"/>
          </a:p>
          <a:p>
            <a:r>
              <a:rPr lang="tr-TR" dirty="0"/>
              <a:t>Yunan yerleşimciler sayesinde 6. </a:t>
            </a:r>
            <a:r>
              <a:rPr lang="tr-TR" dirty="0" err="1"/>
              <a:t>Yy’da</a:t>
            </a:r>
            <a:r>
              <a:rPr lang="tr-TR" dirty="0"/>
              <a:t> şarapla tanışan Fransa toprakları bugün dünyada üretilen birçok şarap üzümünün ana vatanıdır. Fransa’nın </a:t>
            </a:r>
            <a:r>
              <a:rPr lang="tr-TR" dirty="0" err="1"/>
              <a:t>Bourdeaux,Provans</a:t>
            </a:r>
            <a:r>
              <a:rPr lang="tr-TR" dirty="0"/>
              <a:t> ve </a:t>
            </a:r>
            <a:r>
              <a:rPr lang="tr-TR" dirty="0" err="1"/>
              <a:t>Burgunya</a:t>
            </a:r>
            <a:r>
              <a:rPr lang="tr-TR" dirty="0"/>
              <a:t> bölgelerinde dünyanın en ünlü bağ evlerini ziyaret edebilirsiniz. </a:t>
            </a:r>
            <a:endParaRPr lang="en-US" dirty="0"/>
          </a:p>
          <a:p>
            <a:r>
              <a:rPr lang="tr-TR" b="1" dirty="0"/>
              <a:t>Portekiz</a:t>
            </a:r>
            <a:endParaRPr lang="en-US" dirty="0"/>
          </a:p>
          <a:p>
            <a:r>
              <a:rPr lang="tr-TR" dirty="0"/>
              <a:t>Şarabı Portekiz’e ilk Fenikeli ve </a:t>
            </a:r>
            <a:r>
              <a:rPr lang="tr-TR" dirty="0" err="1"/>
              <a:t>Kartacalı</a:t>
            </a:r>
            <a:r>
              <a:rPr lang="tr-TR" dirty="0"/>
              <a:t> denizcilerin getirdiği düşünülüyor. </a:t>
            </a:r>
            <a:endParaRPr lang="en-US" dirty="0"/>
          </a:p>
        </p:txBody>
      </p:sp>
    </p:spTree>
    <p:extLst>
      <p:ext uri="{BB962C8B-B14F-4D97-AF65-F5344CB8AC3E}">
        <p14:creationId xmlns:p14="http://schemas.microsoft.com/office/powerpoint/2010/main" val="3537613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49886" y="1600200"/>
            <a:ext cx="8336914" cy="5112023"/>
          </a:xfrm>
        </p:spPr>
        <p:txBody>
          <a:bodyPr>
            <a:normAutofit fontScale="40000" lnSpcReduction="20000"/>
          </a:bodyPr>
          <a:lstStyle/>
          <a:p>
            <a:r>
              <a:rPr lang="tr-TR" b="1" dirty="0" smtClean="0"/>
              <a:t>Bölgeler</a:t>
            </a:r>
            <a:endParaRPr lang="en-US" dirty="0" smtClean="0"/>
          </a:p>
          <a:p>
            <a:r>
              <a:rPr lang="tr-TR" b="1" dirty="0" smtClean="0"/>
              <a:t> </a:t>
            </a:r>
            <a:r>
              <a:rPr lang="tr-TR" dirty="0" err="1" smtClean="0"/>
              <a:t>Douro</a:t>
            </a:r>
            <a:r>
              <a:rPr lang="tr-TR" dirty="0" smtClean="0"/>
              <a:t> vadisi ve Porto: Bu bölgede </a:t>
            </a:r>
            <a:r>
              <a:rPr lang="tr-TR" dirty="0" err="1" smtClean="0"/>
              <a:t>Portekizin</a:t>
            </a:r>
            <a:r>
              <a:rPr lang="tr-TR" dirty="0" smtClean="0"/>
              <a:t> en iyi şarapları üretiliyor. Bölgede yapacağınız şarap turları sırasında üzüm bağları içinde, </a:t>
            </a:r>
            <a:r>
              <a:rPr lang="tr-TR" dirty="0" err="1" smtClean="0"/>
              <a:t>Douro</a:t>
            </a:r>
            <a:r>
              <a:rPr lang="tr-TR" dirty="0" smtClean="0"/>
              <a:t> nehrine bakan eski bir malikanede kalabilir ve Porto’daki eski moda şarap endüstrisinin mistik görüntüsünü hala üzerinde taşıyan tekne </a:t>
            </a:r>
            <a:r>
              <a:rPr lang="tr-TR" dirty="0" err="1" smtClean="0"/>
              <a:t>restorantlarda</a:t>
            </a:r>
            <a:r>
              <a:rPr lang="tr-TR" dirty="0" smtClean="0"/>
              <a:t> şarap içebilirsiniz.</a:t>
            </a:r>
            <a:endParaRPr lang="en-US" dirty="0" smtClean="0"/>
          </a:p>
          <a:p>
            <a:r>
              <a:rPr lang="tr-TR" b="1" dirty="0" smtClean="0"/>
              <a:t> İspanya</a:t>
            </a:r>
            <a:endParaRPr lang="en-US" dirty="0" smtClean="0"/>
          </a:p>
          <a:p>
            <a:r>
              <a:rPr lang="tr-TR" dirty="0" smtClean="0"/>
              <a:t>İspanya zengin bir şarap kültürüne sahip ülkelerin başında geliyor. Kuzey İspanya ve Bask bölgesi, </a:t>
            </a:r>
            <a:r>
              <a:rPr lang="tr-TR" dirty="0" err="1" smtClean="0"/>
              <a:t>Kastilya</a:t>
            </a:r>
            <a:r>
              <a:rPr lang="tr-TR" dirty="0" smtClean="0"/>
              <a:t> şaraplarıyla ünlü yerlerdendir. </a:t>
            </a:r>
            <a:r>
              <a:rPr lang="tr-TR" dirty="0" err="1" smtClean="0"/>
              <a:t>Kastilya’da</a:t>
            </a:r>
            <a:r>
              <a:rPr lang="tr-TR" dirty="0" smtClean="0"/>
              <a:t> </a:t>
            </a:r>
            <a:r>
              <a:rPr lang="tr-TR" dirty="0" err="1" smtClean="0"/>
              <a:t>Ribera</a:t>
            </a:r>
            <a:r>
              <a:rPr lang="tr-TR" dirty="0" smtClean="0"/>
              <a:t> del </a:t>
            </a:r>
            <a:r>
              <a:rPr lang="tr-TR" dirty="0" err="1" smtClean="0"/>
              <a:t>deuro</a:t>
            </a:r>
            <a:r>
              <a:rPr lang="tr-TR" dirty="0" smtClean="0"/>
              <a:t> bölgesi dünyanın en prestijli şaraplarına ev sahipliği yapmaktadır. </a:t>
            </a:r>
            <a:endParaRPr lang="en-US" dirty="0" smtClean="0"/>
          </a:p>
          <a:p>
            <a:r>
              <a:rPr lang="tr-TR" b="1" dirty="0" smtClean="0"/>
              <a:t>ABD</a:t>
            </a:r>
            <a:endParaRPr lang="en-US" dirty="0" smtClean="0"/>
          </a:p>
          <a:p>
            <a:r>
              <a:rPr lang="tr-TR" dirty="0" smtClean="0"/>
              <a:t>Sadece 300 yıldır üretiliyor olsa da Amerikan şarapları en az Avrupa şarapları kadar ilgi çekiyor. Kuzey Amerika topraklarının kendine özgü üzümleri olmasına rağmen şarap üretiminde yıllardır göçmenlerin getirdiği Avrupa üzümü “</a:t>
            </a:r>
            <a:r>
              <a:rPr lang="tr-TR" dirty="0" err="1" smtClean="0"/>
              <a:t>Vitis</a:t>
            </a:r>
            <a:r>
              <a:rPr lang="tr-TR" dirty="0" smtClean="0"/>
              <a:t> </a:t>
            </a:r>
            <a:r>
              <a:rPr lang="tr-TR" dirty="0" err="1" smtClean="0"/>
              <a:t>vinifera</a:t>
            </a:r>
            <a:r>
              <a:rPr lang="tr-TR" dirty="0" smtClean="0"/>
              <a:t>” kullanılıyor. Oregon ve Kaliforniya bölgesinde şarap üretim yerlerini görebilirsiniz. </a:t>
            </a:r>
            <a:endParaRPr lang="en-US" dirty="0" smtClean="0"/>
          </a:p>
          <a:p>
            <a:r>
              <a:rPr lang="tr-TR" b="1" dirty="0" smtClean="0"/>
              <a:t>Şili</a:t>
            </a:r>
            <a:endParaRPr lang="en-US" dirty="0" smtClean="0"/>
          </a:p>
          <a:p>
            <a:r>
              <a:rPr lang="tr-TR" dirty="0" smtClean="0"/>
              <a:t>Şili’de üzüm bağları nehirlerin vadileri boyunca yetiştiriliyor. Dünyanın en kaliteli şarapları üretilmektedir. </a:t>
            </a:r>
            <a:r>
              <a:rPr lang="tr-TR" dirty="0" err="1" smtClean="0"/>
              <a:t>Maipo</a:t>
            </a:r>
            <a:r>
              <a:rPr lang="tr-TR" dirty="0" smtClean="0"/>
              <a:t> vadisi ve </a:t>
            </a:r>
            <a:r>
              <a:rPr lang="tr-TR" dirty="0" err="1" smtClean="0"/>
              <a:t>Acongagua</a:t>
            </a:r>
            <a:r>
              <a:rPr lang="tr-TR" dirty="0" smtClean="0"/>
              <a:t> vadisinde şarap işletmelerini gezebilirsiniz. </a:t>
            </a:r>
            <a:endParaRPr lang="en-US" dirty="0" smtClean="0"/>
          </a:p>
          <a:p>
            <a:r>
              <a:rPr lang="tr-TR" b="1" dirty="0" smtClean="0"/>
              <a:t>Avustralya</a:t>
            </a:r>
            <a:endParaRPr lang="en-US" dirty="0" smtClean="0"/>
          </a:p>
          <a:p>
            <a:r>
              <a:rPr lang="tr-TR" dirty="0" smtClean="0"/>
              <a:t>Son yıllarda Avustralya şarapları çok revaçtadır. Avustralya şaraplarının yarıdan fazlasının yapıldığı üzümler Güney Avustralya’daki bağlarda üretiliyor. Avustralya’nın en ünlü şarap markası </a:t>
            </a:r>
            <a:r>
              <a:rPr lang="tr-TR" dirty="0" err="1" smtClean="0"/>
              <a:t>Jacob’s</a:t>
            </a:r>
            <a:r>
              <a:rPr lang="tr-TR" dirty="0" smtClean="0"/>
              <a:t> </a:t>
            </a:r>
            <a:r>
              <a:rPr lang="tr-TR" dirty="0" err="1" smtClean="0"/>
              <a:t>Creek’in</a:t>
            </a:r>
            <a:r>
              <a:rPr lang="tr-TR" dirty="0" smtClean="0"/>
              <a:t> </a:t>
            </a:r>
            <a:r>
              <a:rPr lang="tr-TR" dirty="0" err="1" smtClean="0"/>
              <a:t>bağlarıda</a:t>
            </a:r>
            <a:r>
              <a:rPr lang="tr-TR" dirty="0" smtClean="0"/>
              <a:t> </a:t>
            </a:r>
            <a:r>
              <a:rPr lang="tr-TR" dirty="0" err="1" smtClean="0"/>
              <a:t>Barossa</a:t>
            </a:r>
            <a:r>
              <a:rPr lang="tr-TR" dirty="0" smtClean="0"/>
              <a:t> vadisinde bulunduruluyor. New </a:t>
            </a:r>
            <a:r>
              <a:rPr lang="tr-TR" dirty="0" err="1" smtClean="0"/>
              <a:t>Southwales</a:t>
            </a:r>
            <a:r>
              <a:rPr lang="tr-TR" dirty="0" smtClean="0"/>
              <a:t> de </a:t>
            </a:r>
            <a:r>
              <a:rPr lang="tr-TR" dirty="0" err="1" smtClean="0"/>
              <a:t>Şıraz</a:t>
            </a:r>
            <a:r>
              <a:rPr lang="tr-TR" dirty="0" smtClean="0"/>
              <a:t> üzümleri ve kırmızı üzüm yetiştiriliyor, Victoria </a:t>
            </a:r>
            <a:r>
              <a:rPr lang="tr-TR" dirty="0" err="1" smtClean="0"/>
              <a:t>State</a:t>
            </a:r>
            <a:r>
              <a:rPr lang="tr-TR" dirty="0" smtClean="0"/>
              <a:t> de ise şarap üreticiliği yapılmaktadır. </a:t>
            </a:r>
            <a:endParaRPr lang="en-US" dirty="0" smtClean="0"/>
          </a:p>
          <a:p>
            <a:r>
              <a:rPr lang="tr-TR" b="1" dirty="0" smtClean="0"/>
              <a:t>Türkiye</a:t>
            </a:r>
            <a:endParaRPr lang="en-US" dirty="0" smtClean="0"/>
          </a:p>
          <a:p>
            <a:r>
              <a:rPr lang="tr-TR" dirty="0" smtClean="0"/>
              <a:t>Şarabın doğduğu topraklar üzerinde yer alan Türkiye önemli bir üreticidir. Araştırmalar göre Türkiye’de </a:t>
            </a:r>
            <a:r>
              <a:rPr lang="tr-TR" dirty="0" err="1" smtClean="0"/>
              <a:t>Vitis</a:t>
            </a:r>
            <a:r>
              <a:rPr lang="tr-TR" dirty="0" smtClean="0"/>
              <a:t> </a:t>
            </a:r>
            <a:r>
              <a:rPr lang="tr-TR" dirty="0" err="1" smtClean="0"/>
              <a:t>Vinifera</a:t>
            </a:r>
            <a:r>
              <a:rPr lang="tr-TR" dirty="0" smtClean="0"/>
              <a:t> türü üzümün 1200 çeşidi bulunuyor. Diyarbakır, Elazığ, Mardin hattında </a:t>
            </a:r>
            <a:r>
              <a:rPr lang="tr-TR" dirty="0" err="1" smtClean="0"/>
              <a:t>Fıratın</a:t>
            </a:r>
            <a:r>
              <a:rPr lang="tr-TR" dirty="0" smtClean="0"/>
              <a:t> suladığı topraklarda öküzgözü ve </a:t>
            </a:r>
            <a:r>
              <a:rPr lang="tr-TR" dirty="0" err="1" smtClean="0"/>
              <a:t>boğazkere</a:t>
            </a:r>
            <a:r>
              <a:rPr lang="tr-TR" dirty="0" smtClean="0"/>
              <a:t> üzümlerinden şaraplar üretiliyor. </a:t>
            </a:r>
            <a:endParaRPr lang="en-US" dirty="0" smtClean="0"/>
          </a:p>
          <a:p>
            <a:r>
              <a:rPr lang="tr-TR" dirty="0" smtClean="0"/>
              <a:t>Kapadokya ve Ankara hattı: Kızılırmak’ın aktığı arazilerde yetişen Kalecik karası üzümü İç Anadolu’nun en iyi şaraplarının ana maddesi, tarihi Hititlere kadar uzanıyor.</a:t>
            </a:r>
            <a:endParaRPr lang="en-US" dirty="0" smtClean="0"/>
          </a:p>
          <a:p>
            <a:r>
              <a:rPr lang="tr-TR" dirty="0" smtClean="0"/>
              <a:t>Pamukkale ve Ege bölgesi: </a:t>
            </a:r>
            <a:r>
              <a:rPr lang="tr-TR" dirty="0" err="1" smtClean="0"/>
              <a:t>Çalkarası</a:t>
            </a:r>
            <a:r>
              <a:rPr lang="tr-TR" dirty="0" smtClean="0"/>
              <a:t> üzümü yetiştirilmektedir. </a:t>
            </a:r>
            <a:endParaRPr lang="en-US" dirty="0" smtClean="0"/>
          </a:p>
          <a:p>
            <a:endParaRPr lang="en-US" dirty="0" smtClean="0"/>
          </a:p>
          <a:p>
            <a:endParaRPr lang="en-US" dirty="0"/>
          </a:p>
        </p:txBody>
      </p:sp>
    </p:spTree>
    <p:extLst>
      <p:ext uri="{BB962C8B-B14F-4D97-AF65-F5344CB8AC3E}">
        <p14:creationId xmlns:p14="http://schemas.microsoft.com/office/powerpoint/2010/main" val="352980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07340" y="1417638"/>
            <a:ext cx="8734180" cy="5126131"/>
          </a:xfrm>
        </p:spPr>
        <p:txBody>
          <a:bodyPr>
            <a:normAutofit fontScale="47500" lnSpcReduction="20000"/>
          </a:bodyPr>
          <a:lstStyle/>
          <a:p>
            <a:r>
              <a:rPr lang="tr-TR" b="1" dirty="0"/>
              <a:t>Sekiz Bin Yıllık Tat : PEYNİR</a:t>
            </a:r>
            <a:endParaRPr lang="en-US" dirty="0"/>
          </a:p>
          <a:p>
            <a:r>
              <a:rPr lang="tr-TR" dirty="0"/>
              <a:t>Peynirin kökenleri Neolitik döneme kadar gider. Peynirin ilk olarak M.Ö. 6000 yıllarında </a:t>
            </a:r>
            <a:r>
              <a:rPr lang="tr-TR" dirty="0" err="1"/>
              <a:t>Mezopatamya’da</a:t>
            </a:r>
            <a:r>
              <a:rPr lang="tr-TR" dirty="0"/>
              <a:t> yapıldığı inanılır. M.Ö.  3500 yılından kalma Babil duvar rölyeflerinde peynir yapımını gösteren tasvirler mevcuttur. Roma devrinde insanlar farklı peynirler üretmek için yeni teknikler icat etmişler ve dünyanın ilk gurmeleri olmuşlar. </a:t>
            </a:r>
            <a:endParaRPr lang="en-US" dirty="0"/>
          </a:p>
          <a:p>
            <a:r>
              <a:rPr lang="tr-TR" b="1" dirty="0"/>
              <a:t>Rokfor Peyniri</a:t>
            </a:r>
            <a:endParaRPr lang="en-US" dirty="0"/>
          </a:p>
          <a:p>
            <a:r>
              <a:rPr lang="tr-TR" dirty="0"/>
              <a:t>Yağlı bakterili ve lezzetli Rokfor, Güney Fransa’nın dağlarındaki mağaralarda küflendirilen yoğun aromalı ve güçlü bir peynirdir. Koyun sütünden yapılan </a:t>
            </a:r>
            <a:r>
              <a:rPr lang="tr-TR" dirty="0" err="1"/>
              <a:t>Rokfor’un</a:t>
            </a:r>
            <a:r>
              <a:rPr lang="tr-TR" dirty="0"/>
              <a:t> kendine özgü bir aroması vardır. İçindeki mavi küf damarlarıyla öteki peynirlerden kolayca ayırt edilebiliyor. </a:t>
            </a:r>
            <a:endParaRPr lang="en-US" dirty="0"/>
          </a:p>
          <a:p>
            <a:r>
              <a:rPr lang="tr-TR" b="1" dirty="0" err="1"/>
              <a:t>Brie</a:t>
            </a:r>
            <a:r>
              <a:rPr lang="tr-TR" b="1" dirty="0"/>
              <a:t> Peyniri</a:t>
            </a:r>
            <a:endParaRPr lang="en-US" dirty="0"/>
          </a:p>
          <a:p>
            <a:r>
              <a:rPr lang="tr-TR" dirty="0"/>
              <a:t>Dünyanın en iyi ve ünlü peynirlerinden </a:t>
            </a:r>
            <a:r>
              <a:rPr lang="tr-TR" dirty="0" err="1"/>
              <a:t>Brie</a:t>
            </a:r>
            <a:r>
              <a:rPr lang="tr-TR" dirty="0"/>
              <a:t> inek sütünden yapılıyor ve ortaya çıktığı tarihi bölgenin ismiyle anılıyor. Yumuşak beyaz kabuğu sayesinde kolayca ayırt edilen bu peynir kremayı andıran bir tada ve yüksek yağ oranına sahiptir. En iyi </a:t>
            </a:r>
            <a:r>
              <a:rPr lang="tr-TR" dirty="0" err="1"/>
              <a:t>Brie</a:t>
            </a:r>
            <a:r>
              <a:rPr lang="tr-TR" dirty="0"/>
              <a:t> peynirinin yapıldığı yer </a:t>
            </a:r>
            <a:r>
              <a:rPr lang="tr-TR" dirty="0" err="1"/>
              <a:t>Seine</a:t>
            </a:r>
            <a:r>
              <a:rPr lang="tr-TR" dirty="0"/>
              <a:t> ve </a:t>
            </a:r>
            <a:r>
              <a:rPr lang="tr-TR" dirty="0" err="1"/>
              <a:t>Marne</a:t>
            </a:r>
            <a:r>
              <a:rPr lang="tr-TR" dirty="0"/>
              <a:t> nehirleri arasında kalan </a:t>
            </a:r>
            <a:r>
              <a:rPr lang="tr-TR" dirty="0" err="1"/>
              <a:t>Seine</a:t>
            </a:r>
            <a:r>
              <a:rPr lang="tr-TR" dirty="0"/>
              <a:t> et </a:t>
            </a:r>
            <a:r>
              <a:rPr lang="tr-TR" dirty="0" err="1"/>
              <a:t>Marne</a:t>
            </a:r>
            <a:r>
              <a:rPr lang="tr-TR" dirty="0"/>
              <a:t> bölgesindeki </a:t>
            </a:r>
            <a:r>
              <a:rPr lang="tr-TR" dirty="0" err="1"/>
              <a:t>Meux</a:t>
            </a:r>
            <a:r>
              <a:rPr lang="tr-TR" dirty="0"/>
              <a:t> kasabasıdır. Burası Paris’in merkezinden 41 km uzaklıktadır. </a:t>
            </a:r>
            <a:endParaRPr lang="en-US" dirty="0"/>
          </a:p>
          <a:p>
            <a:r>
              <a:rPr lang="tr-TR" dirty="0"/>
              <a:t> </a:t>
            </a:r>
            <a:endParaRPr lang="en-US" dirty="0"/>
          </a:p>
          <a:p>
            <a:r>
              <a:rPr lang="tr-TR" b="1" dirty="0" err="1"/>
              <a:t>Camembert</a:t>
            </a:r>
            <a:r>
              <a:rPr lang="tr-TR" b="1" dirty="0"/>
              <a:t> Peyniri</a:t>
            </a:r>
            <a:endParaRPr lang="en-US" dirty="0"/>
          </a:p>
          <a:p>
            <a:r>
              <a:rPr lang="tr-TR" dirty="0" err="1"/>
              <a:t>Normandiya</a:t>
            </a:r>
            <a:r>
              <a:rPr lang="tr-TR" dirty="0"/>
              <a:t> bölgesinde üretilen </a:t>
            </a:r>
            <a:r>
              <a:rPr lang="tr-TR" dirty="0" err="1"/>
              <a:t>Camembert</a:t>
            </a:r>
            <a:r>
              <a:rPr lang="tr-TR" dirty="0"/>
              <a:t> peyniri ince bir tabaka halinde yenilebiliyor. Yağlı ve yumuşak bir peynirdir. </a:t>
            </a:r>
            <a:r>
              <a:rPr lang="tr-TR" dirty="0" err="1"/>
              <a:t>Camembert</a:t>
            </a:r>
            <a:r>
              <a:rPr lang="tr-TR" dirty="0"/>
              <a:t> peynirinde ağır basan en önemli etken yumuşak küf kokusudur. </a:t>
            </a:r>
            <a:r>
              <a:rPr lang="tr-TR" dirty="0" err="1"/>
              <a:t>Normandiya</a:t>
            </a:r>
            <a:r>
              <a:rPr lang="tr-TR" dirty="0"/>
              <a:t> bölgesindeki elma ağaçları altındaki topraklarda otlayan ineklerin sütünden üretilmektedir. </a:t>
            </a:r>
            <a:endParaRPr lang="en-US" dirty="0"/>
          </a:p>
          <a:p>
            <a:r>
              <a:rPr lang="tr-TR" b="1" dirty="0" err="1"/>
              <a:t>Çedar</a:t>
            </a:r>
            <a:r>
              <a:rPr lang="tr-TR" b="1" dirty="0"/>
              <a:t> Peyniri </a:t>
            </a:r>
            <a:endParaRPr lang="en-US" dirty="0"/>
          </a:p>
          <a:p>
            <a:r>
              <a:rPr lang="tr-TR" dirty="0"/>
              <a:t>Dünyanın en popüler peyniridir. İnek sütünden elde edilen peynir ilk olarak Güney İngiltere’deki </a:t>
            </a:r>
            <a:r>
              <a:rPr lang="tr-TR" dirty="0" err="1"/>
              <a:t>Cheddar</a:t>
            </a:r>
            <a:r>
              <a:rPr lang="tr-TR" dirty="0"/>
              <a:t> kasabasında yapılmış ve buradan tüm dünyaya yayılmıştır. Güney </a:t>
            </a:r>
            <a:r>
              <a:rPr lang="tr-TR" dirty="0" err="1"/>
              <a:t>İingilre’deki</a:t>
            </a:r>
            <a:r>
              <a:rPr lang="tr-TR" dirty="0"/>
              <a:t> </a:t>
            </a:r>
            <a:r>
              <a:rPr lang="tr-TR" dirty="0" err="1"/>
              <a:t>Somerset</a:t>
            </a:r>
            <a:r>
              <a:rPr lang="tr-TR" dirty="0"/>
              <a:t> , Devon ve </a:t>
            </a:r>
            <a:r>
              <a:rPr lang="tr-TR" dirty="0" err="1"/>
              <a:t>Cornwall’deki</a:t>
            </a:r>
            <a:r>
              <a:rPr lang="tr-TR" dirty="0"/>
              <a:t> çiftliklerde geleneksel yöntemlerle otantik </a:t>
            </a:r>
            <a:r>
              <a:rPr lang="tr-TR" dirty="0" err="1"/>
              <a:t>Çedar</a:t>
            </a:r>
            <a:r>
              <a:rPr lang="tr-TR" dirty="0"/>
              <a:t> peynirleri yapılmaya devam </a:t>
            </a:r>
            <a:r>
              <a:rPr lang="tr-TR" dirty="0" err="1"/>
              <a:t>ediyor.Cheddar</a:t>
            </a:r>
            <a:r>
              <a:rPr lang="tr-TR" dirty="0"/>
              <a:t> </a:t>
            </a:r>
            <a:r>
              <a:rPr lang="tr-TR" dirty="0" err="1"/>
              <a:t>Gorge</a:t>
            </a:r>
            <a:r>
              <a:rPr lang="tr-TR" dirty="0"/>
              <a:t> mağaralarında her yıl 60 ton </a:t>
            </a:r>
            <a:r>
              <a:rPr lang="tr-TR" dirty="0" err="1"/>
              <a:t>Çedar</a:t>
            </a:r>
            <a:r>
              <a:rPr lang="tr-TR" dirty="0"/>
              <a:t> peyniri üretiliyor. </a:t>
            </a:r>
            <a:endParaRPr lang="en-US" dirty="0"/>
          </a:p>
        </p:txBody>
      </p:sp>
    </p:spTree>
    <p:extLst>
      <p:ext uri="{BB962C8B-B14F-4D97-AF65-F5344CB8AC3E}">
        <p14:creationId xmlns:p14="http://schemas.microsoft.com/office/powerpoint/2010/main" val="3527864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r>
              <a:rPr lang="tr-TR" b="1" dirty="0" err="1" smtClean="0"/>
              <a:t>Cheshire</a:t>
            </a:r>
            <a:r>
              <a:rPr lang="tr-TR" b="1" dirty="0" smtClean="0"/>
              <a:t> Peyniri </a:t>
            </a:r>
            <a:endParaRPr lang="en-US" dirty="0" smtClean="0"/>
          </a:p>
          <a:p>
            <a:r>
              <a:rPr lang="tr-TR" dirty="0" smtClean="0"/>
              <a:t>Sert ve kolayca ufalanan bu peynir inek sütünden yapılıyor. Peynirin en has özelliği İngiltere’nin </a:t>
            </a:r>
            <a:r>
              <a:rPr lang="tr-TR" dirty="0" err="1" smtClean="0"/>
              <a:t>Cheshire</a:t>
            </a:r>
            <a:r>
              <a:rPr lang="tr-TR" dirty="0" smtClean="0"/>
              <a:t> bölgesinde tuz kaynaklarının süte nüfuz ederek kattığı yumuşak tuzluluktur. Peynirin beyaz kırmızı ve mavi olarak üç çeşidi olsa da daha çok küflendirilmiş mavi </a:t>
            </a:r>
            <a:r>
              <a:rPr lang="tr-TR" dirty="0" err="1" smtClean="0"/>
              <a:t>Cheshire</a:t>
            </a:r>
            <a:r>
              <a:rPr lang="tr-TR" dirty="0" smtClean="0"/>
              <a:t> peyniri tercih ediliyor.</a:t>
            </a:r>
            <a:endParaRPr lang="en-US" dirty="0" smtClean="0"/>
          </a:p>
          <a:p>
            <a:r>
              <a:rPr lang="tr-TR" b="1" dirty="0" err="1" smtClean="0"/>
              <a:t>Gorgonzola</a:t>
            </a:r>
            <a:r>
              <a:rPr lang="tr-TR" b="1" dirty="0" smtClean="0"/>
              <a:t> Peyniri</a:t>
            </a:r>
            <a:endParaRPr lang="en-US" dirty="0" smtClean="0"/>
          </a:p>
          <a:p>
            <a:r>
              <a:rPr lang="tr-TR" dirty="0" smtClean="0"/>
              <a:t>İtalyan küflü peyniri </a:t>
            </a:r>
            <a:r>
              <a:rPr lang="tr-TR" dirty="0" err="1" smtClean="0"/>
              <a:t>Gorgonzola</a:t>
            </a:r>
            <a:r>
              <a:rPr lang="tr-TR" dirty="0" smtClean="0"/>
              <a:t> adını Milano yakınlarındaki bir kasabadan alıyor ve Ortaçağdan beri yapılmaktadır</a:t>
            </a:r>
            <a:r>
              <a:rPr lang="tr-TR" b="1" dirty="0" smtClean="0"/>
              <a:t>.</a:t>
            </a:r>
            <a:r>
              <a:rPr lang="tr-TR" dirty="0" smtClean="0"/>
              <a:t> Kaymağı alınmamış inek ya da keçi sütünden yapılıyor.  </a:t>
            </a:r>
            <a:r>
              <a:rPr lang="tr-TR" dirty="0" err="1" smtClean="0"/>
              <a:t>Gorgonzola</a:t>
            </a:r>
            <a:r>
              <a:rPr lang="tr-TR" dirty="0" smtClean="0"/>
              <a:t> genellikle makarnanın üzerinde eritilerek tüketiliyor ya da pizzanın üzerine serpiştiriliyor</a:t>
            </a:r>
            <a:r>
              <a:rPr lang="tr-TR" b="1" dirty="0" smtClean="0"/>
              <a:t>.</a:t>
            </a:r>
            <a:endParaRPr lang="en-US" dirty="0" smtClean="0"/>
          </a:p>
          <a:p>
            <a:r>
              <a:rPr lang="tr-TR" b="1" dirty="0" err="1" smtClean="0"/>
              <a:t>Havarti</a:t>
            </a:r>
            <a:r>
              <a:rPr lang="tr-TR" b="1" dirty="0" smtClean="0"/>
              <a:t> Peyniri </a:t>
            </a:r>
            <a:endParaRPr lang="en-US" dirty="0" smtClean="0"/>
          </a:p>
          <a:p>
            <a:r>
              <a:rPr lang="tr-TR" dirty="0" smtClean="0"/>
              <a:t>Danimarka’nın en ünlü ve en iyi peyniri </a:t>
            </a:r>
            <a:r>
              <a:rPr lang="tr-TR" dirty="0" err="1" smtClean="0"/>
              <a:t>Havarti</a:t>
            </a:r>
            <a:r>
              <a:rPr lang="tr-TR" dirty="0" smtClean="0"/>
              <a:t> kremayı andıran yumuşak tatlı ve çok hafif asitli bir kokuya sahip bugün fabrikalarda üretiliyor olsa da Kopenhag ve </a:t>
            </a:r>
            <a:r>
              <a:rPr lang="tr-TR" dirty="0" err="1" smtClean="0"/>
              <a:t>Helsingor’daki</a:t>
            </a:r>
            <a:r>
              <a:rPr lang="tr-TR" dirty="0" smtClean="0"/>
              <a:t> şarküterilerde </a:t>
            </a:r>
            <a:r>
              <a:rPr lang="tr-TR" dirty="0" err="1" smtClean="0"/>
              <a:t>Havarti</a:t>
            </a:r>
            <a:r>
              <a:rPr lang="tr-TR" dirty="0" smtClean="0"/>
              <a:t> peynirlerini bulabiliriz.</a:t>
            </a:r>
            <a:endParaRPr lang="en-US" dirty="0" smtClean="0"/>
          </a:p>
          <a:p>
            <a:r>
              <a:rPr lang="tr-TR" b="1" dirty="0" err="1" smtClean="0"/>
              <a:t>Manchego</a:t>
            </a:r>
            <a:r>
              <a:rPr lang="tr-TR" b="1" dirty="0" smtClean="0"/>
              <a:t> Peyniri </a:t>
            </a:r>
            <a:endParaRPr lang="en-US" dirty="0" smtClean="0"/>
          </a:p>
          <a:p>
            <a:r>
              <a:rPr lang="tr-TR" dirty="0" err="1" smtClean="0"/>
              <a:t>Madrid’te</a:t>
            </a:r>
            <a:r>
              <a:rPr lang="tr-TR" dirty="0" smtClean="0"/>
              <a:t> La </a:t>
            </a:r>
            <a:r>
              <a:rPr lang="tr-TR" dirty="0" err="1" smtClean="0"/>
              <a:t>Mancha’nın</a:t>
            </a:r>
            <a:r>
              <a:rPr lang="tr-TR" dirty="0" smtClean="0"/>
              <a:t> yüksek platolarında kayaların arasındaki otları yiyerek beslenen koyunların sütünden elde edilen peynirin kendine özgü bir tadı vardır. Arkeolojik araştırmalar bu peynirin milattan önceki yıllarda da tüketildiğini gösteriliyor.</a:t>
            </a:r>
            <a:endParaRPr lang="en-US" dirty="0" smtClean="0"/>
          </a:p>
          <a:p>
            <a:r>
              <a:rPr lang="tr-TR" b="1" dirty="0" smtClean="0"/>
              <a:t>Türkiye </a:t>
            </a:r>
            <a:endParaRPr lang="en-US" dirty="0" smtClean="0"/>
          </a:p>
          <a:p>
            <a:r>
              <a:rPr lang="tr-TR" dirty="0" smtClean="0"/>
              <a:t>Türkiye’nin dünya çapında ün yapmış kaliteli peynirleri vardır. Özellikle Marmara ve Doğu Anadolu peynirleri hala kendine has tatları korumaktadır.</a:t>
            </a:r>
            <a:endParaRPr lang="en-US" dirty="0" smtClean="0"/>
          </a:p>
          <a:p>
            <a:r>
              <a:rPr lang="tr-TR" b="1" dirty="0" smtClean="0"/>
              <a:t>Marmara Bölgesi: </a:t>
            </a:r>
            <a:r>
              <a:rPr lang="tr-TR" dirty="0" smtClean="0"/>
              <a:t>Ezine’de inek ve kısmen koyun peynirciliği yapılıyor. Ezine’nin en iyisi Çanakkale’nin Ezine ilçesinde yapılmaktadır. Doğu Anadolu bölgesinde Gravyer ve Kaşar peyniri denildiğinde akla ilk Kars, otlu peynir denildiğinde Van, tulum peyniri denildiğinde ise Erzincan akla gelmektedir. </a:t>
            </a:r>
            <a:endParaRPr lang="en-US" dirty="0" smtClean="0"/>
          </a:p>
          <a:p>
            <a:endParaRPr lang="en-US" dirty="0" smtClean="0"/>
          </a:p>
          <a:p>
            <a:endParaRPr lang="en-US" dirty="0"/>
          </a:p>
        </p:txBody>
      </p:sp>
    </p:spTree>
    <p:extLst>
      <p:ext uri="{BB962C8B-B14F-4D97-AF65-F5344CB8AC3E}">
        <p14:creationId xmlns:p14="http://schemas.microsoft.com/office/powerpoint/2010/main" val="1507788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0000" lnSpcReduction="20000"/>
          </a:bodyPr>
          <a:lstStyle/>
          <a:p>
            <a:r>
              <a:rPr lang="tr-TR" b="1" dirty="0"/>
              <a:t>Kutsal  ‘Sıvı Altın’  ZEYTİNYAĞI </a:t>
            </a:r>
            <a:endParaRPr lang="en-US" dirty="0"/>
          </a:p>
          <a:p>
            <a:r>
              <a:rPr lang="tr-TR" dirty="0"/>
              <a:t>Arkeolojik araştırmalara göre insanlar zeytincilikle M.Ö. 6. </a:t>
            </a:r>
            <a:r>
              <a:rPr lang="tr-TR" dirty="0" err="1"/>
              <a:t>Yy’da</a:t>
            </a:r>
            <a:r>
              <a:rPr lang="tr-TR" dirty="0"/>
              <a:t> uğraşmaya başlamışlardır. Besleyici değeri çok yüksek olan zeytinyağında protein vitamin ve mineral bulunuyor. Kalp ve damar hastalıklarına karşı birebir olduğu gibi yaşlanmanın etkilerini azaltıyor. </a:t>
            </a:r>
            <a:endParaRPr lang="en-US" dirty="0"/>
          </a:p>
          <a:p>
            <a:r>
              <a:rPr lang="tr-TR" b="1" dirty="0"/>
              <a:t>Girit/Yunanistan </a:t>
            </a:r>
            <a:endParaRPr lang="en-US" dirty="0"/>
          </a:p>
          <a:p>
            <a:r>
              <a:rPr lang="tr-TR" dirty="0"/>
              <a:t>Girit mutfağında zeytinyağı başta gelmektedir. Giritliler bu kutsal sıvıyı kendi yemeklerinde kullanmakla kalmamışlar, binyıllar öncesinde ticaretini yapıp tüm dünyada yayılmasına ön ayak olmuşlardır. </a:t>
            </a:r>
            <a:endParaRPr lang="en-US" dirty="0"/>
          </a:p>
          <a:p>
            <a:r>
              <a:rPr lang="tr-TR" b="1" dirty="0"/>
              <a:t>Endülüs, İspanya </a:t>
            </a:r>
            <a:endParaRPr lang="en-US" dirty="0"/>
          </a:p>
          <a:p>
            <a:r>
              <a:rPr lang="tr-TR" dirty="0"/>
              <a:t>İspanya’nın Endülüs bölgesi dünyanın en büyük zeytinyağı üreticisi ve tüketicisidir. Endülüs bölgesindeki </a:t>
            </a:r>
            <a:r>
              <a:rPr lang="tr-TR" dirty="0" err="1"/>
              <a:t>Baena</a:t>
            </a:r>
            <a:r>
              <a:rPr lang="tr-TR" dirty="0"/>
              <a:t> ve </a:t>
            </a:r>
            <a:r>
              <a:rPr lang="tr-TR" dirty="0" err="1"/>
              <a:t>Poniente</a:t>
            </a:r>
            <a:r>
              <a:rPr lang="tr-TR" dirty="0"/>
              <a:t> de </a:t>
            </a:r>
            <a:r>
              <a:rPr lang="tr-TR" dirty="0" err="1"/>
              <a:t>Granada’nın</a:t>
            </a:r>
            <a:r>
              <a:rPr lang="tr-TR" dirty="0"/>
              <a:t> dünya çağında tanınmış zeytinyağları vardır.</a:t>
            </a:r>
            <a:endParaRPr lang="en-US" dirty="0"/>
          </a:p>
          <a:p>
            <a:r>
              <a:rPr lang="tr-TR" b="1" dirty="0" err="1"/>
              <a:t>Toscana</a:t>
            </a:r>
            <a:r>
              <a:rPr lang="tr-TR" b="1" dirty="0"/>
              <a:t>/İtalya</a:t>
            </a:r>
            <a:endParaRPr lang="en-US" dirty="0"/>
          </a:p>
          <a:p>
            <a:r>
              <a:rPr lang="tr-TR" dirty="0"/>
              <a:t>İtalya’da şarap gibi </a:t>
            </a:r>
            <a:r>
              <a:rPr lang="tr-TR" dirty="0" err="1"/>
              <a:t>zeytünyağıda</a:t>
            </a:r>
            <a:r>
              <a:rPr lang="tr-TR" dirty="0"/>
              <a:t> her biri kendi aromasına kokusuna ve karakterine sahip türlü çeşitli zeytinler harmanlanarak elde ediliyor. Ama en çok </a:t>
            </a:r>
            <a:r>
              <a:rPr lang="tr-TR" dirty="0" err="1"/>
              <a:t>Toscana’nın</a:t>
            </a:r>
            <a:r>
              <a:rPr lang="tr-TR" dirty="0"/>
              <a:t> zeytinyağları tercih ediliyor. Zeytinyağların donmasından korkulduğu için sonbaharda hasadı yapılıyor. </a:t>
            </a:r>
            <a:endParaRPr lang="en-US" dirty="0"/>
          </a:p>
          <a:p>
            <a:r>
              <a:rPr lang="tr-TR" b="1" dirty="0" err="1"/>
              <a:t>Alentejo</a:t>
            </a:r>
            <a:r>
              <a:rPr lang="tr-TR" b="1" dirty="0"/>
              <a:t>/Portekiz</a:t>
            </a:r>
            <a:endParaRPr lang="en-US" dirty="0"/>
          </a:p>
          <a:p>
            <a:r>
              <a:rPr lang="tr-TR" dirty="0" err="1"/>
              <a:t>Avrupanın</a:t>
            </a:r>
            <a:r>
              <a:rPr lang="tr-TR" dirty="0"/>
              <a:t> en eski zeytin fabrikası </a:t>
            </a:r>
            <a:r>
              <a:rPr lang="tr-TR" dirty="0" err="1"/>
              <a:t>Portekizde</a:t>
            </a:r>
            <a:r>
              <a:rPr lang="tr-TR" dirty="0"/>
              <a:t> Lagar de </a:t>
            </a:r>
            <a:r>
              <a:rPr lang="tr-TR" dirty="0" err="1"/>
              <a:t>Varas</a:t>
            </a:r>
            <a:r>
              <a:rPr lang="tr-TR" dirty="0"/>
              <a:t> bölgesinde bulunuyor. </a:t>
            </a:r>
            <a:endParaRPr lang="en-US" dirty="0"/>
          </a:p>
          <a:p>
            <a:r>
              <a:rPr lang="tr-TR" b="1" dirty="0"/>
              <a:t>EL </a:t>
            </a:r>
            <a:r>
              <a:rPr lang="tr-TR" b="1" dirty="0" err="1"/>
              <a:t>jem</a:t>
            </a:r>
            <a:r>
              <a:rPr lang="tr-TR" b="1" dirty="0"/>
              <a:t>, Tunus</a:t>
            </a:r>
            <a:endParaRPr lang="en-US" dirty="0"/>
          </a:p>
          <a:p>
            <a:r>
              <a:rPr lang="tr-TR" dirty="0"/>
              <a:t>Bugün Tunus Avrupa birliği dışındaki ülkeler arasında en büyük zeytinyağı üreticisi konumundadır. </a:t>
            </a:r>
            <a:endParaRPr lang="en-US" dirty="0"/>
          </a:p>
          <a:p>
            <a:r>
              <a:rPr lang="tr-TR" b="1" dirty="0"/>
              <a:t>Kaz Dağı Bölgesi, Türkiye</a:t>
            </a:r>
            <a:endParaRPr lang="en-US" dirty="0"/>
          </a:p>
          <a:p>
            <a:r>
              <a:rPr lang="tr-TR" dirty="0"/>
              <a:t>Tarihteki, ilk güzellik yarışmasının yapılığı Kaz Dağı üretilen zeytinyağları ile zamana meydan okuyor. Burada Türkiye’nin en kaliteli zeytinyağları üretiliyor.</a:t>
            </a:r>
            <a:endParaRPr lang="en-US" dirty="0"/>
          </a:p>
          <a:p>
            <a:r>
              <a:rPr lang="tr-TR" b="1" dirty="0" err="1"/>
              <a:t>Afrin</a:t>
            </a:r>
            <a:r>
              <a:rPr lang="tr-TR" b="1" dirty="0"/>
              <a:t>, Suriye</a:t>
            </a:r>
            <a:endParaRPr lang="en-US" dirty="0"/>
          </a:p>
          <a:p>
            <a:r>
              <a:rPr lang="tr-TR" dirty="0" err="1"/>
              <a:t>Afrin</a:t>
            </a:r>
            <a:r>
              <a:rPr lang="tr-TR" dirty="0"/>
              <a:t> şehri Suriye’nin Kuzey Batısındaki Halep bölgesinde yer alıyor. </a:t>
            </a:r>
            <a:r>
              <a:rPr lang="tr-TR" dirty="0" err="1"/>
              <a:t>Afrin</a:t>
            </a:r>
            <a:r>
              <a:rPr lang="tr-TR" dirty="0"/>
              <a:t> zeytinyağının kökenleri binlerce yıl öncesine dayanıyor. </a:t>
            </a:r>
            <a:endParaRPr lang="en-US" dirty="0"/>
          </a:p>
          <a:p>
            <a:endParaRPr lang="en-US" dirty="0"/>
          </a:p>
        </p:txBody>
      </p:sp>
    </p:spTree>
    <p:extLst>
      <p:ext uri="{BB962C8B-B14F-4D97-AF65-F5344CB8AC3E}">
        <p14:creationId xmlns:p14="http://schemas.microsoft.com/office/powerpoint/2010/main" val="1493253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r>
              <a:rPr lang="tr-TR" b="1" dirty="0" smtClean="0"/>
              <a:t>VİSKİ</a:t>
            </a:r>
            <a:endParaRPr lang="en-US" dirty="0"/>
          </a:p>
          <a:p>
            <a:r>
              <a:rPr lang="tr-TR" dirty="0"/>
              <a:t>M.Ö.8.yy da Eski Mısırlılar tarafından </a:t>
            </a:r>
            <a:r>
              <a:rPr lang="tr-TR" dirty="0" err="1"/>
              <a:t>kesfedilmiş</a:t>
            </a:r>
            <a:r>
              <a:rPr lang="tr-TR" dirty="0"/>
              <a:t> olsa </a:t>
            </a:r>
            <a:r>
              <a:rPr lang="tr-TR" dirty="0" err="1"/>
              <a:t>da,ona</a:t>
            </a:r>
            <a:r>
              <a:rPr lang="tr-TR" dirty="0"/>
              <a:t> kişilik kazandıran Britanya </a:t>
            </a:r>
            <a:r>
              <a:rPr lang="tr-TR" dirty="0" err="1"/>
              <a:t>halkları,özelliklede</a:t>
            </a:r>
            <a:r>
              <a:rPr lang="tr-TR" dirty="0"/>
              <a:t> </a:t>
            </a:r>
            <a:r>
              <a:rPr lang="tr-TR" dirty="0" err="1"/>
              <a:t>İskoçlardır.Bu</a:t>
            </a:r>
            <a:r>
              <a:rPr lang="tr-TR" dirty="0"/>
              <a:t> içkiye '</a:t>
            </a:r>
            <a:r>
              <a:rPr lang="tr-TR" dirty="0" err="1"/>
              <a:t>uisge</a:t>
            </a:r>
            <a:r>
              <a:rPr lang="tr-TR" dirty="0"/>
              <a:t> </a:t>
            </a:r>
            <a:r>
              <a:rPr lang="tr-TR" dirty="0" err="1"/>
              <a:t>beatha'yani</a:t>
            </a:r>
            <a:r>
              <a:rPr lang="tr-TR" dirty="0"/>
              <a:t> 'hayat </a:t>
            </a:r>
            <a:r>
              <a:rPr lang="tr-TR" dirty="0" err="1"/>
              <a:t>suyu'adını</a:t>
            </a:r>
            <a:r>
              <a:rPr lang="tr-TR" dirty="0"/>
              <a:t> takan da Britanya adalarının gerçek halkı </a:t>
            </a:r>
            <a:r>
              <a:rPr lang="tr-TR" dirty="0" err="1"/>
              <a:t>Keltler.Viski</a:t>
            </a:r>
            <a:r>
              <a:rPr lang="tr-TR" dirty="0"/>
              <a:t> kelimesi '</a:t>
            </a:r>
            <a:r>
              <a:rPr lang="tr-TR" dirty="0" err="1"/>
              <a:t>uisge'kelimesinin</a:t>
            </a:r>
            <a:r>
              <a:rPr lang="tr-TR" dirty="0"/>
              <a:t> değişime uğramasıyla ortaya çıkmış.</a:t>
            </a:r>
            <a:endParaRPr lang="en-US" dirty="0"/>
          </a:p>
          <a:p>
            <a:r>
              <a:rPr lang="tr-TR" b="1" dirty="0"/>
              <a:t>İskoç viskileri</a:t>
            </a:r>
            <a:endParaRPr lang="en-US" dirty="0"/>
          </a:p>
          <a:p>
            <a:r>
              <a:rPr lang="tr-TR" dirty="0"/>
              <a:t>İskoçya, viskinin ana </a:t>
            </a:r>
            <a:r>
              <a:rPr lang="tr-TR" dirty="0" err="1"/>
              <a:t>vatanı.Highland</a:t>
            </a:r>
            <a:r>
              <a:rPr lang="tr-TR" dirty="0"/>
              <a:t> </a:t>
            </a:r>
            <a:r>
              <a:rPr lang="tr-TR" dirty="0" err="1"/>
              <a:t>Bölgesi,Islay</a:t>
            </a:r>
            <a:r>
              <a:rPr lang="tr-TR" dirty="0"/>
              <a:t> </a:t>
            </a:r>
            <a:r>
              <a:rPr lang="tr-TR" dirty="0" err="1"/>
              <a:t>Adası.Highlan</a:t>
            </a:r>
            <a:r>
              <a:rPr lang="tr-TR" dirty="0"/>
              <a:t> bölgesinde </a:t>
            </a:r>
            <a:r>
              <a:rPr lang="tr-TR" dirty="0" err="1"/>
              <a:t>Chivas</a:t>
            </a:r>
            <a:r>
              <a:rPr lang="tr-TR" dirty="0"/>
              <a:t> </a:t>
            </a:r>
            <a:r>
              <a:rPr lang="tr-TR" dirty="0" err="1"/>
              <a:t>Regal,Cutty</a:t>
            </a:r>
            <a:r>
              <a:rPr lang="tr-TR" dirty="0"/>
              <a:t> </a:t>
            </a:r>
            <a:r>
              <a:rPr lang="tr-TR" dirty="0" err="1"/>
              <a:t>Sark,Dewar,Johnnie</a:t>
            </a:r>
            <a:r>
              <a:rPr lang="tr-TR" dirty="0"/>
              <a:t> </a:t>
            </a:r>
            <a:r>
              <a:rPr lang="tr-TR" dirty="0" err="1"/>
              <a:t>Walker,J&amp;B</a:t>
            </a:r>
            <a:r>
              <a:rPr lang="tr-TR" dirty="0"/>
              <a:t> gibi markaların </a:t>
            </a:r>
            <a:r>
              <a:rPr lang="tr-TR" dirty="0" err="1"/>
              <a:t>damıtım</a:t>
            </a:r>
            <a:r>
              <a:rPr lang="tr-TR" dirty="0"/>
              <a:t> evleri bulunuyor.</a:t>
            </a:r>
            <a:endParaRPr lang="en-US" dirty="0"/>
          </a:p>
          <a:p>
            <a:r>
              <a:rPr lang="tr-TR" dirty="0"/>
              <a:t> </a:t>
            </a:r>
            <a:endParaRPr lang="en-US" dirty="0"/>
          </a:p>
          <a:p>
            <a:r>
              <a:rPr lang="tr-TR" b="1" dirty="0"/>
              <a:t>İrlanda Viskileri</a:t>
            </a:r>
            <a:endParaRPr lang="en-US" dirty="0"/>
          </a:p>
          <a:p>
            <a:r>
              <a:rPr lang="tr-TR" dirty="0" err="1"/>
              <a:t>irlanda</a:t>
            </a:r>
            <a:r>
              <a:rPr lang="tr-TR" dirty="0"/>
              <a:t> </a:t>
            </a:r>
            <a:r>
              <a:rPr lang="tr-TR" dirty="0" err="1"/>
              <a:t>viskilerinde,İskoç</a:t>
            </a:r>
            <a:r>
              <a:rPr lang="tr-TR" dirty="0"/>
              <a:t> Viskisi severlerin en büyük tutkusu olan isli koku </a:t>
            </a:r>
            <a:r>
              <a:rPr lang="tr-TR" dirty="0" err="1"/>
              <a:t>yoktur.Dumanlı</a:t>
            </a:r>
            <a:r>
              <a:rPr lang="tr-TR" dirty="0"/>
              <a:t> kokunun eksikliğinin nedeni İrlanda viskileri </a:t>
            </a:r>
            <a:r>
              <a:rPr lang="tr-TR" dirty="0" err="1"/>
              <a:t>yapılırken,malt</a:t>
            </a:r>
            <a:r>
              <a:rPr lang="tr-TR" dirty="0"/>
              <a:t> hazırlanması sırasında </a:t>
            </a:r>
            <a:r>
              <a:rPr lang="tr-TR" dirty="0" err="1"/>
              <a:t>iskoçlara</a:t>
            </a:r>
            <a:r>
              <a:rPr lang="tr-TR" dirty="0"/>
              <a:t> kıyasla ateşte fazla kalmaması ve damıtma sırasında turba yerine kömür </a:t>
            </a:r>
            <a:r>
              <a:rPr lang="tr-TR" dirty="0" err="1"/>
              <a:t>kullanılmasıdır.Ancak</a:t>
            </a:r>
            <a:r>
              <a:rPr lang="tr-TR" dirty="0"/>
              <a:t> İskoç Viskileri iki kere </a:t>
            </a:r>
            <a:r>
              <a:rPr lang="tr-TR" dirty="0" err="1"/>
              <a:t>damıtılırken,irlanda</a:t>
            </a:r>
            <a:r>
              <a:rPr lang="tr-TR" dirty="0"/>
              <a:t> viskileri beş kez damıtılır ve dört yıl meşe fıçılarda </a:t>
            </a:r>
            <a:r>
              <a:rPr lang="tr-TR" dirty="0" err="1"/>
              <a:t>bekletilir.Kuzey</a:t>
            </a:r>
            <a:r>
              <a:rPr lang="tr-TR" dirty="0"/>
              <a:t> İrlanda da New </a:t>
            </a:r>
            <a:r>
              <a:rPr lang="tr-TR" dirty="0" err="1"/>
              <a:t>Middleton</a:t>
            </a:r>
            <a:r>
              <a:rPr lang="tr-TR" dirty="0"/>
              <a:t> ve </a:t>
            </a:r>
            <a:r>
              <a:rPr lang="tr-TR" dirty="0" err="1"/>
              <a:t>Old</a:t>
            </a:r>
            <a:r>
              <a:rPr lang="tr-TR" dirty="0"/>
              <a:t> </a:t>
            </a:r>
            <a:r>
              <a:rPr lang="tr-TR" dirty="0" err="1"/>
              <a:t>Bushmiils</a:t>
            </a:r>
            <a:r>
              <a:rPr lang="tr-TR" dirty="0"/>
              <a:t> </a:t>
            </a:r>
            <a:r>
              <a:rPr lang="tr-TR" dirty="0" err="1"/>
              <a:t>damıtım</a:t>
            </a:r>
            <a:r>
              <a:rPr lang="tr-TR" dirty="0"/>
              <a:t> evleri bulunmaktadır.</a:t>
            </a:r>
            <a:endParaRPr lang="en-US" dirty="0"/>
          </a:p>
          <a:p>
            <a:r>
              <a:rPr lang="tr-TR" b="1" dirty="0"/>
              <a:t>Amerikan Viskileri</a:t>
            </a:r>
            <a:endParaRPr lang="en-US" dirty="0"/>
          </a:p>
          <a:p>
            <a:r>
              <a:rPr lang="tr-TR" dirty="0" err="1"/>
              <a:t>Viski,Amerika'ya</a:t>
            </a:r>
            <a:r>
              <a:rPr lang="tr-TR" dirty="0"/>
              <a:t> İrlandalı ve İskoçyalı göçmenler aracılığıyla </a:t>
            </a:r>
            <a:r>
              <a:rPr lang="tr-TR" dirty="0" err="1"/>
              <a:t>geldi.Amerikan</a:t>
            </a:r>
            <a:r>
              <a:rPr lang="tr-TR" dirty="0"/>
              <a:t> Viskisi 6 kategoriye </a:t>
            </a:r>
            <a:r>
              <a:rPr lang="tr-TR" dirty="0" err="1"/>
              <a:t>ayrılıyor:Burbon,Tennessee</a:t>
            </a:r>
            <a:r>
              <a:rPr lang="tr-TR" dirty="0"/>
              <a:t> </a:t>
            </a:r>
            <a:r>
              <a:rPr lang="tr-TR" dirty="0" err="1"/>
              <a:t>viskisi,çavdar</a:t>
            </a:r>
            <a:r>
              <a:rPr lang="tr-TR" dirty="0"/>
              <a:t> </a:t>
            </a:r>
            <a:r>
              <a:rPr lang="tr-TR" dirty="0" err="1"/>
              <a:t>viskisi,buğday</a:t>
            </a:r>
            <a:r>
              <a:rPr lang="tr-TR" dirty="0"/>
              <a:t> </a:t>
            </a:r>
            <a:r>
              <a:rPr lang="tr-TR" dirty="0" err="1"/>
              <a:t>viskisi,mısır</a:t>
            </a:r>
            <a:r>
              <a:rPr lang="tr-TR" dirty="0"/>
              <a:t> ve harman </a:t>
            </a:r>
            <a:r>
              <a:rPr lang="tr-TR" dirty="0" err="1"/>
              <a:t>viskisi.Kentucky</a:t>
            </a:r>
            <a:r>
              <a:rPr lang="tr-TR" dirty="0"/>
              <a:t> Bölgesinde </a:t>
            </a:r>
            <a:r>
              <a:rPr lang="tr-TR" dirty="0" err="1"/>
              <a:t>Burbon</a:t>
            </a:r>
            <a:r>
              <a:rPr lang="tr-TR" dirty="0"/>
              <a:t> denilen viski üretiliyor.</a:t>
            </a:r>
            <a:endParaRPr lang="en-US" dirty="0"/>
          </a:p>
          <a:p>
            <a:endParaRPr lang="en-US" dirty="0"/>
          </a:p>
        </p:txBody>
      </p:sp>
    </p:spTree>
    <p:extLst>
      <p:ext uri="{BB962C8B-B14F-4D97-AF65-F5344CB8AC3E}">
        <p14:creationId xmlns:p14="http://schemas.microsoft.com/office/powerpoint/2010/main" val="308250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07339" y="1600200"/>
            <a:ext cx="8643469" cy="5034275"/>
          </a:xfrm>
        </p:spPr>
        <p:txBody>
          <a:bodyPr>
            <a:normAutofit fontScale="40000" lnSpcReduction="20000"/>
          </a:bodyPr>
          <a:lstStyle/>
          <a:p>
            <a:r>
              <a:rPr lang="tr-TR" b="1" dirty="0"/>
              <a:t>GÜNLÜK İKSİR KAHVE</a:t>
            </a:r>
            <a:endParaRPr lang="en-US" dirty="0"/>
          </a:p>
          <a:p>
            <a:r>
              <a:rPr lang="tr-TR" dirty="0"/>
              <a:t>Kahve </a:t>
            </a:r>
            <a:r>
              <a:rPr lang="tr-TR" dirty="0" err="1"/>
              <a:t>yi</a:t>
            </a:r>
            <a:r>
              <a:rPr lang="tr-TR" dirty="0"/>
              <a:t> ilk olarak keçilerin keşfettiği </a:t>
            </a:r>
            <a:r>
              <a:rPr lang="tr-TR" dirty="0" err="1"/>
              <a:t>söylenebilir.Etiyopyalı</a:t>
            </a:r>
            <a:r>
              <a:rPr lang="tr-TR" dirty="0"/>
              <a:t> bir </a:t>
            </a:r>
            <a:r>
              <a:rPr lang="tr-TR" dirty="0" err="1"/>
              <a:t>çoban,keçilerinin</a:t>
            </a:r>
            <a:r>
              <a:rPr lang="tr-TR" dirty="0"/>
              <a:t> kahve tohumlarının olduğu kırmızı dutları yediğini görünce meraklanmış ve </a:t>
            </a:r>
            <a:r>
              <a:rPr lang="tr-TR" dirty="0" err="1"/>
              <a:t>kendide</a:t>
            </a:r>
            <a:r>
              <a:rPr lang="tr-TR" dirty="0"/>
              <a:t> tadına bakmaya karar vermiş böylece insanlık kahveyle tanışmış.</a:t>
            </a:r>
            <a:endParaRPr lang="en-US" dirty="0"/>
          </a:p>
          <a:p>
            <a:r>
              <a:rPr lang="tr-TR" dirty="0"/>
              <a:t>Daha sonra kahvenin ünü Kızıl Denizi geçip Arap topraklarına girmiş ve Müslüman dünyasının </a:t>
            </a:r>
            <a:r>
              <a:rPr lang="tr-TR" dirty="0" err="1"/>
              <a:t>içeçeği</a:t>
            </a:r>
            <a:r>
              <a:rPr lang="tr-TR" dirty="0"/>
              <a:t> haline </a:t>
            </a:r>
            <a:r>
              <a:rPr lang="tr-TR" dirty="0" err="1"/>
              <a:t>gelmiş.Bir</a:t>
            </a:r>
            <a:r>
              <a:rPr lang="tr-TR" dirty="0"/>
              <a:t> Venedikli Osmanlıda gördüğü bu kara içeceği Batı ile </a:t>
            </a:r>
            <a:r>
              <a:rPr lang="tr-TR" dirty="0" err="1"/>
              <a:t>tanıştırıyor.Sonunda</a:t>
            </a:r>
            <a:r>
              <a:rPr lang="tr-TR" dirty="0"/>
              <a:t> kahve çekirdekleri Avrupa ülkelerinin Uzakdoğu ve Amerika kolonilerine kadar </a:t>
            </a:r>
            <a:r>
              <a:rPr lang="tr-TR" dirty="0" err="1"/>
              <a:t>uzanıyor.Sonuçta</a:t>
            </a:r>
            <a:r>
              <a:rPr lang="tr-TR" dirty="0"/>
              <a:t> </a:t>
            </a:r>
            <a:r>
              <a:rPr lang="tr-TR" dirty="0" err="1"/>
              <a:t>Brezilya,Dünyanın</a:t>
            </a:r>
            <a:r>
              <a:rPr lang="tr-TR" dirty="0"/>
              <a:t> en büyük kahve imparatorluğuna dönüşüyor.</a:t>
            </a:r>
            <a:endParaRPr lang="en-US" dirty="0"/>
          </a:p>
          <a:p>
            <a:r>
              <a:rPr lang="tr-TR" b="1" dirty="0"/>
              <a:t> </a:t>
            </a:r>
            <a:endParaRPr lang="en-US" dirty="0"/>
          </a:p>
          <a:p>
            <a:r>
              <a:rPr lang="tr-TR" b="1" dirty="0"/>
              <a:t>Minas </a:t>
            </a:r>
            <a:r>
              <a:rPr lang="tr-TR" b="1" dirty="0" err="1"/>
              <a:t>Gerais,Brezilya</a:t>
            </a:r>
            <a:r>
              <a:rPr lang="tr-TR" b="1" dirty="0"/>
              <a:t> </a:t>
            </a:r>
            <a:endParaRPr lang="en-US" dirty="0"/>
          </a:p>
          <a:p>
            <a:r>
              <a:rPr lang="tr-TR" dirty="0"/>
              <a:t>Kolonyal </a:t>
            </a:r>
            <a:r>
              <a:rPr lang="tr-TR" dirty="0" err="1"/>
              <a:t>mimarisi,dağları,vadileri,derin</a:t>
            </a:r>
            <a:r>
              <a:rPr lang="tr-TR" dirty="0"/>
              <a:t> mağaraları ve bereketli topraklarıyla Minas </a:t>
            </a:r>
            <a:r>
              <a:rPr lang="tr-TR" dirty="0" err="1"/>
              <a:t>Gerais</a:t>
            </a:r>
            <a:r>
              <a:rPr lang="tr-TR" dirty="0"/>
              <a:t> de dünyanın en iyi kahveleri üretiliyor.</a:t>
            </a:r>
            <a:endParaRPr lang="en-US" dirty="0"/>
          </a:p>
          <a:p>
            <a:r>
              <a:rPr lang="tr-TR" b="1" dirty="0"/>
              <a:t>Plantasyonlar </a:t>
            </a:r>
            <a:endParaRPr lang="en-US" dirty="0"/>
          </a:p>
          <a:p>
            <a:r>
              <a:rPr lang="tr-TR" dirty="0" err="1"/>
              <a:t>Santa</a:t>
            </a:r>
            <a:r>
              <a:rPr lang="tr-TR" dirty="0"/>
              <a:t> </a:t>
            </a:r>
            <a:r>
              <a:rPr lang="tr-TR" dirty="0" err="1"/>
              <a:t>Ines</a:t>
            </a:r>
            <a:r>
              <a:rPr lang="tr-TR" b="1" dirty="0"/>
              <a:t>:</a:t>
            </a:r>
            <a:endParaRPr lang="en-US" dirty="0"/>
          </a:p>
          <a:p>
            <a:r>
              <a:rPr lang="tr-TR" dirty="0"/>
              <a:t>Dünyanın en iyi kahvelerinden </a:t>
            </a:r>
            <a:r>
              <a:rPr lang="tr-TR" dirty="0" err="1"/>
              <a:t>Fazenda</a:t>
            </a:r>
            <a:r>
              <a:rPr lang="tr-TR" dirty="0"/>
              <a:t> </a:t>
            </a:r>
            <a:r>
              <a:rPr lang="tr-TR" dirty="0" err="1"/>
              <a:t>Santa</a:t>
            </a:r>
            <a:r>
              <a:rPr lang="tr-TR" dirty="0"/>
              <a:t> </a:t>
            </a:r>
            <a:r>
              <a:rPr lang="tr-TR" dirty="0" err="1"/>
              <a:t>Ines</a:t>
            </a:r>
            <a:r>
              <a:rPr lang="tr-TR" dirty="0"/>
              <a:t> </a:t>
            </a:r>
            <a:r>
              <a:rPr lang="tr-TR" dirty="0" err="1"/>
              <a:t>üretiliyor.Burada</a:t>
            </a:r>
            <a:r>
              <a:rPr lang="tr-TR" dirty="0"/>
              <a:t> kahveler elle toplanıyor ve yıkanıp lapa haline getirildikten sonra teraslarda kurumaya </a:t>
            </a:r>
            <a:r>
              <a:rPr lang="tr-TR" dirty="0" err="1"/>
              <a:t>bırakılıyor.Bu</a:t>
            </a:r>
            <a:r>
              <a:rPr lang="tr-TR" dirty="0"/>
              <a:t> Kahveden az sayıda üretiliyor.</a:t>
            </a:r>
            <a:endParaRPr lang="en-US" dirty="0"/>
          </a:p>
          <a:p>
            <a:r>
              <a:rPr lang="tr-TR" dirty="0" err="1"/>
              <a:t>Fazenda</a:t>
            </a:r>
            <a:r>
              <a:rPr lang="tr-TR" dirty="0"/>
              <a:t> </a:t>
            </a:r>
            <a:r>
              <a:rPr lang="tr-TR" dirty="0" err="1"/>
              <a:t>Conquista</a:t>
            </a:r>
            <a:r>
              <a:rPr lang="tr-TR" b="1" dirty="0"/>
              <a:t>:</a:t>
            </a:r>
            <a:endParaRPr lang="en-US" dirty="0"/>
          </a:p>
          <a:p>
            <a:r>
              <a:rPr lang="tr-TR" dirty="0" err="1"/>
              <a:t>Ipanema</a:t>
            </a:r>
            <a:r>
              <a:rPr lang="tr-TR" dirty="0"/>
              <a:t> kahvesinin üretildiği </a:t>
            </a:r>
            <a:r>
              <a:rPr lang="tr-TR" dirty="0" err="1"/>
              <a:t>FazendaConquista,Brezilyanın</a:t>
            </a:r>
            <a:r>
              <a:rPr lang="tr-TR" dirty="0"/>
              <a:t> en büyük kahve plantasyonuna sahip.</a:t>
            </a:r>
            <a:endParaRPr lang="en-US" dirty="0"/>
          </a:p>
          <a:p>
            <a:r>
              <a:rPr lang="tr-TR" b="1" dirty="0"/>
              <a:t>Blue </a:t>
            </a:r>
            <a:r>
              <a:rPr lang="tr-TR" b="1" dirty="0" err="1"/>
              <a:t>Montains</a:t>
            </a:r>
            <a:r>
              <a:rPr lang="tr-TR" b="1" dirty="0"/>
              <a:t>, Jamaika</a:t>
            </a:r>
            <a:endParaRPr lang="en-US" dirty="0"/>
          </a:p>
          <a:p>
            <a:r>
              <a:rPr lang="tr-TR" dirty="0" err="1"/>
              <a:t>Karayipler’deki</a:t>
            </a:r>
            <a:r>
              <a:rPr lang="tr-TR" dirty="0"/>
              <a:t> en büyük en yeşil, ve en güzel dağlar olan Blue </a:t>
            </a:r>
            <a:r>
              <a:rPr lang="tr-TR" dirty="0" err="1"/>
              <a:t>Mountains’ın</a:t>
            </a:r>
            <a:r>
              <a:rPr lang="tr-TR" dirty="0"/>
              <a:t> kelebeklerin kanat sesleri ve kuş cıvıltılarıyla dolup taşan kahve plantasyonlarında dünyanın en yabanıl kahveleri üretiliyor.</a:t>
            </a:r>
            <a:endParaRPr lang="en-US" dirty="0"/>
          </a:p>
          <a:p>
            <a:r>
              <a:rPr lang="tr-TR" b="1" dirty="0"/>
              <a:t>Geyşa Kahvesi(</a:t>
            </a:r>
            <a:r>
              <a:rPr lang="tr-TR" b="1" dirty="0" err="1"/>
              <a:t>Boquete,Panama</a:t>
            </a:r>
            <a:r>
              <a:rPr lang="tr-TR" b="1" dirty="0"/>
              <a:t>)</a:t>
            </a:r>
            <a:endParaRPr lang="en-US" dirty="0"/>
          </a:p>
          <a:p>
            <a:r>
              <a:rPr lang="tr-TR" dirty="0"/>
              <a:t>Geyşa kahveleri bugün Panamanın </a:t>
            </a:r>
            <a:r>
              <a:rPr lang="tr-TR" dirty="0" err="1"/>
              <a:t>Boquete</a:t>
            </a:r>
            <a:r>
              <a:rPr lang="tr-TR" dirty="0"/>
              <a:t> vadisinde yetiştirilen en iyi kahvelerdir.</a:t>
            </a:r>
            <a:endParaRPr lang="en-US" dirty="0"/>
          </a:p>
          <a:p>
            <a:r>
              <a:rPr lang="tr-TR" b="1" dirty="0"/>
              <a:t>Napolyon’un Kahvesi</a:t>
            </a:r>
            <a:endParaRPr lang="en-US" dirty="0"/>
          </a:p>
          <a:p>
            <a:r>
              <a:rPr lang="tr-TR" dirty="0" err="1"/>
              <a:t>St.Helena</a:t>
            </a:r>
            <a:r>
              <a:rPr lang="tr-TR" dirty="0"/>
              <a:t> </a:t>
            </a:r>
            <a:r>
              <a:rPr lang="tr-TR" dirty="0" err="1"/>
              <a:t>Adası,Güney</a:t>
            </a:r>
            <a:r>
              <a:rPr lang="tr-TR" dirty="0"/>
              <a:t> Atlantik</a:t>
            </a:r>
            <a:endParaRPr lang="en-US" dirty="0"/>
          </a:p>
          <a:p>
            <a:r>
              <a:rPr lang="tr-TR" dirty="0"/>
              <a:t>Jeologların dünya üzerinde bir benzerine rastlamadığı </a:t>
            </a:r>
            <a:r>
              <a:rPr lang="tr-TR" dirty="0" err="1"/>
              <a:t>St.Helena</a:t>
            </a:r>
            <a:r>
              <a:rPr lang="tr-TR" dirty="0"/>
              <a:t> Adası yeryüzünün sakladığı en güzel sırlardan </a:t>
            </a:r>
            <a:r>
              <a:rPr lang="tr-TR" dirty="0" err="1"/>
              <a:t>biri.St.Helena</a:t>
            </a:r>
            <a:r>
              <a:rPr lang="tr-TR" dirty="0"/>
              <a:t> Kahvesinin Avrupa’da moda olmasının </a:t>
            </a:r>
            <a:r>
              <a:rPr lang="tr-TR" dirty="0" err="1"/>
              <a:t>sebebide,Napolyon’un</a:t>
            </a:r>
            <a:r>
              <a:rPr lang="tr-TR" dirty="0"/>
              <a:t> onu sürgün yıllarında içmiş ve çok sevmiş olmasından kaynaklanıyor.</a:t>
            </a:r>
            <a:endParaRPr lang="en-US" dirty="0"/>
          </a:p>
          <a:p>
            <a:endParaRPr lang="en-US" dirty="0"/>
          </a:p>
        </p:txBody>
      </p:sp>
    </p:spTree>
    <p:extLst>
      <p:ext uri="{BB962C8B-B14F-4D97-AF65-F5344CB8AC3E}">
        <p14:creationId xmlns:p14="http://schemas.microsoft.com/office/powerpoint/2010/main" val="307258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tr-TR" b="1" dirty="0"/>
              <a:t>Dünyanın en pahalı doğal ürünü </a:t>
            </a:r>
            <a:r>
              <a:rPr lang="tr-TR" b="1" dirty="0" err="1"/>
              <a:t>Trüf</a:t>
            </a:r>
            <a:r>
              <a:rPr lang="tr-TR" b="1" dirty="0"/>
              <a:t> Mantarı</a:t>
            </a:r>
            <a:endParaRPr lang="en-US" dirty="0"/>
          </a:p>
          <a:p>
            <a:r>
              <a:rPr lang="tr-TR" dirty="0"/>
              <a:t>Helen ve Roma uygarlıklarından beri yemeklere tat katmak </a:t>
            </a:r>
            <a:r>
              <a:rPr lang="tr-TR" dirty="0" err="1"/>
              <a:t>için,afrodizyak</a:t>
            </a:r>
            <a:r>
              <a:rPr lang="tr-TR" dirty="0"/>
              <a:t> amaçlarla ve tıp alanında kullanılan </a:t>
            </a:r>
            <a:r>
              <a:rPr lang="tr-TR" dirty="0" err="1"/>
              <a:t>trüf</a:t>
            </a:r>
            <a:r>
              <a:rPr lang="tr-TR" dirty="0"/>
              <a:t> mantarı için dünyanın en pahalı doğal ürünü </a:t>
            </a:r>
            <a:r>
              <a:rPr lang="tr-TR" dirty="0" err="1"/>
              <a:t>denilebilir.Ormanlık</a:t>
            </a:r>
            <a:r>
              <a:rPr lang="tr-TR" dirty="0"/>
              <a:t> alanlarda meşe ağacının köklerinin dibinde bazen 30 cm e kadar uzanan derinliklerde </a:t>
            </a:r>
            <a:r>
              <a:rPr lang="tr-TR" dirty="0" err="1"/>
              <a:t>yetişiyor.Beyaz</a:t>
            </a:r>
            <a:r>
              <a:rPr lang="tr-TR" dirty="0"/>
              <a:t> ve siyah olmak üzere 2 çeşidi </a:t>
            </a:r>
            <a:r>
              <a:rPr lang="tr-TR" dirty="0" err="1"/>
              <a:t>var.Ayrıca</a:t>
            </a:r>
            <a:r>
              <a:rPr lang="tr-TR" dirty="0"/>
              <a:t> siyah yaz </a:t>
            </a:r>
            <a:r>
              <a:rPr lang="tr-TR" dirty="0" err="1"/>
              <a:t>trüf</a:t>
            </a:r>
            <a:r>
              <a:rPr lang="tr-TR" dirty="0"/>
              <a:t> </a:t>
            </a:r>
            <a:r>
              <a:rPr lang="tr-TR" dirty="0" err="1"/>
              <a:t>mantarı,siyah</a:t>
            </a:r>
            <a:r>
              <a:rPr lang="tr-TR" dirty="0"/>
              <a:t> kış </a:t>
            </a:r>
            <a:r>
              <a:rPr lang="tr-TR" dirty="0" err="1"/>
              <a:t>trüf</a:t>
            </a:r>
            <a:r>
              <a:rPr lang="tr-TR" dirty="0"/>
              <a:t> </a:t>
            </a:r>
            <a:r>
              <a:rPr lang="tr-TR" dirty="0" err="1"/>
              <a:t>mantarı,Bianchetto</a:t>
            </a:r>
            <a:r>
              <a:rPr lang="tr-TR" dirty="0"/>
              <a:t> olarak alt </a:t>
            </a:r>
            <a:r>
              <a:rPr lang="tr-TR" dirty="0" err="1"/>
              <a:t>türlerede</a:t>
            </a:r>
            <a:r>
              <a:rPr lang="tr-TR" dirty="0"/>
              <a:t> ayrılıyor.</a:t>
            </a:r>
            <a:endParaRPr lang="en-US" dirty="0"/>
          </a:p>
          <a:p>
            <a:r>
              <a:rPr lang="tr-TR" b="1" dirty="0" smtClean="0"/>
              <a:t>İtalya </a:t>
            </a:r>
            <a:r>
              <a:rPr lang="tr-TR" b="1" dirty="0"/>
              <a:t>;</a:t>
            </a:r>
            <a:r>
              <a:rPr lang="tr-TR" dirty="0" err="1"/>
              <a:t>italya’nın</a:t>
            </a:r>
            <a:r>
              <a:rPr lang="tr-TR" dirty="0"/>
              <a:t> Umbria ve </a:t>
            </a:r>
            <a:r>
              <a:rPr lang="tr-TR" dirty="0" err="1"/>
              <a:t>Piemonte</a:t>
            </a:r>
            <a:r>
              <a:rPr lang="tr-TR" dirty="0"/>
              <a:t> </a:t>
            </a:r>
            <a:r>
              <a:rPr lang="tr-TR" dirty="0" err="1"/>
              <a:t>bölgelrinde</a:t>
            </a:r>
            <a:r>
              <a:rPr lang="tr-TR" dirty="0"/>
              <a:t> siyah ve beyaz </a:t>
            </a:r>
            <a:r>
              <a:rPr lang="tr-TR" dirty="0" err="1"/>
              <a:t>trüf</a:t>
            </a:r>
            <a:r>
              <a:rPr lang="tr-TR" dirty="0"/>
              <a:t> mantarları çıkarılıyor.</a:t>
            </a:r>
            <a:endParaRPr lang="en-US" dirty="0"/>
          </a:p>
          <a:p>
            <a:r>
              <a:rPr lang="tr-TR" b="1" dirty="0"/>
              <a:t>Hırvatistan</a:t>
            </a:r>
            <a:endParaRPr lang="en-US" dirty="0"/>
          </a:p>
          <a:p>
            <a:r>
              <a:rPr lang="tr-TR" dirty="0"/>
              <a:t>Hırvatistan’ın Adriyatik’e uzanan kalp şeklindeki yarımadası </a:t>
            </a:r>
            <a:r>
              <a:rPr lang="tr-TR" dirty="0" err="1"/>
              <a:t>Istria’da</a:t>
            </a:r>
            <a:r>
              <a:rPr lang="tr-TR" dirty="0"/>
              <a:t> dünyanın en büyük beyaz </a:t>
            </a:r>
            <a:r>
              <a:rPr lang="tr-TR" dirty="0" err="1"/>
              <a:t>trüf</a:t>
            </a:r>
            <a:r>
              <a:rPr lang="tr-TR" dirty="0"/>
              <a:t> mantarı </a:t>
            </a:r>
            <a:r>
              <a:rPr lang="tr-TR" dirty="0" err="1"/>
              <a:t>yetişiyor.Ve</a:t>
            </a:r>
            <a:r>
              <a:rPr lang="tr-TR" dirty="0"/>
              <a:t> ayrıca burada </a:t>
            </a:r>
            <a:r>
              <a:rPr lang="tr-TR" dirty="0" err="1"/>
              <a:t>Guinnes</a:t>
            </a:r>
            <a:r>
              <a:rPr lang="tr-TR" dirty="0"/>
              <a:t> rekorlar kitabına girecek kadar büyük </a:t>
            </a:r>
            <a:r>
              <a:rPr lang="tr-TR" dirty="0" err="1"/>
              <a:t>trüf</a:t>
            </a:r>
            <a:r>
              <a:rPr lang="tr-TR" dirty="0"/>
              <a:t> mantarları yetişiyor.</a:t>
            </a:r>
            <a:endParaRPr lang="en-US" dirty="0"/>
          </a:p>
          <a:p>
            <a:r>
              <a:rPr lang="tr-TR" b="1" dirty="0" err="1"/>
              <a:t>Perigor,Fransa</a:t>
            </a:r>
            <a:r>
              <a:rPr lang="tr-TR" b="1" dirty="0"/>
              <a:t> </a:t>
            </a:r>
            <a:endParaRPr lang="en-US" dirty="0"/>
          </a:p>
          <a:p>
            <a:r>
              <a:rPr lang="tr-TR" dirty="0" err="1"/>
              <a:t>Perigord</a:t>
            </a:r>
            <a:r>
              <a:rPr lang="tr-TR" dirty="0"/>
              <a:t> bölgesi en iyi </a:t>
            </a:r>
            <a:r>
              <a:rPr lang="tr-TR" dirty="0" err="1"/>
              <a:t>trüf</a:t>
            </a:r>
            <a:r>
              <a:rPr lang="tr-TR" dirty="0"/>
              <a:t> mantarlarının bulunduğu yerlerden biri.</a:t>
            </a:r>
            <a:endParaRPr lang="en-US" dirty="0"/>
          </a:p>
          <a:p>
            <a:r>
              <a:rPr lang="tr-TR" b="1" dirty="0" err="1"/>
              <a:t>Kastamonu,Türkiye</a:t>
            </a:r>
            <a:endParaRPr lang="en-US" dirty="0"/>
          </a:p>
          <a:p>
            <a:r>
              <a:rPr lang="tr-TR" dirty="0"/>
              <a:t>Çok nadir olarak Kastamonu dağlarında siyah </a:t>
            </a:r>
            <a:r>
              <a:rPr lang="tr-TR" dirty="0" err="1"/>
              <a:t>trüf</a:t>
            </a:r>
            <a:r>
              <a:rPr lang="tr-TR" dirty="0"/>
              <a:t> mantarına rastlanmaktadır.</a:t>
            </a:r>
            <a:endParaRPr lang="en-US" dirty="0"/>
          </a:p>
          <a:p>
            <a:endParaRPr lang="en-US" dirty="0"/>
          </a:p>
        </p:txBody>
      </p:sp>
    </p:spTree>
    <p:extLst>
      <p:ext uri="{BB962C8B-B14F-4D97-AF65-F5344CB8AC3E}">
        <p14:creationId xmlns:p14="http://schemas.microsoft.com/office/powerpoint/2010/main" val="10300542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1494</Words>
  <Application>Microsoft Macintosh PowerPoint</Application>
  <PresentationFormat>On-screen Show (4:3)</PresentationFormat>
  <Paragraphs>106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Gurme Seyahatler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Gurme Seyahatler</dc:title>
  <dc:creator>azade</dc:creator>
  <cp:lastModifiedBy>azade</cp:lastModifiedBy>
  <cp:revision>2</cp:revision>
  <dcterms:created xsi:type="dcterms:W3CDTF">2017-10-27T21:58:08Z</dcterms:created>
  <dcterms:modified xsi:type="dcterms:W3CDTF">2017-10-31T10:07:33Z</dcterms:modified>
</cp:coreProperties>
</file>