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7" r:id="rId9"/>
    <p:sldId id="266" r:id="rId10"/>
    <p:sldId id="265" r:id="rId11"/>
    <p:sldId id="270" r:id="rId12"/>
    <p:sldId id="268" r:id="rId13"/>
    <p:sldId id="273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2991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55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379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009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860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363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039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59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0009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314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406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70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216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344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67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2796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26.04.2018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84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43048" y="2816473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smtClean="0">
                <a:solidFill>
                  <a:schemeClr val="accent5">
                    <a:lumMod val="50000"/>
                  </a:schemeClr>
                </a:solidFill>
                <a:latin typeface="Bodoni MT Poster Compressed" panose="02070706080601050204" pitchFamily="18" charset="-94"/>
              </a:rPr>
              <a:t>BALIK BİYOLOJİSİ</a:t>
            </a:r>
            <a:endParaRPr lang="tr-TR" sz="5400" dirty="0">
              <a:solidFill>
                <a:schemeClr val="accent5">
                  <a:lumMod val="50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758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Renk</a:t>
            </a:r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863125" y="2726108"/>
            <a:ext cx="103831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Renk hücreleri olarak bilinen </a:t>
            </a:r>
            <a:r>
              <a:rPr lang="tr-TR" sz="2800" dirty="0" err="1" smtClean="0"/>
              <a:t>kromotoforlar</a:t>
            </a:r>
            <a:r>
              <a:rPr lang="tr-TR" sz="2800" dirty="0" smtClean="0"/>
              <a:t> vücudun çeşitli bölümlerinde bulunur (Deri, göz, periton ve merkezi sinir sistemini saran </a:t>
            </a:r>
            <a:r>
              <a:rPr lang="tr-TR" sz="2800" dirty="0" err="1" smtClean="0"/>
              <a:t>epitel</a:t>
            </a:r>
            <a:r>
              <a:rPr lang="tr-TR" sz="2800" dirty="0" smtClean="0"/>
              <a:t>).</a:t>
            </a:r>
          </a:p>
          <a:p>
            <a:endParaRPr lang="tr-TR" sz="2800" dirty="0"/>
          </a:p>
          <a:p>
            <a:r>
              <a:rPr lang="tr-TR" sz="2800" dirty="0" smtClean="0"/>
              <a:t>Renk pigmentlerine göre aldığı isimler:</a:t>
            </a:r>
          </a:p>
          <a:p>
            <a:r>
              <a:rPr lang="tr-TR" sz="2800" dirty="0" err="1" smtClean="0"/>
              <a:t>Melanofor</a:t>
            </a:r>
            <a:r>
              <a:rPr lang="tr-TR" sz="2800" dirty="0" smtClean="0"/>
              <a:t> (Siyah-kahverengi)</a:t>
            </a:r>
          </a:p>
          <a:p>
            <a:r>
              <a:rPr lang="tr-TR" sz="2800" dirty="0" err="1" smtClean="0"/>
              <a:t>Eritrofor</a:t>
            </a:r>
            <a:r>
              <a:rPr lang="tr-TR" sz="2800" dirty="0"/>
              <a:t> </a:t>
            </a:r>
            <a:r>
              <a:rPr lang="tr-TR" sz="2800" dirty="0" smtClean="0"/>
              <a:t>(Kırmızı)</a:t>
            </a:r>
          </a:p>
          <a:p>
            <a:r>
              <a:rPr lang="tr-TR" sz="2800" dirty="0" err="1" smtClean="0"/>
              <a:t>Ksantofor</a:t>
            </a:r>
            <a:r>
              <a:rPr lang="tr-TR" sz="2800" dirty="0" smtClean="0"/>
              <a:t> (Sarı)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756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7591" y="1029089"/>
            <a:ext cx="3624188" cy="5204267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257910" y="1105224"/>
            <a:ext cx="9601196" cy="1303867"/>
          </a:xfrm>
        </p:spPr>
        <p:txBody>
          <a:bodyPr/>
          <a:lstStyle/>
          <a:p>
            <a:r>
              <a:rPr lang="tr-TR" dirty="0" smtClean="0"/>
              <a:t>Pullar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652954" y="2804745"/>
            <a:ext cx="569741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600" dirty="0" smtClean="0"/>
              <a:t>Derinin orta katmanı olan dermiş tabakasından köken alır.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600" dirty="0" smtClean="0"/>
              <a:t>Türlere bağlı olarak deriyi ya tamamen ya kısmen örter. Bunun yanı sıra vücudunda pul bulunmayan türler de mevcuttur.</a:t>
            </a:r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234288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070" y="2777383"/>
            <a:ext cx="4532625" cy="259256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1170774" y="2862842"/>
            <a:ext cx="4606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u="sng" dirty="0" smtClean="0"/>
              <a:t>Solungaçlar üç ana bölümden oluşur: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Solungaç dikenleri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err="1" smtClean="0"/>
              <a:t>Salungaç</a:t>
            </a:r>
            <a:r>
              <a:rPr lang="tr-TR" sz="2400" dirty="0" smtClean="0"/>
              <a:t> yayları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 smtClean="0"/>
              <a:t>Solungaç </a:t>
            </a:r>
            <a:r>
              <a:rPr lang="tr-TR" sz="2400" dirty="0" err="1" smtClean="0"/>
              <a:t>flamentleri</a:t>
            </a:r>
            <a:endParaRPr lang="tr-TR" sz="2400" dirty="0"/>
          </a:p>
        </p:txBody>
      </p:sp>
      <p:sp>
        <p:nvSpPr>
          <p:cNvPr id="6" name="Unvan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Solungaçlar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444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946" y="2586281"/>
            <a:ext cx="7500326" cy="3383696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8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8328" y="272779"/>
            <a:ext cx="3305897" cy="965817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4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4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4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1055799" y="2473839"/>
            <a:ext cx="3945977" cy="41966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+mn-lt"/>
              </a:rPr>
              <a:t>B</a:t>
            </a:r>
            <a:r>
              <a:rPr lang="tr-TR" sz="2400" cap="none" dirty="0" smtClean="0">
                <a:latin typeface="+mn-lt"/>
              </a:rPr>
              <a:t>alığın tanımı</a:t>
            </a:r>
          </a:p>
          <a:p>
            <a:endParaRPr lang="tr-TR" sz="2400" dirty="0" smtClean="0">
              <a:latin typeface="+mn-lt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2400" dirty="0" smtClean="0">
                <a:latin typeface="+mn-lt"/>
              </a:rPr>
              <a:t>B</a:t>
            </a:r>
            <a:r>
              <a:rPr lang="tr-TR" sz="2400" cap="none" dirty="0" smtClean="0">
                <a:latin typeface="+mn-lt"/>
              </a:rPr>
              <a:t>alıklarda</a:t>
            </a:r>
            <a:r>
              <a:rPr lang="tr-TR" sz="2400" dirty="0" smtClean="0">
                <a:latin typeface="+mn-lt"/>
              </a:rPr>
              <a:t>;</a:t>
            </a:r>
          </a:p>
          <a:p>
            <a:r>
              <a:rPr lang="tr-TR" sz="2400" cap="none" dirty="0" smtClean="0">
                <a:latin typeface="+mn-lt"/>
              </a:rPr>
              <a:t>		- dış morfolojik yapı</a:t>
            </a:r>
          </a:p>
          <a:p>
            <a:r>
              <a:rPr lang="tr-TR" sz="2400" cap="none" dirty="0" smtClean="0">
                <a:latin typeface="+mn-lt"/>
              </a:rPr>
              <a:t>		- iç morfolojik yapı</a:t>
            </a:r>
          </a:p>
          <a:p>
            <a:r>
              <a:rPr lang="tr-TR" sz="2400" cap="none" dirty="0" smtClean="0">
                <a:latin typeface="+mn-lt"/>
              </a:rPr>
              <a:t>		- üreme</a:t>
            </a:r>
          </a:p>
          <a:p>
            <a:r>
              <a:rPr lang="tr-TR" sz="2400" cap="none" dirty="0" smtClean="0">
                <a:latin typeface="+mn-lt"/>
              </a:rPr>
              <a:t>		- </a:t>
            </a:r>
            <a:r>
              <a:rPr lang="tr-TR" sz="2400" cap="none" dirty="0" err="1" smtClean="0">
                <a:latin typeface="+mn-lt"/>
              </a:rPr>
              <a:t>osmoregülasyon</a:t>
            </a:r>
            <a:endParaRPr lang="tr-TR" sz="2400" cap="none" dirty="0" smtClean="0">
              <a:latin typeface="+mn-lt"/>
            </a:endParaRPr>
          </a:p>
          <a:p>
            <a:r>
              <a:rPr lang="tr-TR" sz="2400" cap="none" dirty="0" smtClean="0">
                <a:latin typeface="+mn-lt"/>
              </a:rPr>
              <a:t>		- göç</a:t>
            </a:r>
          </a:p>
          <a:p>
            <a:endParaRPr lang="tr-TR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2050" name="Picture 2" descr="SAZAN RESMİ ile ilgili görsel sonucu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6" y="2547217"/>
            <a:ext cx="28575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AZAN RESMİ ile ilgili görsel sonucu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949803"/>
            <a:ext cx="3305175" cy="1381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ZAN RESMİ ile ilgili görsel sonucu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33" y="4263073"/>
            <a:ext cx="2790825" cy="163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ABALIK RESMİ ile ilgili görsel sonucu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64" y="2647229"/>
            <a:ext cx="3257550" cy="140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9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703708" y="598516"/>
            <a:ext cx="2635135" cy="14243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endParaRPr lang="tr-TR" sz="3200" dirty="0" smtClean="0">
              <a:latin typeface="Bodoni MT Poster Compressed" panose="02070706080601050204" pitchFamily="18" charset="-94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tr-TR" sz="3200" dirty="0">
              <a:latin typeface="Bodoni MT Poster Compressed" panose="02070706080601050204" pitchFamily="18" charset="-94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3200" dirty="0" smtClean="0">
                <a:latin typeface="Bodoni MT Poster Compressed" panose="02070706080601050204" pitchFamily="18" charset="-94"/>
              </a:rPr>
              <a:t>B</a:t>
            </a:r>
            <a:r>
              <a:rPr lang="tr-TR" sz="3200" cap="none" dirty="0" smtClean="0">
                <a:latin typeface="Bodoni MT Poster Compressed" panose="02070706080601050204" pitchFamily="18" charset="-94"/>
              </a:rPr>
              <a:t>alığın tanımı</a:t>
            </a:r>
            <a:endParaRPr lang="tr-TR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2052" name="Picture 4" descr="SAZAN RESMİ ile ilgili görsel sonucu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95" y="949803"/>
            <a:ext cx="3305175" cy="1381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ZAN RESMİ ile ilgili görsel sonucu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33" y="4263073"/>
            <a:ext cx="2790825" cy="163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LABALIK RESMİ ile ilgili görsel sonucu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bg2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564" y="2647229"/>
            <a:ext cx="3257550" cy="1400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703707" y="2308466"/>
            <a:ext cx="54958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Balık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suda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yaşamaya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uyum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sağlamış,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solunumunu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solungaçlarıyla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yapan, derisi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çoğunlukla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pullarla örtülü, </a:t>
            </a:r>
            <a:r>
              <a:rPr lang="tr-T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ekstremiteleri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yüzgeç olan,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soğukkanlı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ilkel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omurgalıdır. </a:t>
            </a:r>
            <a:endPara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Balıklar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geniş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alanlara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yayılmışlardır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tür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sayısı,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büyüklük,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dış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morfoloji ve iç morfoloji, fizyoloji ve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davranış açısından </a:t>
            </a:r>
            <a:r>
              <a:rPr lang="tr-T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değişik varyasyon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gösterirler.</a:t>
            </a:r>
          </a:p>
        </p:txBody>
      </p:sp>
    </p:spTree>
    <p:extLst>
      <p:ext uri="{BB962C8B-B14F-4D97-AF65-F5344CB8AC3E}">
        <p14:creationId xmlns:p14="http://schemas.microsoft.com/office/powerpoint/2010/main" val="41164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>
          <a:xfrm>
            <a:off x="3149751" y="1894202"/>
            <a:ext cx="5550333" cy="74691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>
              <a:buFont typeface="Wingdings" panose="05000000000000000000" pitchFamily="2" charset="2"/>
              <a:buChar char="§"/>
            </a:pP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tr-TR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alıklarda dış morfolojik yapı</a:t>
            </a:r>
          </a:p>
          <a:p>
            <a:r>
              <a:rPr lang="tr-TR" sz="2800" cap="none" dirty="0" smtClean="0">
                <a:latin typeface="Bodoni MT Poster Compressed" panose="02070706080601050204" pitchFamily="18" charset="-94"/>
              </a:rPr>
              <a:t>	</a:t>
            </a:r>
            <a:endParaRPr lang="tr-TR" sz="2800" dirty="0"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784837" y="2954215"/>
            <a:ext cx="76668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Balıklarda temel olarak 4 farklı vücut şekli bulunur:</a:t>
            </a:r>
          </a:p>
          <a:p>
            <a:endParaRPr lang="tr-TR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err="1" smtClean="0"/>
              <a:t>Fusiform</a:t>
            </a:r>
            <a:r>
              <a:rPr lang="tr-TR" dirty="0" smtClean="0"/>
              <a:t> (Füze şeklinde)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Yassı balıklar (</a:t>
            </a:r>
            <a:r>
              <a:rPr lang="tr-TR" dirty="0" err="1" smtClean="0"/>
              <a:t>Dorsa-ventral</a:t>
            </a:r>
            <a:r>
              <a:rPr lang="tr-TR" dirty="0" smtClean="0"/>
              <a:t> veya </a:t>
            </a:r>
            <a:r>
              <a:rPr lang="tr-TR" dirty="0" err="1" smtClean="0"/>
              <a:t>Lateralden</a:t>
            </a:r>
            <a:r>
              <a:rPr lang="tr-TR" dirty="0" smtClean="0"/>
              <a:t> yassılaşmış)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İncelmiş uzamış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/>
              <a:t>Köşeli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977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204" y="2927838"/>
            <a:ext cx="4371125" cy="2130737"/>
          </a:xfrm>
          <a:prstGeom prst="rect">
            <a:avLst/>
          </a:prstGeom>
        </p:spPr>
      </p:pic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C00000"/>
                </a:solidFill>
              </a:rPr>
              <a:t>Yüzgeçler</a:t>
            </a:r>
            <a:endParaRPr lang="tr-TR" sz="3000" dirty="0">
              <a:solidFill>
                <a:srgbClr val="C00000"/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1459523" y="3147646"/>
            <a:ext cx="4211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/>
              <a:t>Tek yüzgeçler</a:t>
            </a:r>
            <a:endParaRPr lang="tr-TR" b="1" u="sng" dirty="0"/>
          </a:p>
        </p:txBody>
      </p:sp>
      <p:sp>
        <p:nvSpPr>
          <p:cNvPr id="7" name="Metin kutusu 6"/>
          <p:cNvSpPr txBox="1"/>
          <p:nvPr/>
        </p:nvSpPr>
        <p:spPr>
          <a:xfrm>
            <a:off x="1459523" y="3736731"/>
            <a:ext cx="4325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Dorsal</a:t>
            </a:r>
            <a:r>
              <a:rPr lang="tr-TR" dirty="0" smtClean="0"/>
              <a:t> yüzgeç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Anal yüzgeç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Kuyruk yüzgeci  1. </a:t>
            </a:r>
            <a:r>
              <a:rPr lang="tr-TR" dirty="0" err="1" smtClean="0"/>
              <a:t>Difuserk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                          2. </a:t>
            </a:r>
            <a:r>
              <a:rPr lang="tr-TR" dirty="0" err="1" smtClean="0"/>
              <a:t>Heteroserk</a:t>
            </a:r>
            <a:endParaRPr lang="tr-TR" dirty="0" smtClean="0"/>
          </a:p>
          <a:p>
            <a:r>
              <a:rPr lang="tr-TR" dirty="0"/>
              <a:t> </a:t>
            </a:r>
            <a:r>
              <a:rPr lang="tr-TR" dirty="0" smtClean="0"/>
              <a:t>                              3. </a:t>
            </a:r>
            <a:r>
              <a:rPr lang="tr-TR" dirty="0" err="1" smtClean="0"/>
              <a:t>Homoserk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297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712" y="3675184"/>
            <a:ext cx="4371125" cy="2130737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369777" y="1969478"/>
            <a:ext cx="4501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solidFill>
                  <a:srgbClr val="C00000"/>
                </a:solidFill>
              </a:rPr>
              <a:t>Çift yüzgeçler:</a:t>
            </a:r>
          </a:p>
          <a:p>
            <a:endParaRPr lang="tr-TR" b="1" u="sng" dirty="0">
              <a:solidFill>
                <a:srgbClr val="C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smtClean="0"/>
              <a:t>Pektoral yüzgeç (Göğüs yüzgeci)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dirty="0" err="1" smtClean="0"/>
              <a:t>Pelvik</a:t>
            </a:r>
            <a:r>
              <a:rPr lang="tr-TR" dirty="0" smtClean="0"/>
              <a:t> yüzgeç (Karın yüzgeci)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543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346676" y="1717070"/>
            <a:ext cx="9601196" cy="1303867"/>
          </a:xfrm>
        </p:spPr>
        <p:txBody>
          <a:bodyPr>
            <a:normAutofit/>
          </a:bodyPr>
          <a:lstStyle/>
          <a:p>
            <a:r>
              <a:rPr lang="tr-TR" sz="2800" b="1" dirty="0" smtClean="0"/>
              <a:t>Türlere özgü </a:t>
            </a:r>
            <a:r>
              <a:rPr lang="tr-TR" sz="2800" b="1" dirty="0" err="1" smtClean="0"/>
              <a:t>dorsal</a:t>
            </a:r>
            <a:r>
              <a:rPr lang="tr-TR" sz="2800" b="1" dirty="0" smtClean="0"/>
              <a:t> yüzgecin arkasında bulunan </a:t>
            </a:r>
            <a:r>
              <a:rPr lang="tr-TR" sz="2800" b="1" dirty="0" err="1" smtClean="0"/>
              <a:t>ışınsız</a:t>
            </a:r>
            <a:r>
              <a:rPr lang="tr-TR" sz="2800" b="1" dirty="0" smtClean="0"/>
              <a:t> yağ yüzgeci </a:t>
            </a:r>
            <a:r>
              <a:rPr lang="tr-TR" sz="2800" b="1" dirty="0" err="1" smtClean="0"/>
              <a:t>Adipoz</a:t>
            </a:r>
            <a:r>
              <a:rPr lang="tr-TR" sz="2800" b="1" dirty="0" smtClean="0"/>
              <a:t> yüzgeç adını alır.</a:t>
            </a:r>
            <a:endParaRPr lang="tr-TR" sz="2800" b="1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976" y="3058237"/>
            <a:ext cx="53625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2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7487" y="909752"/>
            <a:ext cx="10536965" cy="1918906"/>
          </a:xfrm>
        </p:spPr>
        <p:txBody>
          <a:bodyPr>
            <a:noAutofit/>
          </a:bodyPr>
          <a:lstStyle/>
          <a:p>
            <a:pPr algn="just"/>
            <a:r>
              <a:rPr lang="tr-TR" sz="2600" dirty="0" smtClean="0">
                <a:solidFill>
                  <a:schemeClr val="tx1"/>
                </a:solidFill>
                <a:latin typeface="+mn-lt"/>
              </a:rPr>
              <a:t>Ton ve uskumru gibi hızlı yüzen balıklarda </a:t>
            </a:r>
            <a:r>
              <a:rPr lang="tr-TR" sz="2600" dirty="0" err="1" smtClean="0">
                <a:solidFill>
                  <a:schemeClr val="tx1"/>
                </a:solidFill>
                <a:latin typeface="+mn-lt"/>
              </a:rPr>
              <a:t>dorsal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 yüzgeç-kuyruk yüzgeci</a:t>
            </a:r>
            <a:br>
              <a:rPr lang="tr-TR" sz="2600" dirty="0" smtClean="0">
                <a:solidFill>
                  <a:schemeClr val="tx1"/>
                </a:solidFill>
                <a:latin typeface="+mn-lt"/>
              </a:rPr>
            </a:b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anal yüzgeç-kuyruk yüzgeci arasında yalancı yüzgeç olarak bilinen </a:t>
            </a:r>
            <a:r>
              <a:rPr lang="tr-TR" sz="2600" dirty="0" err="1" smtClean="0">
                <a:solidFill>
                  <a:schemeClr val="tx1"/>
                </a:solidFill>
                <a:latin typeface="+mn-lt"/>
              </a:rPr>
              <a:t>pinnullar</a:t>
            </a:r>
            <a:r>
              <a:rPr lang="tr-TR" sz="2600" dirty="0" smtClean="0">
                <a:solidFill>
                  <a:schemeClr val="tx1"/>
                </a:solidFill>
                <a:latin typeface="+mn-lt"/>
              </a:rPr>
              <a:t> bulunur.</a:t>
            </a:r>
            <a:endParaRPr lang="tr-TR" sz="2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126" y="2660251"/>
            <a:ext cx="5661001" cy="29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024439" y="1252515"/>
            <a:ext cx="4901941" cy="965817"/>
          </a:xfrm>
        </p:spPr>
        <p:txBody>
          <a:bodyPr>
            <a:noAutofit/>
          </a:bodyPr>
          <a:lstStyle/>
          <a:p>
            <a:r>
              <a:rPr lang="tr-TR" sz="3000" b="1" dirty="0" smtClean="0">
                <a:solidFill>
                  <a:schemeClr val="tx1"/>
                </a:solidFill>
                <a:latin typeface="+mn-lt"/>
              </a:rPr>
              <a:t>Deri</a:t>
            </a:r>
            <a:endParaRPr lang="tr-TR" sz="3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3.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1392964" y="2666288"/>
            <a:ext cx="954565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Balık vücudunu dış etkenlere karşı korumasının yanı sıra boşaltım, solunum ve </a:t>
            </a:r>
            <a:r>
              <a:rPr lang="tr-TR" sz="2800" dirty="0" err="1" smtClean="0"/>
              <a:t>osmoregülasyon</a:t>
            </a:r>
            <a:r>
              <a:rPr lang="tr-TR" sz="2800" dirty="0" smtClean="0"/>
              <a:t> gibi </a:t>
            </a:r>
            <a:r>
              <a:rPr lang="tr-TR" sz="2800" dirty="0" err="1" smtClean="0"/>
              <a:t>metabolik</a:t>
            </a:r>
            <a:r>
              <a:rPr lang="tr-TR" sz="2800" dirty="0" smtClean="0"/>
              <a:t> olaylarda aktif rol almaktadır.</a:t>
            </a:r>
          </a:p>
          <a:p>
            <a:r>
              <a:rPr lang="tr-TR" sz="2800" u="sng" dirty="0" smtClean="0">
                <a:solidFill>
                  <a:srgbClr val="C00000"/>
                </a:solidFill>
              </a:rPr>
              <a:t>Tabakalar: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/>
              <a:t>Epidermis</a:t>
            </a:r>
            <a:endParaRPr lang="tr-T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/>
              <a:t>Dermis</a:t>
            </a:r>
            <a:endParaRPr lang="tr-TR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err="1" smtClean="0"/>
              <a:t>Hipodermis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7333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608</TotalTime>
  <Words>295</Words>
  <Application>Microsoft Office PowerPoint</Application>
  <PresentationFormat>Geniş ekran</PresentationFormat>
  <Paragraphs>71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9" baseType="lpstr">
      <vt:lpstr>Arial</vt:lpstr>
      <vt:lpstr>Bodoni MT Poster Compressed</vt:lpstr>
      <vt:lpstr>Garamond</vt:lpstr>
      <vt:lpstr>Times New Roman</vt:lpstr>
      <vt:lpstr>Wingdings</vt:lpstr>
      <vt:lpstr>Organik</vt:lpstr>
      <vt:lpstr>BALIK BİYOLOJİSİ</vt:lpstr>
      <vt:lpstr>BalıK BİYOLOJİSİ</vt:lpstr>
      <vt:lpstr>PowerPoint Sunusu</vt:lpstr>
      <vt:lpstr>PowerPoint Sunusu</vt:lpstr>
      <vt:lpstr>Yüzgeçler</vt:lpstr>
      <vt:lpstr>PowerPoint Sunusu</vt:lpstr>
      <vt:lpstr>Türlere özgü dorsal yüzgecin arkasında bulunan ışınsız yağ yüzgeci Adipoz yüzgeç adını alır.</vt:lpstr>
      <vt:lpstr>Ton ve uskumru gibi hızlı yüzen balıklarda dorsal yüzgeç-kuyruk yüzgeci anal yüzgeç-kuyruk yüzgeci arasında yalancı yüzgeç olarak bilinen pinnullar bulunur.</vt:lpstr>
      <vt:lpstr>Deri</vt:lpstr>
      <vt:lpstr>Renk</vt:lpstr>
      <vt:lpstr>Pullar</vt:lpstr>
      <vt:lpstr>Solungaçlar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Akasya Topçu</cp:lastModifiedBy>
  <cp:revision>67</cp:revision>
  <dcterms:created xsi:type="dcterms:W3CDTF">2017-06-01T08:33:22Z</dcterms:created>
  <dcterms:modified xsi:type="dcterms:W3CDTF">2018-04-26T12:36:38Z</dcterms:modified>
</cp:coreProperties>
</file>