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7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2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0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3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6A291-F618-4D26-ADCA-1131F5706C58}" type="datetimeFigureOut">
              <a:rPr lang="tr-TR" smtClean="0"/>
              <a:t>9.06.2021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TÜRKİYE SİYASAL HAYATI VE KURUMLARI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11. Hafta: 1970’lı Yıllar -II</a:t>
            </a:r>
          </a:p>
        </p:txBody>
      </p:sp>
    </p:spTree>
    <p:extLst>
      <p:ext uri="{BB962C8B-B14F-4D97-AF65-F5344CB8AC3E}">
        <p14:creationId xmlns:p14="http://schemas.microsoft.com/office/powerpoint/2010/main" val="132261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 hayatında eğilimler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4927108" cy="402336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Yeşilçam’ın film yıldızları, </a:t>
            </a:r>
            <a:r>
              <a:rPr lang="tr-TR" dirty="0" err="1"/>
              <a:t>figüranları</a:t>
            </a:r>
            <a:r>
              <a:rPr lang="tr-TR" dirty="0"/>
              <a:t>, set işçileri hep birlikte </a:t>
            </a:r>
            <a:r>
              <a:rPr lang="tr-TR" dirty="0" err="1"/>
              <a:t>örgütlenerek</a:t>
            </a:r>
            <a:r>
              <a:rPr lang="tr-TR" dirty="0"/>
              <a:t> ‘Sinema Emekçileri’ adı altında 5-7 Kasım 1977 tarihlerinde İstanbul’dan</a:t>
            </a:r>
          </a:p>
          <a:p>
            <a:r>
              <a:rPr lang="tr-TR" dirty="0"/>
              <a:t>Ankara’ya </a:t>
            </a:r>
            <a:r>
              <a:rPr lang="tr-TR" dirty="0" err="1"/>
              <a:t>sansüru</a:t>
            </a:r>
            <a:r>
              <a:rPr lang="tr-TR" dirty="0"/>
              <a:t>̈ protesto </a:t>
            </a:r>
            <a:r>
              <a:rPr lang="tr-TR" dirty="0" err="1"/>
              <a:t>yürüyüşu</a:t>
            </a:r>
            <a:r>
              <a:rPr lang="tr-TR" dirty="0"/>
              <a:t>̈ </a:t>
            </a:r>
            <a:r>
              <a:rPr lang="tr-TR" dirty="0" err="1"/>
              <a:t>düzenlediler</a:t>
            </a:r>
            <a:r>
              <a:rPr lang="tr-TR" dirty="0"/>
              <a:t>. </a:t>
            </a:r>
            <a:r>
              <a:rPr lang="tr-TR" dirty="0" err="1"/>
              <a:t>Yürüyüşte</a:t>
            </a:r>
            <a:r>
              <a:rPr lang="tr-TR" dirty="0"/>
              <a:t> Fatma </a:t>
            </a:r>
            <a:r>
              <a:rPr lang="tr-TR" dirty="0" err="1"/>
              <a:t>Girik</a:t>
            </a:r>
            <a:r>
              <a:rPr lang="tr-TR" dirty="0"/>
              <a:t> tarafından okunan bildiride “Biz sinema emekçileri siz </a:t>
            </a:r>
            <a:r>
              <a:rPr lang="tr-TR" dirty="0" err="1"/>
              <a:t>yüce</a:t>
            </a:r>
            <a:r>
              <a:rPr lang="tr-TR" dirty="0"/>
              <a:t> halkımızın</a:t>
            </a:r>
          </a:p>
          <a:p>
            <a:r>
              <a:rPr lang="tr-TR" dirty="0"/>
              <a:t>onuruna yaraşır filmler yapabilmek için yollara </a:t>
            </a:r>
            <a:r>
              <a:rPr lang="tr-TR" dirty="0" err="1"/>
              <a:t>düştük</a:t>
            </a:r>
            <a:r>
              <a:rPr lang="tr-TR" dirty="0"/>
              <a:t>… Sizin dertlerinizi dile getiren filmler yapabilmek için yollara </a:t>
            </a:r>
            <a:r>
              <a:rPr lang="tr-TR" dirty="0" err="1"/>
              <a:t>düştük</a:t>
            </a:r>
            <a:r>
              <a:rPr lang="tr-TR" dirty="0"/>
              <a:t>… Sinema emekçilerinin</a:t>
            </a:r>
          </a:p>
          <a:p>
            <a:r>
              <a:rPr lang="tr-TR" dirty="0"/>
              <a:t>60 yıldır </a:t>
            </a:r>
            <a:r>
              <a:rPr lang="tr-TR" dirty="0" err="1"/>
              <a:t>sömürülmesine</a:t>
            </a:r>
            <a:r>
              <a:rPr lang="tr-TR" dirty="0"/>
              <a:t> son vermek ve sosyal ekonomik haklarına kavuşturulmalarını sağlamak için yollara </a:t>
            </a:r>
            <a:r>
              <a:rPr lang="tr-TR" dirty="0" err="1"/>
              <a:t>düştük</a:t>
            </a:r>
            <a:r>
              <a:rPr lang="tr-TR" dirty="0"/>
              <a:t>… Size karşı sorumluyuz…</a:t>
            </a:r>
          </a:p>
          <a:p>
            <a:r>
              <a:rPr lang="tr-TR" dirty="0"/>
              <a:t>Sizden destek almak için yollara </a:t>
            </a:r>
            <a:r>
              <a:rPr lang="tr-TR" dirty="0" err="1"/>
              <a:t>düştük</a:t>
            </a:r>
            <a:r>
              <a:rPr lang="tr-TR"/>
              <a:t>…” deniliyordu.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6DD09B-859C-6945-B9D4-8FDCA597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72" y="1737359"/>
            <a:ext cx="4927108" cy="3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32F7F-C2C0-2842-902B-556BC59C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36A70C-3FCB-E843-AB71-CD8860C6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Türkiye’de</a:t>
            </a:r>
            <a:r>
              <a:rPr lang="tr-TR" dirty="0"/>
              <a:t> sosyalist kadınların</a:t>
            </a:r>
          </a:p>
          <a:p>
            <a:r>
              <a:rPr lang="tr-TR" dirty="0"/>
              <a:t>kurduğu ilk kadın derneği 1969 yılında kurulan </a:t>
            </a:r>
            <a:r>
              <a:rPr lang="tr-TR" dirty="0" err="1"/>
              <a:t>Türkiye</a:t>
            </a:r>
            <a:r>
              <a:rPr lang="tr-TR" dirty="0"/>
              <a:t> Devrimci Kadınlar Birliği’dir ve</a:t>
            </a:r>
          </a:p>
          <a:p>
            <a:r>
              <a:rPr lang="tr-TR" dirty="0"/>
              <a:t>kurucuları arasında Suat Derviş vardır. 1970’li yıllarda kurulan kadın </a:t>
            </a:r>
            <a:r>
              <a:rPr lang="tr-TR" dirty="0" err="1"/>
              <a:t>örgütlerine</a:t>
            </a:r>
            <a:r>
              <a:rPr lang="tr-TR" dirty="0"/>
              <a:t> Devrimci</a:t>
            </a:r>
          </a:p>
          <a:p>
            <a:r>
              <a:rPr lang="tr-TR" dirty="0"/>
              <a:t>Kadınlar Derneği, Emekçi Kadınlar Derneği, Karadeniz Kadınları Derneği, Ankara Kadınlar</a:t>
            </a:r>
          </a:p>
          <a:p>
            <a:r>
              <a:rPr lang="tr-TR" dirty="0"/>
              <a:t>Derneği, Diyarbakır’da kurulan Devrimci Demokrat Kadınlar Derneği gibi dernekler</a:t>
            </a:r>
          </a:p>
          <a:p>
            <a:r>
              <a:rPr lang="tr-TR" dirty="0"/>
              <a:t>örnek gösterilebilir. Sosyalist kadın hareketinin </a:t>
            </a:r>
            <a:r>
              <a:rPr lang="tr-TR" dirty="0" err="1"/>
              <a:t>örgütlerinin</a:t>
            </a:r>
            <a:r>
              <a:rPr lang="tr-TR" dirty="0"/>
              <a:t> yanı sıra, MHP’nin kurduğu</a:t>
            </a:r>
          </a:p>
          <a:p>
            <a:r>
              <a:rPr lang="tr-TR" dirty="0" err="1"/>
              <a:t>Ülku</a:t>
            </a:r>
            <a:r>
              <a:rPr lang="tr-TR" dirty="0"/>
              <a:t>̈-Han isimli bir kadın derneği de mevcuttu.</a:t>
            </a:r>
          </a:p>
        </p:txBody>
      </p:sp>
    </p:spTree>
    <p:extLst>
      <p:ext uri="{BB962C8B-B14F-4D97-AF65-F5344CB8AC3E}">
        <p14:creationId xmlns:p14="http://schemas.microsoft.com/office/powerpoint/2010/main" val="63727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BB74CD-2DB5-D642-AE20-D4C95BEF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934344-639E-9C46-A44E-3C445A4F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1960’lı yıllarda baş gösteren gecekondu sorununa ve kentsel yoksulluğa karşı 1970’li yılların</a:t>
            </a:r>
          </a:p>
          <a:p>
            <a:r>
              <a:rPr lang="tr-TR" dirty="0"/>
              <a:t>başlarında </a:t>
            </a:r>
            <a:r>
              <a:rPr lang="tr-TR" dirty="0" err="1"/>
              <a:t>büyük</a:t>
            </a:r>
            <a:r>
              <a:rPr lang="tr-TR" dirty="0"/>
              <a:t> kentlerde “kentsel solculuk” hareketi etkin olmaya başladı. ‘Yeni belediyecilik’</a:t>
            </a:r>
          </a:p>
          <a:p>
            <a:r>
              <a:rPr lang="tr-TR" dirty="0"/>
              <a:t>olarak adlandırılan bu hareket, önceden sistematik biçimde planlanmamış, ancak uygulamada</a:t>
            </a:r>
          </a:p>
          <a:p>
            <a:r>
              <a:rPr lang="tr-TR" dirty="0"/>
              <a:t>geliştirilmiş bir projeydi.</a:t>
            </a:r>
          </a:p>
        </p:txBody>
      </p:sp>
    </p:spTree>
    <p:extLst>
      <p:ext uri="{BB962C8B-B14F-4D97-AF65-F5344CB8AC3E}">
        <p14:creationId xmlns:p14="http://schemas.microsoft.com/office/powerpoint/2010/main" val="352695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4CE646-BE60-E542-9EF6-7527F11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Dünyayla ilişkiler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45D17D-3EC6-614C-90EF-C4C0EF2A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1960-1980 yılları, </a:t>
            </a:r>
            <a:r>
              <a:rPr lang="tr-TR" dirty="0" err="1"/>
              <a:t>Türkiye’nin</a:t>
            </a:r>
            <a:r>
              <a:rPr lang="tr-TR" dirty="0"/>
              <a:t> dış politikada göreli özerklik devri olarak tanımlanmaktadır.</a:t>
            </a:r>
          </a:p>
          <a:p>
            <a:r>
              <a:rPr lang="tr-TR" dirty="0" err="1"/>
              <a:t>Türkiye</a:t>
            </a:r>
            <a:r>
              <a:rPr lang="tr-TR" dirty="0"/>
              <a:t>, 1970’lerde ABD’ye rağmen Ege’de Yunanistan’la çatışmış, 1974’te 12</a:t>
            </a:r>
          </a:p>
          <a:p>
            <a:r>
              <a:rPr lang="tr-TR" dirty="0"/>
              <a:t>Mart döneminde ABD baskısıyla yasaklanan haşhaş ekimi tekrar serbest bırakılmış,</a:t>
            </a:r>
          </a:p>
          <a:p>
            <a:r>
              <a:rPr lang="tr-TR" dirty="0"/>
              <a:t>Kıbrıs’a harekât </a:t>
            </a:r>
            <a:r>
              <a:rPr lang="tr-TR" dirty="0" err="1"/>
              <a:t>düzenlenmiş</a:t>
            </a:r>
            <a:r>
              <a:rPr lang="tr-TR" dirty="0"/>
              <a:t>, yine ABD’nin silah ambargosu kaldırılmadığından, </a:t>
            </a:r>
            <a:r>
              <a:rPr lang="tr-TR" dirty="0" err="1"/>
              <a:t>üslerin</a:t>
            </a:r>
            <a:endParaRPr lang="tr-TR" dirty="0"/>
          </a:p>
          <a:p>
            <a:r>
              <a:rPr lang="tr-TR" dirty="0"/>
              <a:t>kullanımını durdurmuş ayrıca AET ile tek taraf </a:t>
            </a:r>
            <a:r>
              <a:rPr lang="tr-TR" dirty="0" err="1"/>
              <a:t>lı</a:t>
            </a:r>
            <a:r>
              <a:rPr lang="tr-TR" dirty="0"/>
              <a:t> bir kararla ilişkileri askıya almıştır.</a:t>
            </a:r>
          </a:p>
        </p:txBody>
      </p:sp>
    </p:spTree>
    <p:extLst>
      <p:ext uri="{BB962C8B-B14F-4D97-AF65-F5344CB8AC3E}">
        <p14:creationId xmlns:p14="http://schemas.microsoft.com/office/powerpoint/2010/main" val="46445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8C680E-9404-D94F-97C0-EB68F691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Dünyayla ilişkiler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B3FF3F-2EC7-1246-94EC-8EA1BCFC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- </a:t>
            </a:r>
            <a:r>
              <a:rPr lang="tr-TR" dirty="0" err="1"/>
              <a:t>Türkiye’nin</a:t>
            </a:r>
            <a:r>
              <a:rPr lang="tr-TR" dirty="0"/>
              <a:t> bu dönemde dış politika sorunlarından biri, Kıbrıs sorununun temel sonucu olan silah ambargosuydu. 4 yıl boyunca ABD </a:t>
            </a:r>
            <a:r>
              <a:rPr lang="tr-TR" dirty="0" err="1"/>
              <a:t>Türkiye’ye</a:t>
            </a:r>
            <a:r>
              <a:rPr lang="tr-TR" dirty="0"/>
              <a:t> silah ambargosu uyguladı. Ambargonun</a:t>
            </a:r>
          </a:p>
          <a:p>
            <a:r>
              <a:rPr lang="tr-TR" dirty="0"/>
              <a:t>uygulanmaya başladığı sırada </a:t>
            </a:r>
            <a:r>
              <a:rPr lang="tr-TR" dirty="0" err="1"/>
              <a:t>Türkiye’ye</a:t>
            </a:r>
            <a:r>
              <a:rPr lang="tr-TR" dirty="0"/>
              <a:t> sevk edilmesi gereken bedeli ödenmiş askerî</a:t>
            </a:r>
          </a:p>
          <a:p>
            <a:r>
              <a:rPr lang="tr-TR" dirty="0"/>
              <a:t>malzeme vardı. Bu </a:t>
            </a:r>
            <a:r>
              <a:rPr lang="tr-TR" dirty="0" err="1"/>
              <a:t>Türkiye’yi</a:t>
            </a:r>
            <a:r>
              <a:rPr lang="tr-TR" dirty="0"/>
              <a:t> oldukça zor bir duruma sokuyordu.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6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 hayatında eğilimler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Dönemin </a:t>
            </a:r>
            <a:r>
              <a:rPr lang="tr-TR" dirty="0" err="1"/>
              <a:t>kültürel</a:t>
            </a:r>
            <a:r>
              <a:rPr lang="tr-TR" dirty="0"/>
              <a:t> yaşamı etkileyen en çarpıcı gelişmelerinden birisi TV’nin yaygınlaşması</a:t>
            </a:r>
          </a:p>
          <a:p>
            <a:r>
              <a:rPr lang="tr-TR" dirty="0"/>
              <a:t>ve </a:t>
            </a:r>
            <a:r>
              <a:rPr lang="tr-TR" dirty="0" err="1"/>
              <a:t>düzenli</a:t>
            </a:r>
            <a:r>
              <a:rPr lang="tr-TR" dirty="0"/>
              <a:t> yayına başlamasıdır. TV bu dönemde kitle iletişim araçları içinde ayrıcalıklı bir</a:t>
            </a:r>
          </a:p>
          <a:p>
            <a:r>
              <a:rPr lang="tr-TR" dirty="0"/>
              <a:t>konuma gelmişti. Bu dönemde TV’nin </a:t>
            </a:r>
            <a:r>
              <a:rPr lang="tr-TR" dirty="0" err="1"/>
              <a:t>kültürel</a:t>
            </a:r>
            <a:r>
              <a:rPr lang="tr-TR" dirty="0"/>
              <a:t> yaşama olan etkisi, sinema, tiyatro gibi alanlarla</a:t>
            </a:r>
          </a:p>
          <a:p>
            <a:r>
              <a:rPr lang="tr-TR" dirty="0"/>
              <a:t>etkileşimi ve kitap okuma </a:t>
            </a:r>
            <a:r>
              <a:rPr lang="tr-TR" dirty="0" err="1"/>
              <a:t>üzerindeki</a:t>
            </a:r>
            <a:r>
              <a:rPr lang="tr-TR" dirty="0"/>
              <a:t> etkileri, TRT ve </a:t>
            </a:r>
            <a:r>
              <a:rPr lang="tr-TR" dirty="0" err="1"/>
              <a:t>hükûmetler</a:t>
            </a:r>
            <a:r>
              <a:rPr lang="tr-TR" dirty="0"/>
              <a:t> arası ilişkiler tartışılan</a:t>
            </a:r>
          </a:p>
          <a:p>
            <a:r>
              <a:rPr lang="tr-TR" dirty="0"/>
              <a:t>konular arasındaydı.</a:t>
            </a:r>
          </a:p>
        </p:txBody>
      </p:sp>
    </p:spTree>
    <p:extLst>
      <p:ext uri="{BB962C8B-B14F-4D97-AF65-F5344CB8AC3E}">
        <p14:creationId xmlns:p14="http://schemas.microsoft.com/office/powerpoint/2010/main" val="34654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 hayatında eğilimler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dönemde </a:t>
            </a:r>
            <a:r>
              <a:rPr lang="tr-TR" dirty="0" err="1"/>
              <a:t>edebiyatt</a:t>
            </a:r>
            <a:r>
              <a:rPr lang="tr-TR" dirty="0"/>
              <a:t> a özellikle 12 Mart romanları önemli bir yer tutar. 1968’den 1971’e</a:t>
            </a:r>
          </a:p>
          <a:p>
            <a:r>
              <a:rPr lang="tr-TR" dirty="0"/>
              <a:t>dek </a:t>
            </a:r>
            <a:r>
              <a:rPr lang="tr-TR" dirty="0" err="1"/>
              <a:t>süren</a:t>
            </a:r>
            <a:r>
              <a:rPr lang="tr-TR" dirty="0"/>
              <a:t> </a:t>
            </a:r>
            <a:r>
              <a:rPr lang="tr-TR" dirty="0" err="1"/>
              <a:t>mücadeleyi</a:t>
            </a:r>
            <a:r>
              <a:rPr lang="tr-TR" dirty="0"/>
              <a:t>, özellikle de maruz kalınan işkenceleri konu edinen bu romanların</a:t>
            </a:r>
          </a:p>
          <a:p>
            <a:r>
              <a:rPr lang="tr-TR" dirty="0"/>
              <a:t>yazarlarının önemli bir </a:t>
            </a:r>
            <a:r>
              <a:rPr lang="tr-TR" dirty="0" err="1"/>
              <a:t>bölümu</a:t>
            </a:r>
            <a:r>
              <a:rPr lang="tr-TR" dirty="0"/>
              <a:t>̈, öğrenci hareketleri ile ilişkilenmiş, darbenin ardından toparlanmaya</a:t>
            </a:r>
          </a:p>
          <a:p>
            <a:r>
              <a:rPr lang="tr-TR" dirty="0"/>
              <a:t>başlayan sosyalist </a:t>
            </a:r>
            <a:r>
              <a:rPr lang="tr-TR" dirty="0" err="1"/>
              <a:t>örgütlenmelere</a:t>
            </a:r>
            <a:r>
              <a:rPr lang="tr-TR" dirty="0"/>
              <a:t> yakınlık duymuş yazarlardır.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77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 hayatında eğilimler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dönemde, sinemada da toplumsal bakış açısını ortaya koyan </a:t>
            </a:r>
            <a:r>
              <a:rPr lang="tr-TR" dirty="0" err="1"/>
              <a:t>ürünler</a:t>
            </a:r>
            <a:r>
              <a:rPr lang="tr-TR" dirty="0"/>
              <a:t> veriliyordu. Tunç</a:t>
            </a:r>
          </a:p>
          <a:p>
            <a:r>
              <a:rPr lang="tr-TR" dirty="0"/>
              <a:t>Okan’ın 1974 yılında uluslararası 3 </a:t>
            </a:r>
            <a:r>
              <a:rPr lang="tr-TR" dirty="0" err="1"/>
              <a:t>ödül</a:t>
            </a:r>
            <a:r>
              <a:rPr lang="tr-TR" dirty="0"/>
              <a:t> alan </a:t>
            </a:r>
            <a:r>
              <a:rPr lang="tr-TR" dirty="0" err="1"/>
              <a:t>Otobüs</a:t>
            </a:r>
            <a:r>
              <a:rPr lang="tr-TR" dirty="0"/>
              <a:t> filmi, Zeki Ökten’in </a:t>
            </a:r>
            <a:r>
              <a:rPr lang="tr-TR" dirty="0" err="1"/>
              <a:t>yönett</a:t>
            </a:r>
            <a:r>
              <a:rPr lang="tr-TR" dirty="0"/>
              <a:t> iği, Yılmaz</a:t>
            </a:r>
          </a:p>
          <a:p>
            <a:r>
              <a:rPr lang="tr-TR" dirty="0" err="1"/>
              <a:t>Güney’in</a:t>
            </a:r>
            <a:r>
              <a:rPr lang="tr-TR" dirty="0"/>
              <a:t> senaryosunu yazdığı 1979’da uluslararası </a:t>
            </a:r>
            <a:r>
              <a:rPr lang="tr-TR" dirty="0" err="1"/>
              <a:t>ödüller</a:t>
            </a:r>
            <a:r>
              <a:rPr lang="tr-TR" dirty="0"/>
              <a:t> kazanmış </a:t>
            </a:r>
            <a:r>
              <a:rPr lang="tr-TR" dirty="0" err="1"/>
              <a:t>Süru</a:t>
            </a:r>
            <a:r>
              <a:rPr lang="tr-TR" dirty="0"/>
              <a:t>̈ verilebilecek</a:t>
            </a:r>
          </a:p>
          <a:p>
            <a:r>
              <a:rPr lang="tr-TR" dirty="0"/>
              <a:t>örneklerdendir. Ayrıca bu döneme ilk filmi 1975’te çekilen, daha sonra seri haline gelecek</a:t>
            </a:r>
          </a:p>
          <a:p>
            <a:r>
              <a:rPr lang="tr-TR" dirty="0"/>
              <a:t>Hababam Sınıfı filmleri de damgasını vurmuştur.</a:t>
            </a:r>
          </a:p>
        </p:txBody>
      </p:sp>
    </p:spTree>
    <p:extLst>
      <p:ext uri="{BB962C8B-B14F-4D97-AF65-F5344CB8AC3E}">
        <p14:creationId xmlns:p14="http://schemas.microsoft.com/office/powerpoint/2010/main" val="2753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 hayatında eğilimler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dönemde sinemada 1970’lerin ikinci yarısında ortaya çıkan “seks filmleri” furyasının</a:t>
            </a:r>
          </a:p>
          <a:p>
            <a:r>
              <a:rPr lang="tr-TR" dirty="0"/>
              <a:t>altını çizmek gerekir. Ekonomik nedenler, azalan seyirci gibi nedenlerle bunalımda olan sinema</a:t>
            </a:r>
          </a:p>
          <a:p>
            <a:r>
              <a:rPr lang="tr-TR" dirty="0" err="1"/>
              <a:t>sektöru</a:t>
            </a:r>
            <a:r>
              <a:rPr lang="tr-TR" dirty="0"/>
              <a:t>̈ için ucuz maliyeti, </a:t>
            </a:r>
            <a:r>
              <a:rPr lang="tr-TR" dirty="0" err="1"/>
              <a:t>düşük</a:t>
            </a:r>
            <a:r>
              <a:rPr lang="tr-TR" dirty="0"/>
              <a:t> bilet fiyatları gibi özelliklerinden </a:t>
            </a:r>
            <a:r>
              <a:rPr lang="tr-TR" dirty="0" err="1"/>
              <a:t>ötüru</a:t>
            </a:r>
            <a:r>
              <a:rPr lang="tr-TR" dirty="0"/>
              <a:t>̈ bir </a:t>
            </a:r>
            <a:r>
              <a:rPr lang="tr-TR" dirty="0" err="1"/>
              <a:t>tür</a:t>
            </a:r>
            <a:r>
              <a:rPr lang="tr-TR" dirty="0"/>
              <a:t> can</a:t>
            </a:r>
          </a:p>
          <a:p>
            <a:r>
              <a:rPr lang="tr-TR" dirty="0"/>
              <a:t>simidi görevi </a:t>
            </a:r>
            <a:r>
              <a:rPr lang="tr-TR" dirty="0" err="1"/>
              <a:t>üstlenen</a:t>
            </a:r>
            <a:r>
              <a:rPr lang="tr-TR" dirty="0"/>
              <a:t> bu filmler oldukça yaygınlaşmıştı. 1975 yılında yapılan filmlerin</a:t>
            </a:r>
          </a:p>
          <a:p>
            <a:r>
              <a:rPr lang="tr-TR" dirty="0" err="1"/>
              <a:t>dörtt</a:t>
            </a:r>
            <a:r>
              <a:rPr lang="tr-TR" dirty="0"/>
              <a:t> e </a:t>
            </a:r>
            <a:r>
              <a:rPr lang="tr-TR" dirty="0" err="1"/>
              <a:t>üçu</a:t>
            </a:r>
            <a:r>
              <a:rPr lang="tr-TR" dirty="0"/>
              <a:t>̈ ‘seks filmi’ kategorisindeydi.</a:t>
            </a:r>
          </a:p>
        </p:txBody>
      </p:sp>
    </p:spTree>
    <p:extLst>
      <p:ext uri="{BB962C8B-B14F-4D97-AF65-F5344CB8AC3E}">
        <p14:creationId xmlns:p14="http://schemas.microsoft.com/office/powerpoint/2010/main" val="400115741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1451</TotalTime>
  <Words>701</Words>
  <Application>Microsoft Macintosh PowerPoint</Application>
  <PresentationFormat>Geniş ekran</PresentationFormat>
  <Paragraphs>54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Geçmişe bakış</vt:lpstr>
      <vt:lpstr>TÜRKİYE SİYASAL HAYATI VE KURUMLARI</vt:lpstr>
      <vt:lpstr>Siyasal gelişmeler</vt:lpstr>
      <vt:lpstr>Siyasal gelişmeler</vt:lpstr>
      <vt:lpstr>Dünyayla ilişkiler</vt:lpstr>
      <vt:lpstr>Dünyayla ilişkiler</vt:lpstr>
      <vt:lpstr>Kültür hayatında eğilimler</vt:lpstr>
      <vt:lpstr>Kültür hayatında eğilimler</vt:lpstr>
      <vt:lpstr>Kültür hayatında eğilimler</vt:lpstr>
      <vt:lpstr>Kültür hayatında eğilimler</vt:lpstr>
      <vt:lpstr>Kültür hayatında eğilimler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Microsoft Office User</cp:lastModifiedBy>
  <cp:revision>62</cp:revision>
  <dcterms:created xsi:type="dcterms:W3CDTF">2018-02-12T08:58:47Z</dcterms:created>
  <dcterms:modified xsi:type="dcterms:W3CDTF">2021-06-08T21:13:27Z</dcterms:modified>
</cp:coreProperties>
</file>