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2" d="100"/>
          <a:sy n="52" d="100"/>
        </p:scale>
        <p:origin x="-1434"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01.03.2018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01.03.2018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01.03.2018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01.03.2018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D9F75050-0E15-4C5B-92B0-66D068882F1F}" type="datetimeFigureOut">
              <a:rPr lang="tr-TR" smtClean="0"/>
              <a:pPr/>
              <a:t>01.03.2018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D9F75050-0E15-4C5B-92B0-66D068882F1F}" type="datetimeFigureOut">
              <a:rPr lang="tr-TR" smtClean="0"/>
              <a:pPr/>
              <a:t>01.03.2018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D9F75050-0E15-4C5B-92B0-66D068882F1F}" type="datetimeFigureOut">
              <a:rPr lang="tr-TR" smtClean="0"/>
              <a:pPr/>
              <a:t>01.03.2018</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D9F75050-0E15-4C5B-92B0-66D068882F1F}" type="datetimeFigureOut">
              <a:rPr lang="tr-TR" smtClean="0"/>
              <a:pPr/>
              <a:t>01.03.2018</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9F75050-0E15-4C5B-92B0-66D068882F1F}" type="datetimeFigureOut">
              <a:rPr lang="tr-TR" smtClean="0"/>
              <a:pPr/>
              <a:t>01.03.2018</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01.03.2018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01.03.2018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9F75050-0E15-4C5B-92B0-66D068882F1F}" type="datetimeFigureOut">
              <a:rPr lang="tr-TR" smtClean="0"/>
              <a:pPr/>
              <a:t>01.03.2018</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DEFA8C-F947-479F-BE07-76B6B3F80BF1}"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3778" name="1 Başlık"/>
          <p:cNvSpPr>
            <a:spLocks noGrp="1"/>
          </p:cNvSpPr>
          <p:nvPr>
            <p:ph type="title"/>
          </p:nvPr>
        </p:nvSpPr>
        <p:spPr/>
        <p:txBody>
          <a:bodyPr>
            <a:normAutofit fontScale="90000"/>
          </a:bodyPr>
          <a:lstStyle/>
          <a:p>
            <a:pPr algn="l"/>
            <a:r>
              <a:rPr lang="tr-TR" b="1" dirty="0" smtClean="0">
                <a:solidFill>
                  <a:srgbClr val="FF0000"/>
                </a:solidFill>
              </a:rPr>
              <a:t>13. </a:t>
            </a:r>
            <a:r>
              <a:rPr lang="tr-TR" b="1" dirty="0" smtClean="0">
                <a:solidFill>
                  <a:srgbClr val="FF0000"/>
                </a:solidFill>
              </a:rPr>
              <a:t>Hafta</a:t>
            </a:r>
            <a:r>
              <a:rPr lang="tr-TR" dirty="0" smtClean="0">
                <a:solidFill>
                  <a:srgbClr val="FF0000"/>
                </a:solidFill>
              </a:rPr>
              <a:t>	</a:t>
            </a:r>
            <a:br>
              <a:rPr lang="tr-TR" dirty="0" smtClean="0">
                <a:solidFill>
                  <a:srgbClr val="FF0000"/>
                </a:solidFill>
              </a:rPr>
            </a:br>
            <a:r>
              <a:rPr lang="tr-TR" dirty="0" smtClean="0">
                <a:solidFill>
                  <a:srgbClr val="FF0000"/>
                </a:solidFill>
              </a:rPr>
              <a:t>Grup ve Grup Süreçleri</a:t>
            </a:r>
            <a:endParaRPr lang="tr-TR" altLang="tr-TR" dirty="0" smtClean="0">
              <a:solidFill>
                <a:srgbClr val="FF0000"/>
              </a:solidFill>
            </a:endParaRPr>
          </a:p>
        </p:txBody>
      </p:sp>
      <p:sp>
        <p:nvSpPr>
          <p:cNvPr id="159747" name="2 İçerik Yer Tutucusu"/>
          <p:cNvSpPr>
            <a:spLocks noGrp="1"/>
          </p:cNvSpPr>
          <p:nvPr>
            <p:ph idx="1"/>
          </p:nvPr>
        </p:nvSpPr>
        <p:spPr/>
        <p:txBody>
          <a:bodyPr>
            <a:normAutofit lnSpcReduction="10000"/>
          </a:bodyPr>
          <a:lstStyle/>
          <a:p>
            <a:pPr marL="0" indent="0">
              <a:buFont typeface="Arial" charset="0"/>
              <a:buNone/>
              <a:defRPr/>
            </a:pPr>
            <a:r>
              <a:rPr lang="tr-TR" altLang="tr-TR" sz="2800" dirty="0" smtClean="0"/>
              <a:t>Gruplar temel olarak üçe ayrılır:</a:t>
            </a:r>
          </a:p>
          <a:p>
            <a:pPr>
              <a:defRPr/>
            </a:pPr>
            <a:r>
              <a:rPr lang="tr-TR" altLang="tr-TR" sz="2800" dirty="0" smtClean="0">
                <a:solidFill>
                  <a:srgbClr val="FF0000"/>
                </a:solidFill>
              </a:rPr>
              <a:t>Küçük gruplar</a:t>
            </a:r>
            <a:r>
              <a:rPr lang="tr-TR" altLang="tr-TR" sz="2800" dirty="0" smtClean="0"/>
              <a:t>: Kısa bir süreliğine </a:t>
            </a:r>
            <a:r>
              <a:rPr lang="tr-TR" altLang="tr-TR" sz="2800" dirty="0" err="1" smtClean="0"/>
              <a:t>biraraya</a:t>
            </a:r>
            <a:r>
              <a:rPr lang="tr-TR" altLang="tr-TR" sz="2800" dirty="0" smtClean="0"/>
              <a:t> gelen ve dağılan gruplardır (konferanslarda </a:t>
            </a:r>
            <a:r>
              <a:rPr lang="tr-TR" altLang="tr-TR" sz="2800" dirty="0" err="1" smtClean="0"/>
              <a:t>biraraya</a:t>
            </a:r>
            <a:r>
              <a:rPr lang="tr-TR" altLang="tr-TR" sz="2800" dirty="0" smtClean="0"/>
              <a:t> gelen gruplar)</a:t>
            </a:r>
          </a:p>
          <a:p>
            <a:pPr>
              <a:defRPr/>
            </a:pPr>
            <a:r>
              <a:rPr lang="tr-TR" altLang="tr-TR" sz="2800" dirty="0" smtClean="0">
                <a:solidFill>
                  <a:srgbClr val="FF0000"/>
                </a:solidFill>
              </a:rPr>
              <a:t>Üyelik grupları:</a:t>
            </a:r>
            <a:r>
              <a:rPr lang="tr-TR" altLang="tr-TR" sz="2800" dirty="0" smtClean="0"/>
              <a:t> Bu gruplar üye ya da ait olmakla tarif edilir. İnsanlar bu gruplara dahil olabilirler veya üyelikten çıkabilirler (Dernekler, </a:t>
            </a:r>
            <a:r>
              <a:rPr lang="tr-TR" altLang="tr-TR" sz="2800" dirty="0" err="1" smtClean="0"/>
              <a:t>klüpler</a:t>
            </a:r>
            <a:r>
              <a:rPr lang="tr-TR" altLang="tr-TR" sz="2800" dirty="0" smtClean="0"/>
              <a:t> vs.)</a:t>
            </a:r>
          </a:p>
          <a:p>
            <a:pPr>
              <a:defRPr/>
            </a:pPr>
            <a:r>
              <a:rPr lang="tr-TR" altLang="tr-TR" sz="2800" dirty="0" smtClean="0">
                <a:solidFill>
                  <a:srgbClr val="FF0000"/>
                </a:solidFill>
              </a:rPr>
              <a:t>Kimlik dayanaklı aidiyet grupları: </a:t>
            </a:r>
            <a:r>
              <a:rPr lang="tr-TR" altLang="tr-TR" sz="2800" dirty="0" smtClean="0"/>
              <a:t>Sosyal kimliktir, çok uzun süre devam eden bir aidiyettir, ortak yaşamları, değerleri, kuralları paylaşırlar. </a:t>
            </a:r>
          </a:p>
        </p:txBody>
      </p:sp>
      <p:sp>
        <p:nvSpPr>
          <p:cNvPr id="2" name="Altbilgi Yer Tutucusu 1"/>
          <p:cNvSpPr>
            <a:spLocks noGrp="1"/>
          </p:cNvSpPr>
          <p:nvPr>
            <p:ph type="ftr" sz="quarter" idx="11"/>
          </p:nvPr>
        </p:nvSpPr>
        <p:spPr/>
        <p:txBody>
          <a:bodyPr/>
          <a:lstStyle/>
          <a:p>
            <a:pPr>
              <a:defRPr/>
            </a:pPr>
            <a:r>
              <a:rPr lang="tr-TR"/>
              <a:t>KAYNAK: Sibel A. Arkonaç (2008) Sosyal Psikolojide İnsanları Anlamak, Deneysel ve Eleştirel Yaklaşımlar, Ankara:Nobel</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2994" name="2 İçerik Yer Tutucusu"/>
          <p:cNvSpPr>
            <a:spLocks noGrp="1"/>
          </p:cNvSpPr>
          <p:nvPr>
            <p:ph idx="1"/>
          </p:nvPr>
        </p:nvSpPr>
        <p:spPr>
          <a:xfrm>
            <a:off x="457200" y="762000"/>
            <a:ext cx="8229600" cy="5364163"/>
          </a:xfrm>
        </p:spPr>
        <p:txBody>
          <a:bodyPr/>
          <a:lstStyle/>
          <a:p>
            <a:r>
              <a:rPr lang="tr-TR" altLang="tr-TR" i="1" smtClean="0">
                <a:solidFill>
                  <a:srgbClr val="FF0000"/>
                </a:solidFill>
              </a:rPr>
              <a:t>Tam üye: </a:t>
            </a:r>
            <a:r>
              <a:rPr lang="tr-TR" altLang="tr-TR" smtClean="0"/>
              <a:t>Grupla tamamıyla özdeşleşmiş olandır. Grup üyeliğine yüklenen bütün sorumluluklara ve yakıştırılan bütün ayrıcalıklara sahiptir.</a:t>
            </a:r>
          </a:p>
          <a:p>
            <a:r>
              <a:rPr lang="tr-TR" altLang="tr-TR" i="1" smtClean="0">
                <a:solidFill>
                  <a:srgbClr val="FF0000"/>
                </a:solidFill>
              </a:rPr>
              <a:t>Marginal üye</a:t>
            </a:r>
            <a:r>
              <a:rPr lang="tr-TR" altLang="tr-TR" smtClean="0"/>
              <a:t>: Bulunduğu mevkiyi kaybetmiş olan üyedir.</a:t>
            </a:r>
          </a:p>
          <a:p>
            <a:r>
              <a:rPr lang="tr-TR" altLang="tr-TR" i="1" smtClean="0">
                <a:solidFill>
                  <a:srgbClr val="FF0000"/>
                </a:solidFill>
              </a:rPr>
              <a:t>Eski üye</a:t>
            </a:r>
            <a:r>
              <a:rPr lang="tr-TR" altLang="tr-TR" smtClean="0"/>
              <a:t>: Grubu terk etmiş eski bir üyedir.</a:t>
            </a:r>
          </a:p>
        </p:txBody>
      </p:sp>
      <p:sp>
        <p:nvSpPr>
          <p:cNvPr id="2" name="Altbilgi Yer Tutucusu 1"/>
          <p:cNvSpPr>
            <a:spLocks noGrp="1"/>
          </p:cNvSpPr>
          <p:nvPr>
            <p:ph type="ftr" sz="quarter" idx="11"/>
          </p:nvPr>
        </p:nvSpPr>
        <p:spPr/>
        <p:txBody>
          <a:bodyPr/>
          <a:lstStyle/>
          <a:p>
            <a:pPr>
              <a:defRPr/>
            </a:pPr>
            <a:r>
              <a:rPr lang="tr-TR"/>
              <a:t>KAYNAK: Sibel A. Arkonaç (2008) Sosyal Psikolojide İnsanları Anlamak, Deneysel ve Eleştirel Yaklaşımlar, Ankara:Nobel</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4018" name="1 Başlık"/>
          <p:cNvSpPr>
            <a:spLocks noGrp="1"/>
          </p:cNvSpPr>
          <p:nvPr>
            <p:ph type="title"/>
          </p:nvPr>
        </p:nvSpPr>
        <p:spPr/>
        <p:txBody>
          <a:bodyPr/>
          <a:lstStyle/>
          <a:p>
            <a:r>
              <a:rPr lang="tr-TR" altLang="tr-TR" smtClean="0">
                <a:solidFill>
                  <a:srgbClr val="FF0000"/>
                </a:solidFill>
              </a:rPr>
              <a:t>Grubun Yapısı</a:t>
            </a:r>
          </a:p>
        </p:txBody>
      </p:sp>
      <p:sp>
        <p:nvSpPr>
          <p:cNvPr id="214019" name="2 İçerik Yer Tutucusu"/>
          <p:cNvSpPr>
            <a:spLocks noGrp="1"/>
          </p:cNvSpPr>
          <p:nvPr>
            <p:ph idx="1"/>
          </p:nvPr>
        </p:nvSpPr>
        <p:spPr/>
        <p:txBody>
          <a:bodyPr/>
          <a:lstStyle/>
          <a:p>
            <a:r>
              <a:rPr lang="tr-TR" altLang="tr-TR" smtClean="0">
                <a:solidFill>
                  <a:srgbClr val="FF0000"/>
                </a:solidFill>
              </a:rPr>
              <a:t>Mevki: </a:t>
            </a:r>
            <a:r>
              <a:rPr lang="tr-TR" altLang="tr-TR" smtClean="0"/>
              <a:t>En geniş anlamda sosyal bir mertebelendirmedeki yere işaret eder. Grup içinde bazı kimseler diğer üyelere göre daha yüksek bir yerdedir.</a:t>
            </a:r>
          </a:p>
          <a:p>
            <a:r>
              <a:rPr lang="tr-TR" altLang="tr-TR" smtClean="0">
                <a:solidFill>
                  <a:srgbClr val="FF0000"/>
                </a:solidFill>
              </a:rPr>
              <a:t>Normlar:</a:t>
            </a:r>
            <a:r>
              <a:rPr lang="tr-TR" altLang="tr-TR" smtClean="0"/>
              <a:t> Norm bir sosyal birimin üyeleri için kabul edilebilir ve edilemez tutum ve davranışın yayılımını tarif eden bir değerler ölçeğidir. Grup üyelerinin nasıl davranması gerektiğine ilişkin kuralları belirler.</a:t>
            </a:r>
          </a:p>
        </p:txBody>
      </p:sp>
      <p:sp>
        <p:nvSpPr>
          <p:cNvPr id="2" name="Altbilgi Yer Tutucusu 1"/>
          <p:cNvSpPr>
            <a:spLocks noGrp="1"/>
          </p:cNvSpPr>
          <p:nvPr>
            <p:ph type="ftr" sz="quarter" idx="11"/>
          </p:nvPr>
        </p:nvSpPr>
        <p:spPr/>
        <p:txBody>
          <a:bodyPr/>
          <a:lstStyle/>
          <a:p>
            <a:pPr>
              <a:defRPr/>
            </a:pPr>
            <a:r>
              <a:rPr lang="tr-TR"/>
              <a:t>KAYNAK: Sibel A. Arkonaç (2008) Sosyal Psikolojide İnsanları Anlamak, Deneysel ve Eleştirel Yaklaşımlar, Ankara:Nobel</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42" name="2 İçerik Yer Tutucusu"/>
          <p:cNvSpPr>
            <a:spLocks noGrp="1"/>
          </p:cNvSpPr>
          <p:nvPr>
            <p:ph idx="1"/>
          </p:nvPr>
        </p:nvSpPr>
        <p:spPr>
          <a:xfrm>
            <a:off x="457200" y="838200"/>
            <a:ext cx="8229600" cy="5287963"/>
          </a:xfrm>
        </p:spPr>
        <p:txBody>
          <a:bodyPr/>
          <a:lstStyle/>
          <a:p>
            <a:r>
              <a:rPr lang="tr-TR" altLang="tr-TR" smtClean="0">
                <a:solidFill>
                  <a:srgbClr val="FF0000"/>
                </a:solidFill>
              </a:rPr>
              <a:t>Roller:</a:t>
            </a:r>
            <a:r>
              <a:rPr lang="tr-TR" altLang="tr-TR" smtClean="0"/>
              <a:t> Grup içinde roller farklılaşır, böylelikle grup üyeleri arasında işbölümü aracılığıyla hedefin elde edilmesi kolaylaşır. Ayrıca grupta rollerin varlığı gruba düzen getirir. Roller de normlar gibi kişinin kendi davranışlarıyla ilgili beklentileri gösterir. Roller bütün özelliklerinin yanısıra bize kim olduğumuz, bir başka ifade ile kendimize ait benlik tarifimizi şekillendirir.</a:t>
            </a:r>
          </a:p>
        </p:txBody>
      </p:sp>
      <p:sp>
        <p:nvSpPr>
          <p:cNvPr id="2" name="Altbilgi Yer Tutucusu 1"/>
          <p:cNvSpPr>
            <a:spLocks noGrp="1"/>
          </p:cNvSpPr>
          <p:nvPr>
            <p:ph type="ftr" sz="quarter" idx="11"/>
          </p:nvPr>
        </p:nvSpPr>
        <p:spPr/>
        <p:txBody>
          <a:bodyPr/>
          <a:lstStyle/>
          <a:p>
            <a:pPr>
              <a:defRPr/>
            </a:pPr>
            <a:r>
              <a:rPr lang="tr-TR"/>
              <a:t>KAYNAK: Sibel A. Arkonaç (2008) Sosyal Psikolojide İnsanları Anlamak, Deneysel ve Eleştirel Yaklaşımlar, Ankara:Nobel</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6066" name="2 İçerik Yer Tutucusu"/>
          <p:cNvSpPr>
            <a:spLocks noGrp="1"/>
          </p:cNvSpPr>
          <p:nvPr>
            <p:ph idx="1"/>
          </p:nvPr>
        </p:nvSpPr>
        <p:spPr>
          <a:xfrm>
            <a:off x="457200" y="685800"/>
            <a:ext cx="8229600" cy="5440363"/>
          </a:xfrm>
        </p:spPr>
        <p:txBody>
          <a:bodyPr/>
          <a:lstStyle/>
          <a:p>
            <a:r>
              <a:rPr lang="tr-TR" altLang="tr-TR" smtClean="0">
                <a:solidFill>
                  <a:srgbClr val="FF0000"/>
                </a:solidFill>
              </a:rPr>
              <a:t>Liderlik: </a:t>
            </a:r>
            <a:r>
              <a:rPr lang="tr-TR" altLang="tr-TR" smtClean="0"/>
              <a:t>Grup içinde en fazla güç ve mevkiye hükmeden grup üyesi liderdir. Liderin grubun üyeleri arasında hem mevkisi hem de davranışları diğer üyelerden farklıdır. Bir lider grubuna rehberlik eder ve grubun davranışlarını kolaylaştırır. </a:t>
            </a:r>
          </a:p>
          <a:p>
            <a:r>
              <a:rPr lang="tr-TR" altLang="tr-TR" i="1" smtClean="0">
                <a:solidFill>
                  <a:srgbClr val="FF0000"/>
                </a:solidFill>
              </a:rPr>
              <a:t>Karizmatik liderlik</a:t>
            </a:r>
            <a:r>
              <a:rPr lang="tr-TR" altLang="tr-TR" smtClean="0"/>
              <a:t>: Karizmatik liderler grupların yalnızca davranışlarını değil, inanç ve tutumlarını değiştirebilme yeteneklerine sahiptir.</a:t>
            </a:r>
          </a:p>
        </p:txBody>
      </p:sp>
      <p:sp>
        <p:nvSpPr>
          <p:cNvPr id="2" name="Altbilgi Yer Tutucusu 1"/>
          <p:cNvSpPr>
            <a:spLocks noGrp="1"/>
          </p:cNvSpPr>
          <p:nvPr>
            <p:ph type="ftr" sz="quarter" idx="11"/>
          </p:nvPr>
        </p:nvSpPr>
        <p:spPr/>
        <p:txBody>
          <a:bodyPr/>
          <a:lstStyle/>
          <a:p>
            <a:pPr>
              <a:defRPr/>
            </a:pPr>
            <a:r>
              <a:rPr lang="tr-TR"/>
              <a:t>KAYNAK: Sibel A. Arkonaç (2008) Sosyal Psikolojide İnsanları Anlamak, Deneysel ve Eleştirel Yaklaşımlar, Ankara:Nobel</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2 İçerik Yer Tutucusu"/>
          <p:cNvSpPr>
            <a:spLocks noGrp="1"/>
          </p:cNvSpPr>
          <p:nvPr>
            <p:ph idx="1"/>
          </p:nvPr>
        </p:nvSpPr>
        <p:spPr>
          <a:xfrm>
            <a:off x="457200" y="609600"/>
            <a:ext cx="8229600" cy="5516563"/>
          </a:xfrm>
        </p:spPr>
        <p:txBody>
          <a:bodyPr/>
          <a:lstStyle/>
          <a:p>
            <a:r>
              <a:rPr lang="tr-TR" altLang="tr-TR" sz="2800" smtClean="0">
                <a:solidFill>
                  <a:srgbClr val="FF0000"/>
                </a:solidFill>
              </a:rPr>
              <a:t>Fiedler’ın Etkileşimci Liderlik Modeli</a:t>
            </a:r>
            <a:r>
              <a:rPr lang="tr-TR" altLang="tr-TR" sz="2800" smtClean="0"/>
              <a:t>: Bu modele göre duygusal sosyal ya da işe yönelik liderlik tarzlarının etkin olabilmesi, grubun içinde bulunduğu ortamdan kaynaklanan faktörlere bağlıdır.</a:t>
            </a:r>
          </a:p>
          <a:p>
            <a:r>
              <a:rPr lang="tr-TR" altLang="tr-TR" sz="2800" smtClean="0"/>
              <a:t>1. En önemli faktör lider-üye ilişkileridir. Lider ile grubun üyeleri arasındaki duygusal ilişkilere dayanır.</a:t>
            </a:r>
          </a:p>
          <a:p>
            <a:r>
              <a:rPr lang="tr-TR" altLang="tr-TR" sz="2800" smtClean="0"/>
              <a:t>2. İşin yapısı ikinci en önemli faktördür. Grubun yaptığı işin yapılandırma derecesini gösterir. </a:t>
            </a:r>
          </a:p>
          <a:p>
            <a:r>
              <a:rPr lang="tr-TR" altLang="tr-TR" sz="2800" smtClean="0"/>
              <a:t>3. Lider mevkisinin sahip olduğu gücün düzeyidir. Yani liderin takipçileri üzerinde ne derece güce ve otoriteye sahip olduğudur.</a:t>
            </a:r>
          </a:p>
          <a:p>
            <a:endParaRPr lang="tr-TR" altLang="tr-TR" sz="2800" smtClean="0"/>
          </a:p>
        </p:txBody>
      </p:sp>
      <p:sp>
        <p:nvSpPr>
          <p:cNvPr id="2" name="Altbilgi Yer Tutucusu 1"/>
          <p:cNvSpPr>
            <a:spLocks noGrp="1"/>
          </p:cNvSpPr>
          <p:nvPr>
            <p:ph type="ftr" sz="quarter" idx="11"/>
          </p:nvPr>
        </p:nvSpPr>
        <p:spPr/>
        <p:txBody>
          <a:bodyPr/>
          <a:lstStyle/>
          <a:p>
            <a:pPr>
              <a:defRPr/>
            </a:pPr>
            <a:r>
              <a:rPr lang="tr-TR"/>
              <a:t>KAYNAK: Sibel A. Arkonaç (2008) Sosyal Psikolojide İnsanları Anlamak, Deneysel ve Eleştirel Yaklaşımlar, Ankara:Nobel</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8114" name="2 İçerik Yer Tutucusu"/>
          <p:cNvSpPr>
            <a:spLocks noGrp="1"/>
          </p:cNvSpPr>
          <p:nvPr>
            <p:ph idx="1"/>
          </p:nvPr>
        </p:nvSpPr>
        <p:spPr>
          <a:xfrm>
            <a:off x="457200" y="609600"/>
            <a:ext cx="8229600" cy="5516563"/>
          </a:xfrm>
        </p:spPr>
        <p:txBody>
          <a:bodyPr/>
          <a:lstStyle/>
          <a:p>
            <a:r>
              <a:rPr lang="tr-TR" altLang="tr-TR" sz="2800" smtClean="0">
                <a:solidFill>
                  <a:srgbClr val="FF0000"/>
                </a:solidFill>
              </a:rPr>
              <a:t>Grupta iletişim biçimleri: </a:t>
            </a:r>
          </a:p>
          <a:p>
            <a:r>
              <a:rPr lang="tr-TR" altLang="tr-TR" sz="2800" i="1" smtClean="0">
                <a:solidFill>
                  <a:srgbClr val="FF0000"/>
                </a:solidFill>
              </a:rPr>
              <a:t>Daire Tipi İletişim</a:t>
            </a:r>
            <a:r>
              <a:rPr lang="tr-TR" altLang="tr-TR" sz="2800" smtClean="0"/>
              <a:t>: </a:t>
            </a:r>
          </a:p>
          <a:p>
            <a:r>
              <a:rPr lang="tr-TR" altLang="tr-TR" sz="2800" smtClean="0"/>
              <a:t>En çok faaliyetin göründüğü iletişim yapısıdır.</a:t>
            </a:r>
          </a:p>
          <a:p>
            <a:r>
              <a:rPr lang="tr-TR" altLang="tr-TR" sz="2800" smtClean="0"/>
              <a:t>En çok tatmin yaratandır ve bu tatmini bütün üyeleri yaşar.</a:t>
            </a:r>
          </a:p>
          <a:p>
            <a:r>
              <a:rPr lang="tr-TR" altLang="tr-TR" sz="2800" smtClean="0"/>
              <a:t>Grubun işi yaparken hata yapma oranı tekerleğe göre daha fazladır.</a:t>
            </a:r>
          </a:p>
          <a:p>
            <a:r>
              <a:rPr lang="tr-TR" altLang="tr-TR" sz="2800" smtClean="0"/>
              <a:t>Grubun organize olması zaman alır.</a:t>
            </a:r>
          </a:p>
          <a:p>
            <a:r>
              <a:rPr lang="tr-TR" altLang="tr-TR" sz="2800" smtClean="0"/>
              <a:t>Grup içinde üyeler arasında farklılaşma gerçekleşmediğinden kimseyi lider pozisyona getirmemişlerdir. Bütün sebebi iletişimde merkezileşmenin olmamasıdır.</a:t>
            </a:r>
          </a:p>
          <a:p>
            <a:endParaRPr lang="tr-TR" altLang="tr-TR" sz="2800" smtClean="0"/>
          </a:p>
        </p:txBody>
      </p:sp>
      <p:sp>
        <p:nvSpPr>
          <p:cNvPr id="2" name="Altbilgi Yer Tutucusu 1"/>
          <p:cNvSpPr>
            <a:spLocks noGrp="1"/>
          </p:cNvSpPr>
          <p:nvPr>
            <p:ph type="ftr" sz="quarter" idx="11"/>
          </p:nvPr>
        </p:nvSpPr>
        <p:spPr/>
        <p:txBody>
          <a:bodyPr/>
          <a:lstStyle/>
          <a:p>
            <a:pPr>
              <a:defRPr/>
            </a:pPr>
            <a:r>
              <a:rPr lang="tr-TR"/>
              <a:t>KAYNAK: Sibel A. Arkonaç (2008) Sosyal Psikolojide İnsanları Anlamak, Deneysel ve Eleştirel Yaklaşımlar, Ankara:Nobel</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9138" name="2 İçerik Yer Tutucusu"/>
          <p:cNvSpPr>
            <a:spLocks noGrp="1"/>
          </p:cNvSpPr>
          <p:nvPr>
            <p:ph idx="1"/>
          </p:nvPr>
        </p:nvSpPr>
        <p:spPr>
          <a:xfrm>
            <a:off x="457200" y="685800"/>
            <a:ext cx="8229600" cy="5440363"/>
          </a:xfrm>
        </p:spPr>
        <p:txBody>
          <a:bodyPr/>
          <a:lstStyle/>
          <a:p>
            <a:r>
              <a:rPr lang="tr-TR" altLang="tr-TR" sz="2800" i="1" smtClean="0">
                <a:solidFill>
                  <a:srgbClr val="FF0000"/>
                </a:solidFill>
              </a:rPr>
              <a:t>Tekerlek tipi iletişim: </a:t>
            </a:r>
          </a:p>
          <a:p>
            <a:r>
              <a:rPr lang="tr-TR" altLang="tr-TR" sz="2800" smtClean="0"/>
              <a:t>En az faaliyetin göründüğü iletişim yapısıdır. Faaliyetin büyük kısmı merkez noktadaki üye tarafından gerçekleştirilir.</a:t>
            </a:r>
          </a:p>
          <a:p>
            <a:r>
              <a:rPr lang="tr-TR" altLang="tr-TR" sz="2800" smtClean="0"/>
              <a:t>Başarı düzeyi en fazla olandır. Bu başarı merkezde yani lider konumundaki üyenin yeteneği ile doğru orantılıdır, çünkü bütün iletişim bu kişide tekelleşmektedir.</a:t>
            </a:r>
          </a:p>
          <a:p>
            <a:r>
              <a:rPr lang="tr-TR" altLang="tr-TR" sz="2800" smtClean="0"/>
              <a:t>Özellikle eğer yapıları iş karmaşık ise ve merkezdeki kişi yetenekli değilse, gelen bilgileri işlemesi ve gerekli yönlendirmeyi yapması zorlaşacak dolayısıyla da başarı düşecektir.</a:t>
            </a:r>
          </a:p>
        </p:txBody>
      </p:sp>
      <p:sp>
        <p:nvSpPr>
          <p:cNvPr id="2" name="Altbilgi Yer Tutucusu 1"/>
          <p:cNvSpPr>
            <a:spLocks noGrp="1"/>
          </p:cNvSpPr>
          <p:nvPr>
            <p:ph type="ftr" sz="quarter" idx="11"/>
          </p:nvPr>
        </p:nvSpPr>
        <p:spPr/>
        <p:txBody>
          <a:bodyPr/>
          <a:lstStyle/>
          <a:p>
            <a:pPr>
              <a:defRPr/>
            </a:pPr>
            <a:r>
              <a:rPr lang="tr-TR"/>
              <a:t>KAYNAK: Sibel A. Arkonaç (2008) Sosyal Psikolojide İnsanları Anlamak, Deneysel ve Eleştirel Yaklaşımlar, Ankara:Nobel</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0162" name="2 İçerik Yer Tutucusu"/>
          <p:cNvSpPr>
            <a:spLocks noGrp="1"/>
          </p:cNvSpPr>
          <p:nvPr>
            <p:ph idx="1"/>
          </p:nvPr>
        </p:nvSpPr>
        <p:spPr>
          <a:xfrm>
            <a:off x="457200" y="838200"/>
            <a:ext cx="8229600" cy="5287963"/>
          </a:xfrm>
        </p:spPr>
        <p:txBody>
          <a:bodyPr/>
          <a:lstStyle/>
          <a:p>
            <a:r>
              <a:rPr lang="tr-TR" altLang="tr-TR" smtClean="0"/>
              <a:t>Merkezdeki üye dışında, tatmin düzeyi en az olandır.</a:t>
            </a:r>
          </a:p>
          <a:p>
            <a:r>
              <a:rPr lang="tr-TR" altLang="tr-TR" smtClean="0"/>
              <a:t>Grubun iş yaparken hata yapma oranı azdır.</a:t>
            </a:r>
          </a:p>
          <a:p>
            <a:r>
              <a:rPr lang="tr-TR" altLang="tr-TR" smtClean="0"/>
              <a:t>Grup hızla organize olur.</a:t>
            </a:r>
          </a:p>
          <a:p>
            <a:r>
              <a:rPr lang="tr-TR" altLang="tr-TR" smtClean="0"/>
              <a:t>Grup içinde farklılaşmayla birlikte merkeze yerleştirilen üye hemen lider konumuna yükselir. Diğer üyeler ise sadece takipçi sıfatını alır.</a:t>
            </a:r>
          </a:p>
          <a:p>
            <a:endParaRPr lang="tr-TR" altLang="tr-TR" smtClean="0"/>
          </a:p>
        </p:txBody>
      </p:sp>
      <p:sp>
        <p:nvSpPr>
          <p:cNvPr id="2" name="Altbilgi Yer Tutucusu 1"/>
          <p:cNvSpPr>
            <a:spLocks noGrp="1"/>
          </p:cNvSpPr>
          <p:nvPr>
            <p:ph type="ftr" sz="quarter" idx="11"/>
          </p:nvPr>
        </p:nvSpPr>
        <p:spPr/>
        <p:txBody>
          <a:bodyPr/>
          <a:lstStyle/>
          <a:p>
            <a:pPr>
              <a:defRPr/>
            </a:pPr>
            <a:r>
              <a:rPr lang="tr-TR"/>
              <a:t>KAYNAK: Sibel A. Arkonaç (2008) Sosyal Psikolojide İnsanları Anlamak, Deneysel ve Eleştirel Yaklaşımlar, Ankara:Nobel</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1186" name="2 İçerik Yer Tutucusu"/>
          <p:cNvSpPr>
            <a:spLocks noGrp="1"/>
          </p:cNvSpPr>
          <p:nvPr>
            <p:ph idx="1"/>
          </p:nvPr>
        </p:nvSpPr>
        <p:spPr/>
        <p:txBody>
          <a:bodyPr/>
          <a:lstStyle/>
          <a:p>
            <a:r>
              <a:rPr lang="tr-TR" altLang="tr-TR" smtClean="0"/>
              <a:t>Zincir iletişim tipi ise iki iletişim tipi arasında yer alır (İnternet ortamı yoluyla oluşan iletişim ağları)</a:t>
            </a:r>
          </a:p>
        </p:txBody>
      </p:sp>
      <p:sp>
        <p:nvSpPr>
          <p:cNvPr id="2" name="Altbilgi Yer Tutucusu 1"/>
          <p:cNvSpPr>
            <a:spLocks noGrp="1"/>
          </p:cNvSpPr>
          <p:nvPr>
            <p:ph type="ftr" sz="quarter" idx="11"/>
          </p:nvPr>
        </p:nvSpPr>
        <p:spPr/>
        <p:txBody>
          <a:bodyPr/>
          <a:lstStyle/>
          <a:p>
            <a:pPr>
              <a:defRPr/>
            </a:pPr>
            <a:r>
              <a:rPr lang="tr-TR"/>
              <a:t>KAYNAK: Sibel A. Arkonaç (2008) Sosyal Psikolojide İnsanları Anlamak, Deneysel ve Eleştirel Yaklaşımlar, Ankara:Nobel</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2210" name="2 İçerik Yer Tutucusu"/>
          <p:cNvSpPr>
            <a:spLocks noGrp="1"/>
          </p:cNvSpPr>
          <p:nvPr>
            <p:ph idx="1"/>
          </p:nvPr>
        </p:nvSpPr>
        <p:spPr>
          <a:xfrm>
            <a:off x="533400" y="533400"/>
            <a:ext cx="8229600" cy="5562600"/>
          </a:xfrm>
        </p:spPr>
        <p:txBody>
          <a:bodyPr/>
          <a:lstStyle/>
          <a:p>
            <a:r>
              <a:rPr lang="tr-TR" altLang="tr-TR" smtClean="0">
                <a:solidFill>
                  <a:srgbClr val="FF0000"/>
                </a:solidFill>
              </a:rPr>
              <a:t>Gruplarda kutuplaşma ve grup düşüncesi</a:t>
            </a:r>
          </a:p>
          <a:p>
            <a:r>
              <a:rPr lang="tr-TR" altLang="tr-TR" smtClean="0"/>
              <a:t>Sosyal karşılaştırma teorisi kutuplaşma olgusunda kişiler arası ilişkiye odaklanır. Kutuplaşmaya yol açan, kişinin grup normu üzerinden kendisi ile gruptaki diğer kişiler arasında yaptığı kıyaslamadır.</a:t>
            </a:r>
          </a:p>
          <a:p>
            <a:r>
              <a:rPr lang="tr-TR" altLang="tr-TR" smtClean="0"/>
              <a:t>İkna edici tartışmalar teorisine göre grup üyeleri tartışma esnasında diğerlerinin ortaya çıkardığı argümanlardan etkilenirler</a:t>
            </a:r>
          </a:p>
        </p:txBody>
      </p:sp>
      <p:sp>
        <p:nvSpPr>
          <p:cNvPr id="2" name="Altbilgi Yer Tutucusu 1"/>
          <p:cNvSpPr>
            <a:spLocks noGrp="1"/>
          </p:cNvSpPr>
          <p:nvPr>
            <p:ph type="ftr" sz="quarter" idx="11"/>
          </p:nvPr>
        </p:nvSpPr>
        <p:spPr/>
        <p:txBody>
          <a:bodyPr/>
          <a:lstStyle/>
          <a:p>
            <a:pPr>
              <a:defRPr/>
            </a:pPr>
            <a:r>
              <a:rPr lang="tr-TR"/>
              <a:t>KAYNAK: Sibel A. Arkonaç (2008) Sosyal Psikolojide İnsanları Anlamak, Deneysel ve Eleştirel Yaklaşımlar, Ankara:Nobel</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02" name="2 İçerik Yer Tutucusu"/>
          <p:cNvSpPr>
            <a:spLocks noGrp="1"/>
          </p:cNvSpPr>
          <p:nvPr>
            <p:ph idx="1"/>
          </p:nvPr>
        </p:nvSpPr>
        <p:spPr>
          <a:xfrm>
            <a:off x="457200" y="304800"/>
            <a:ext cx="8229600" cy="5821363"/>
          </a:xfrm>
        </p:spPr>
        <p:txBody>
          <a:bodyPr/>
          <a:lstStyle/>
          <a:p>
            <a:r>
              <a:rPr lang="tr-TR" altLang="tr-TR" sz="2800" smtClean="0"/>
              <a:t>Grup ile ilgili çalışmalar çok eskiye dayanmakla birlikte, özellikle 1950’lerin sonunda Şerif’in görüşleri ve 1970’lerin başından bu yana Tajfel ve Turner’ın kognitif yaklaşımlarından etkilenmiştir.</a:t>
            </a:r>
          </a:p>
          <a:p>
            <a:r>
              <a:rPr lang="tr-TR" altLang="tr-TR" sz="2800" smtClean="0"/>
              <a:t>Muzaffer Şerif kişinin kendi başına ulaşamayacağı türden hedefleri elde edebilmek için diğer insanlarla işbirliğine gittiğini öne sürer. Bu sebeple aynı hedefi elde etmek isteyen insanların karşılıklı birbirine bağımlı hale geldiklerini savunur. Bu sürecin işlemesi ile de ortaya bir grup yapısı çıkar. Rol ve mevki ilişkilerinin normların yerleşmesi demek olan grup yapısı grubu kaba bir insanlar toplamından ayırır.</a:t>
            </a:r>
          </a:p>
        </p:txBody>
      </p:sp>
      <p:sp>
        <p:nvSpPr>
          <p:cNvPr id="2" name="Altbilgi Yer Tutucusu 1"/>
          <p:cNvSpPr>
            <a:spLocks noGrp="1"/>
          </p:cNvSpPr>
          <p:nvPr>
            <p:ph type="ftr" sz="quarter" idx="11"/>
          </p:nvPr>
        </p:nvSpPr>
        <p:spPr/>
        <p:txBody>
          <a:bodyPr/>
          <a:lstStyle/>
          <a:p>
            <a:pPr>
              <a:defRPr/>
            </a:pPr>
            <a:r>
              <a:rPr lang="tr-TR"/>
              <a:t>KAYNAK: Sibel A. Arkonaç (2008) Sosyal Psikolojide İnsanları Anlamak, Deneysel ve Eleştirel Yaklaşımlar, Ankara:Nobel</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3234" name="2 İçerik Yer Tutucusu"/>
          <p:cNvSpPr>
            <a:spLocks noGrp="1"/>
          </p:cNvSpPr>
          <p:nvPr>
            <p:ph idx="1"/>
          </p:nvPr>
        </p:nvSpPr>
        <p:spPr>
          <a:xfrm>
            <a:off x="457200" y="914400"/>
            <a:ext cx="8229600" cy="5211763"/>
          </a:xfrm>
        </p:spPr>
        <p:txBody>
          <a:bodyPr/>
          <a:lstStyle/>
          <a:p>
            <a:r>
              <a:rPr lang="tr-TR" altLang="tr-TR" smtClean="0"/>
              <a:t>Benlik kategorizasyonu teorisine göre grup içinde görüşlerin kutuplaşmasının sebebi grubun diğer gruptan ayırt ediciliğini grup normu üzerinden artırma, genişletme sürecidir.</a:t>
            </a:r>
          </a:p>
          <a:p>
            <a:r>
              <a:rPr lang="tr-TR" altLang="tr-TR" smtClean="0"/>
              <a:t>Grup düşüncesi grup dışardan yalıtıldığında, birbirine çok fazla bağlı hale girdiğinde, zaman baskısı olduğunda, alternatif fikirler gözardı edildiğinde ortaya çıkabilmektedir. </a:t>
            </a:r>
          </a:p>
        </p:txBody>
      </p:sp>
      <p:sp>
        <p:nvSpPr>
          <p:cNvPr id="2" name="Altbilgi Yer Tutucusu 1"/>
          <p:cNvSpPr>
            <a:spLocks noGrp="1"/>
          </p:cNvSpPr>
          <p:nvPr>
            <p:ph type="ftr" sz="quarter" idx="11"/>
          </p:nvPr>
        </p:nvSpPr>
        <p:spPr/>
        <p:txBody>
          <a:bodyPr/>
          <a:lstStyle/>
          <a:p>
            <a:pPr>
              <a:defRPr/>
            </a:pPr>
            <a:r>
              <a:rPr lang="tr-TR"/>
              <a:t>KAYNAK: Sibel A. Arkonaç (2008) Sosyal Psikolojide İnsanları Anlamak, Deneysel ve Eleştirel Yaklaşımlar, Ankara:Nobel</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826" name="2 İçerik Yer Tutucusu"/>
          <p:cNvSpPr>
            <a:spLocks noGrp="1"/>
          </p:cNvSpPr>
          <p:nvPr>
            <p:ph idx="1"/>
          </p:nvPr>
        </p:nvSpPr>
        <p:spPr>
          <a:xfrm>
            <a:off x="457200" y="990600"/>
            <a:ext cx="8229600" cy="5135563"/>
          </a:xfrm>
        </p:spPr>
        <p:txBody>
          <a:bodyPr/>
          <a:lstStyle/>
          <a:p>
            <a:pPr marL="0" indent="0">
              <a:buFont typeface="Arial" charset="0"/>
              <a:buNone/>
            </a:pPr>
            <a:r>
              <a:rPr lang="tr-TR" altLang="tr-TR" smtClean="0"/>
              <a:t>Şerif’e göre grup birbirine kuvvetlice bağlı üyelerin oluşturduğu dinamik bir sistemdir ve tek tek üyelerin toplamından farklı bir bütüne işaret eder. Üyelerin özellikleri karşılıklı birbirine bağımlılıkları tarafından grup özelliklerine dönüştürülür.Dolayısıyla bu özellikler </a:t>
            </a:r>
            <a:r>
              <a:rPr lang="tr-TR" altLang="tr-TR" smtClean="0">
                <a:solidFill>
                  <a:srgbClr val="FF0000"/>
                </a:solidFill>
              </a:rPr>
              <a:t>bireylerarası çekicilik düzeyinde </a:t>
            </a:r>
            <a:r>
              <a:rPr lang="tr-TR" altLang="tr-TR" smtClean="0"/>
              <a:t>ele alınamaz, bu düzeye indirgenemez.</a:t>
            </a:r>
          </a:p>
        </p:txBody>
      </p:sp>
      <p:sp>
        <p:nvSpPr>
          <p:cNvPr id="2" name="Altbilgi Yer Tutucusu 1"/>
          <p:cNvSpPr>
            <a:spLocks noGrp="1"/>
          </p:cNvSpPr>
          <p:nvPr>
            <p:ph type="ftr" sz="quarter" idx="11"/>
          </p:nvPr>
        </p:nvSpPr>
        <p:spPr/>
        <p:txBody>
          <a:bodyPr/>
          <a:lstStyle/>
          <a:p>
            <a:pPr>
              <a:defRPr/>
            </a:pPr>
            <a:r>
              <a:rPr lang="tr-TR"/>
              <a:t>KAYNAK: Sibel A. Arkonaç (2008) Sosyal Psikolojide İnsanları Anlamak, Deneysel ve Eleştirel Yaklaşımlar, Ankara:Nobel</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6850" name="2 İçerik Yer Tutucusu"/>
          <p:cNvSpPr>
            <a:spLocks noGrp="1"/>
          </p:cNvSpPr>
          <p:nvPr>
            <p:ph idx="1"/>
          </p:nvPr>
        </p:nvSpPr>
        <p:spPr>
          <a:xfrm>
            <a:off x="457200" y="762000"/>
            <a:ext cx="8229600" cy="5364163"/>
          </a:xfrm>
        </p:spPr>
        <p:txBody>
          <a:bodyPr/>
          <a:lstStyle/>
          <a:p>
            <a:pPr marL="0" indent="0">
              <a:buFont typeface="Arial" charset="0"/>
              <a:buNone/>
            </a:pPr>
            <a:r>
              <a:rPr lang="tr-TR" altLang="tr-TR" smtClean="0"/>
              <a:t>Bu nedenle Şerif’e göre grup davranışını ortaya çıkaran gerekli ve yeterli şart ya da bir başka ifade ile belirleyici süreç, ortak bir hedefin elde edilmesinde karşılıklı birbirine bağımlılıktır. Yani grubun elde etmek istediği hedefi elde etmek yolunda üyelerin birbirlerine bağımlı hale gelmeleridir.</a:t>
            </a:r>
          </a:p>
        </p:txBody>
      </p:sp>
      <p:sp>
        <p:nvSpPr>
          <p:cNvPr id="2" name="Altbilgi Yer Tutucusu 1"/>
          <p:cNvSpPr>
            <a:spLocks noGrp="1"/>
          </p:cNvSpPr>
          <p:nvPr>
            <p:ph type="ftr" sz="quarter" idx="11"/>
          </p:nvPr>
        </p:nvSpPr>
        <p:spPr/>
        <p:txBody>
          <a:bodyPr/>
          <a:lstStyle/>
          <a:p>
            <a:pPr>
              <a:defRPr/>
            </a:pPr>
            <a:r>
              <a:rPr lang="tr-TR"/>
              <a:t>KAYNAK: Sibel A. Arkonaç (2008) Sosyal Psikolojide İnsanları Anlamak, Deneysel ve Eleştirel Yaklaşımlar, Ankara:Nobel</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7874" name="1 Başlık"/>
          <p:cNvSpPr>
            <a:spLocks noGrp="1"/>
          </p:cNvSpPr>
          <p:nvPr>
            <p:ph type="title"/>
          </p:nvPr>
        </p:nvSpPr>
        <p:spPr/>
        <p:txBody>
          <a:bodyPr/>
          <a:lstStyle/>
          <a:p>
            <a:r>
              <a:rPr lang="tr-TR" altLang="tr-TR" smtClean="0">
                <a:solidFill>
                  <a:srgbClr val="FF0000"/>
                </a:solidFill>
              </a:rPr>
              <a:t>Sosyal Kimlik Yaklaşımı</a:t>
            </a:r>
            <a:r>
              <a:rPr lang="tr-TR" altLang="tr-TR" smtClean="0"/>
              <a:t/>
            </a:r>
            <a:br>
              <a:rPr lang="tr-TR" altLang="tr-TR" smtClean="0"/>
            </a:br>
            <a:endParaRPr lang="tr-TR" altLang="tr-TR" smtClean="0"/>
          </a:p>
        </p:txBody>
      </p:sp>
      <p:sp>
        <p:nvSpPr>
          <p:cNvPr id="207875" name="2 İçerik Yer Tutucusu"/>
          <p:cNvSpPr>
            <a:spLocks noGrp="1"/>
          </p:cNvSpPr>
          <p:nvPr>
            <p:ph idx="1"/>
          </p:nvPr>
        </p:nvSpPr>
        <p:spPr/>
        <p:txBody>
          <a:bodyPr/>
          <a:lstStyle/>
          <a:p>
            <a:r>
              <a:rPr lang="tr-TR" altLang="tr-TR" sz="2800" smtClean="0"/>
              <a:t>Sosyal Kimlik Yaklaşımının temel önermesine göre sosyal kategoriler (millet, din gibi büyük gruplar, kurumlar, organizasyonlar gibi orta ölçekli bir yaklaşıma dönüşmüştür)</a:t>
            </a:r>
          </a:p>
          <a:p>
            <a:r>
              <a:rPr lang="tr-TR" altLang="tr-TR" sz="2800" smtClean="0"/>
              <a:t>Sosyal kimlik, grup üyesi kişi tanımladığı gibi ona gruba uygun davranış kalıpları da verir. Kişisel kimlikten farklıdır, çünkü kişisel kimlik benlik kavramını oluşturan diğer parça olarak sizin kişisel özelliklerinizdir, kişisel davranışlarınızdan diğer kişilerle olan ilişkilerinizden ortaya çıkar.</a:t>
            </a:r>
          </a:p>
        </p:txBody>
      </p:sp>
      <p:sp>
        <p:nvSpPr>
          <p:cNvPr id="2" name="Altbilgi Yer Tutucusu 1"/>
          <p:cNvSpPr>
            <a:spLocks noGrp="1"/>
          </p:cNvSpPr>
          <p:nvPr>
            <p:ph type="ftr" sz="quarter" idx="11"/>
          </p:nvPr>
        </p:nvSpPr>
        <p:spPr/>
        <p:txBody>
          <a:bodyPr/>
          <a:lstStyle/>
          <a:p>
            <a:pPr>
              <a:defRPr/>
            </a:pPr>
            <a:r>
              <a:rPr lang="tr-TR"/>
              <a:t>KAYNAK: Sibel A. Arkonaç (2008) Sosyal Psikolojide İnsanları Anlamak, Deneysel ve Eleştirel Yaklaşımlar, Ankara:Nobel</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8898" name="2 İçerik Yer Tutucusu"/>
          <p:cNvSpPr>
            <a:spLocks noGrp="1"/>
          </p:cNvSpPr>
          <p:nvPr>
            <p:ph idx="1"/>
          </p:nvPr>
        </p:nvSpPr>
        <p:spPr/>
        <p:txBody>
          <a:bodyPr/>
          <a:lstStyle/>
          <a:p>
            <a:pPr marL="0" indent="0">
              <a:buFont typeface="Arial" charset="0"/>
              <a:buNone/>
            </a:pPr>
            <a:r>
              <a:rPr lang="tr-TR" altLang="tr-TR" smtClean="0"/>
              <a:t>Grup üyesi kişiler grubu tarif eden özellikleri ve bu özelliklere yüklenen değerleri kendisi ile özdeşleştirir ve kendi benlik imajını bununla birlikte algılar (Beşiktaşlı Ahmet, Fenerli Ayşe gibi)</a:t>
            </a:r>
          </a:p>
        </p:txBody>
      </p:sp>
      <p:sp>
        <p:nvSpPr>
          <p:cNvPr id="2" name="Altbilgi Yer Tutucusu 1"/>
          <p:cNvSpPr>
            <a:spLocks noGrp="1"/>
          </p:cNvSpPr>
          <p:nvPr>
            <p:ph type="ftr" sz="quarter" idx="11"/>
          </p:nvPr>
        </p:nvSpPr>
        <p:spPr/>
        <p:txBody>
          <a:bodyPr/>
          <a:lstStyle/>
          <a:p>
            <a:pPr>
              <a:defRPr/>
            </a:pPr>
            <a:r>
              <a:rPr lang="tr-TR"/>
              <a:t>KAYNAK: Sibel A. Arkonaç (2008) Sosyal Psikolojide İnsanları Anlamak, Deneysel ve Eleştirel Yaklaşımlar, Ankara:Nobel</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9922" name="2 İçerik Yer Tutucusu"/>
          <p:cNvSpPr>
            <a:spLocks noGrp="1"/>
          </p:cNvSpPr>
          <p:nvPr>
            <p:ph idx="1"/>
          </p:nvPr>
        </p:nvSpPr>
        <p:spPr>
          <a:xfrm>
            <a:off x="457200" y="685800"/>
            <a:ext cx="8229600" cy="5440363"/>
          </a:xfrm>
        </p:spPr>
        <p:txBody>
          <a:bodyPr/>
          <a:lstStyle/>
          <a:p>
            <a:r>
              <a:rPr lang="tr-TR" altLang="tr-TR" smtClean="0">
                <a:solidFill>
                  <a:srgbClr val="FF0000"/>
                </a:solidFill>
              </a:rPr>
              <a:t>Kişinin grupta sosyalleşmesi üç temel süreci kapsar:</a:t>
            </a:r>
          </a:p>
          <a:p>
            <a:r>
              <a:rPr lang="tr-TR" altLang="tr-TR" smtClean="0">
                <a:solidFill>
                  <a:srgbClr val="FF0000"/>
                </a:solidFill>
              </a:rPr>
              <a:t>Değerlendirme: </a:t>
            </a:r>
            <a:r>
              <a:rPr lang="tr-TR" altLang="tr-TR" smtClean="0"/>
              <a:t>Kişi, grubun geçmişte, gelecekte ve şimdide kendisine verdiği mükafatları sürekli, potansiyelde alternatif olabilecek diğer ilişkilerin mükafatlarıyla kıyaslar. Bu esnada grup da bu kişi veya kişileri gruba katkıları açısından sürekli değerlendirmektedir.</a:t>
            </a:r>
          </a:p>
        </p:txBody>
      </p:sp>
      <p:sp>
        <p:nvSpPr>
          <p:cNvPr id="2" name="Altbilgi Yer Tutucusu 1"/>
          <p:cNvSpPr>
            <a:spLocks noGrp="1"/>
          </p:cNvSpPr>
          <p:nvPr>
            <p:ph type="ftr" sz="quarter" idx="11"/>
          </p:nvPr>
        </p:nvSpPr>
        <p:spPr/>
        <p:txBody>
          <a:bodyPr/>
          <a:lstStyle/>
          <a:p>
            <a:pPr>
              <a:defRPr/>
            </a:pPr>
            <a:r>
              <a:rPr lang="tr-TR"/>
              <a:t>KAYNAK: Sibel A. Arkonaç (2008) Sosyal Psikolojide İnsanları Anlamak, Deneysel ve Eleştirel Yaklaşımlar, Ankara:Nobel</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0946" name="2 İçerik Yer Tutucusu"/>
          <p:cNvSpPr>
            <a:spLocks noGrp="1"/>
          </p:cNvSpPr>
          <p:nvPr>
            <p:ph idx="1"/>
          </p:nvPr>
        </p:nvSpPr>
        <p:spPr>
          <a:xfrm>
            <a:off x="457200" y="838200"/>
            <a:ext cx="8229600" cy="5287963"/>
          </a:xfrm>
        </p:spPr>
        <p:txBody>
          <a:bodyPr/>
          <a:lstStyle/>
          <a:p>
            <a:r>
              <a:rPr lang="tr-TR" altLang="tr-TR" smtClean="0">
                <a:solidFill>
                  <a:srgbClr val="FF0000"/>
                </a:solidFill>
              </a:rPr>
              <a:t>Taahüt: </a:t>
            </a:r>
            <a:r>
              <a:rPr lang="tr-TR" altLang="tr-TR" smtClean="0"/>
              <a:t>Kişinin gruba ya da grubun kişiye taahütleri zamanla gelişir. Taahüt grup hedefleri ve değerleri üzerinden kişi ile grup arasında olumlu bağlar kurma, grubun veya kişinin çaba göstermesi ve üyeliğin devam etmesinde istekli olmasına yönelik bir anlaşmadır.</a:t>
            </a:r>
          </a:p>
        </p:txBody>
      </p:sp>
      <p:sp>
        <p:nvSpPr>
          <p:cNvPr id="2" name="Altbilgi Yer Tutucusu 1"/>
          <p:cNvSpPr>
            <a:spLocks noGrp="1"/>
          </p:cNvSpPr>
          <p:nvPr>
            <p:ph type="ftr" sz="quarter" idx="11"/>
          </p:nvPr>
        </p:nvSpPr>
        <p:spPr/>
        <p:txBody>
          <a:bodyPr/>
          <a:lstStyle/>
          <a:p>
            <a:pPr>
              <a:defRPr/>
            </a:pPr>
            <a:r>
              <a:rPr lang="tr-TR"/>
              <a:t>KAYNAK: Sibel A. Arkonaç (2008) Sosyal Psikolojide İnsanları Anlamak, Deneysel ve Eleştirel Yaklaşımlar, Ankara:Nobel</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1970" name="2 İçerik Yer Tutucusu"/>
          <p:cNvSpPr>
            <a:spLocks noGrp="1"/>
          </p:cNvSpPr>
          <p:nvPr>
            <p:ph idx="1"/>
          </p:nvPr>
        </p:nvSpPr>
        <p:spPr>
          <a:xfrm>
            <a:off x="457200" y="762000"/>
            <a:ext cx="8229600" cy="5364163"/>
          </a:xfrm>
        </p:spPr>
        <p:txBody>
          <a:bodyPr/>
          <a:lstStyle/>
          <a:p>
            <a:r>
              <a:rPr lang="tr-TR" altLang="tr-TR" smtClean="0">
                <a:solidFill>
                  <a:srgbClr val="FF0000"/>
                </a:solidFill>
              </a:rPr>
              <a:t>Rol geçişi</a:t>
            </a:r>
            <a:r>
              <a:rPr lang="tr-TR" altLang="tr-TR" smtClean="0"/>
              <a:t>: Kişi ile grup arasındaki rol ilişkilerinde değişmelere işaret eder. Kişi gruptaki aidiyetleri esnasında, birbirinden farklı dört rol değişimiyle ayrılan beş aşamadan geçer.</a:t>
            </a:r>
          </a:p>
          <a:p>
            <a:r>
              <a:rPr lang="tr-TR" altLang="tr-TR" i="1" smtClean="0">
                <a:solidFill>
                  <a:srgbClr val="FF0000"/>
                </a:solidFill>
              </a:rPr>
              <a:t>Potansiyel üye: </a:t>
            </a:r>
            <a:r>
              <a:rPr lang="tr-TR" altLang="tr-TR" smtClean="0"/>
              <a:t>Henüz üye olmamış kişi</a:t>
            </a:r>
          </a:p>
          <a:p>
            <a:r>
              <a:rPr lang="tr-TR" altLang="tr-TR" i="1" smtClean="0">
                <a:solidFill>
                  <a:srgbClr val="FF0000"/>
                </a:solidFill>
              </a:rPr>
              <a:t>Yeni üye: </a:t>
            </a:r>
            <a:r>
              <a:rPr lang="tr-TR" altLang="tr-TR" smtClean="0"/>
              <a:t>Tam üyelik mevkiini henüz edinmemiş kişi</a:t>
            </a:r>
          </a:p>
        </p:txBody>
      </p:sp>
      <p:sp>
        <p:nvSpPr>
          <p:cNvPr id="2" name="Altbilgi Yer Tutucusu 1"/>
          <p:cNvSpPr>
            <a:spLocks noGrp="1"/>
          </p:cNvSpPr>
          <p:nvPr>
            <p:ph type="ftr" sz="quarter" idx="11"/>
          </p:nvPr>
        </p:nvSpPr>
        <p:spPr/>
        <p:txBody>
          <a:bodyPr/>
          <a:lstStyle/>
          <a:p>
            <a:pPr>
              <a:defRPr/>
            </a:pPr>
            <a:r>
              <a:rPr lang="tr-TR"/>
              <a:t>KAYNAK: Sibel A. Arkonaç (2008) Sosyal Psikolojide İnsanları Anlamak, Deneysel ve Eleştirel Yaklaşımlar, Ankara:Nobel</a:t>
            </a:r>
          </a:p>
        </p:txBody>
      </p:sp>
    </p:spTree>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1451</Words>
  <Application>Microsoft Office PowerPoint</Application>
  <PresentationFormat>Ekran Gösterisi (4:3)</PresentationFormat>
  <Paragraphs>73</Paragraphs>
  <Slides>20</Slides>
  <Notes>0</Notes>
  <HiddenSlides>0</HiddenSlides>
  <MMClips>0</MMClips>
  <ScaleCrop>false</ScaleCrop>
  <HeadingPairs>
    <vt:vector size="4" baseType="variant">
      <vt:variant>
        <vt:lpstr>Tema</vt:lpstr>
      </vt:variant>
      <vt:variant>
        <vt:i4>1</vt:i4>
      </vt:variant>
      <vt:variant>
        <vt:lpstr>Slayt Başlıkları</vt:lpstr>
      </vt:variant>
      <vt:variant>
        <vt:i4>20</vt:i4>
      </vt:variant>
    </vt:vector>
  </HeadingPairs>
  <TitlesOfParts>
    <vt:vector size="21" baseType="lpstr">
      <vt:lpstr>Ofis Teması</vt:lpstr>
      <vt:lpstr>13. Hafta  Grup ve Grup Süreçleri</vt:lpstr>
      <vt:lpstr>Slayt 2</vt:lpstr>
      <vt:lpstr>Slayt 3</vt:lpstr>
      <vt:lpstr>Slayt 4</vt:lpstr>
      <vt:lpstr>Sosyal Kimlik Yaklaşımı </vt:lpstr>
      <vt:lpstr>Slayt 6</vt:lpstr>
      <vt:lpstr>Slayt 7</vt:lpstr>
      <vt:lpstr>Slayt 8</vt:lpstr>
      <vt:lpstr>Slayt 9</vt:lpstr>
      <vt:lpstr>Slayt 10</vt:lpstr>
      <vt:lpstr>Grubun Yapısı</vt:lpstr>
      <vt:lpstr>Slayt 12</vt:lpstr>
      <vt:lpstr>Slayt 13</vt:lpstr>
      <vt:lpstr>Slayt 14</vt:lpstr>
      <vt:lpstr>Slayt 15</vt:lpstr>
      <vt:lpstr>Slayt 16</vt:lpstr>
      <vt:lpstr>Slayt 17</vt:lpstr>
      <vt:lpstr>Slayt 18</vt:lpstr>
      <vt:lpstr>Slayt 19</vt:lpstr>
      <vt:lpstr>Slayt 20</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13. Hafta  Grup ve Grup Süreçleri</dc:title>
  <dc:creator>SEMA BECERIKLI</dc:creator>
  <cp:lastModifiedBy>SEMA BECERIKLI</cp:lastModifiedBy>
  <cp:revision>1</cp:revision>
  <dcterms:created xsi:type="dcterms:W3CDTF">2018-03-01T09:35:09Z</dcterms:created>
  <dcterms:modified xsi:type="dcterms:W3CDTF">2018-03-01T09:46:06Z</dcterms:modified>
</cp:coreProperties>
</file>