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3" r:id="rId1"/>
  </p:sldMasterIdLst>
  <p:sldIdLst>
    <p:sldId id="301" r:id="rId2"/>
    <p:sldId id="302" r:id="rId3"/>
    <p:sldId id="276" r:id="rId4"/>
    <p:sldId id="300" r:id="rId5"/>
    <p:sldId id="277" r:id="rId6"/>
    <p:sldId id="279" r:id="rId7"/>
    <p:sldId id="281" r:id="rId8"/>
    <p:sldId id="283" r:id="rId9"/>
    <p:sldId id="285" r:id="rId10"/>
    <p:sldId id="28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15" autoAdjust="0"/>
    <p:restoredTop sz="94660"/>
  </p:normalViewPr>
  <p:slideViewPr>
    <p:cSldViewPr snapToGrid="0">
      <p:cViewPr varScale="1">
        <p:scale>
          <a:sx n="87" d="100"/>
          <a:sy n="87" d="100"/>
        </p:scale>
        <p:origin x="40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818497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865788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3275898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2936913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20107450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3654294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8" name="Footer Placeholder 7"/>
          <p:cNvSpPr>
            <a:spLocks noGrp="1"/>
          </p:cNvSpPr>
          <p:nvPr>
            <p:ph type="ftr" sz="quarter" idx="11"/>
          </p:nvPr>
        </p:nvSpPr>
        <p:spPr>
          <a:xfrm>
            <a:off x="561111" y="6391838"/>
            <a:ext cx="3644282" cy="304801"/>
          </a:xfrm>
        </p:spPr>
        <p:txBody>
          <a:bodyPr/>
          <a:lstStyle/>
          <a:p>
            <a:endParaRPr lang="tr-TR" dirty="0"/>
          </a:p>
        </p:txBody>
      </p:sp>
      <p:sp>
        <p:nvSpPr>
          <p:cNvPr id="9" name="Slide Number Placeholder 8"/>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896034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580027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96796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206710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2913011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288009864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291933588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3766171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425612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329351043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784901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F379EA60-ABAE-49C6-A2C0-66C2AF2E3694}" type="datetimeFigureOut">
              <a:rPr lang="tr-TR" smtClean="0"/>
              <a:t>2.07.2018</a:t>
            </a:fld>
            <a:endParaRPr lang="tr-TR"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72D99C3-45BC-4F0C-A45A-4AF9928FDE26}" type="slidenum">
              <a:rPr lang="tr-TR" smtClean="0"/>
              <a:t>‹#›</a:t>
            </a:fld>
            <a:endParaRPr lang="tr-TR" dirty="0"/>
          </a:p>
        </p:txBody>
      </p:sp>
    </p:spTree>
    <p:extLst>
      <p:ext uri="{BB962C8B-B14F-4D97-AF65-F5344CB8AC3E}">
        <p14:creationId xmlns:p14="http://schemas.microsoft.com/office/powerpoint/2010/main" val="4035291808"/>
      </p:ext>
    </p:extLst>
  </p:cSld>
  <p:clrMap bg1="lt1" tx1="dk1" bg2="lt2" tx2="dk2" accent1="accent1" accent2="accent2" accent3="accent3" accent4="accent4" accent5="accent5" accent6="accent6" hlink="hlink" folHlink="folHlink"/>
  <p:sldLayoutIdLst>
    <p:sldLayoutId id="2147484064" r:id="rId1"/>
    <p:sldLayoutId id="2147484065" r:id="rId2"/>
    <p:sldLayoutId id="2147484066" r:id="rId3"/>
    <p:sldLayoutId id="2147484067" r:id="rId4"/>
    <p:sldLayoutId id="2147484068" r:id="rId5"/>
    <p:sldLayoutId id="2147484069" r:id="rId6"/>
    <p:sldLayoutId id="2147484070" r:id="rId7"/>
    <p:sldLayoutId id="2147484071" r:id="rId8"/>
    <p:sldLayoutId id="2147484072" r:id="rId9"/>
    <p:sldLayoutId id="2147484073" r:id="rId10"/>
    <p:sldLayoutId id="2147484074" r:id="rId11"/>
    <p:sldLayoutId id="2147484075" r:id="rId12"/>
    <p:sldLayoutId id="2147484076" r:id="rId13"/>
    <p:sldLayoutId id="2147484077" r:id="rId14"/>
    <p:sldLayoutId id="2147484078" r:id="rId15"/>
    <p:sldLayoutId id="2147484079" r:id="rId16"/>
    <p:sldLayoutId id="2147484080"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Black" panose="020B0A04020102020204" pitchFamily="34" charset="0"/>
              </a:rPr>
              <a:t>SICAKLIK NEDİR </a:t>
            </a:r>
            <a:r>
              <a:rPr lang="tr-TR" dirty="0" smtClean="0">
                <a:latin typeface="Arial Black" panose="020B0A04020102020204" pitchFamily="34" charset="0"/>
              </a:rPr>
              <a:t>?</a:t>
            </a:r>
            <a:endParaRPr lang="tr-TR" dirty="0">
              <a:latin typeface="Arial Black" panose="020B0A04020102020204" pitchFamily="34" charset="0"/>
            </a:endParaRPr>
          </a:p>
        </p:txBody>
      </p:sp>
      <p:sp>
        <p:nvSpPr>
          <p:cNvPr id="3" name="İçerik Yer Tutucusu 2"/>
          <p:cNvSpPr>
            <a:spLocks noGrp="1"/>
          </p:cNvSpPr>
          <p:nvPr>
            <p:ph idx="1"/>
          </p:nvPr>
        </p:nvSpPr>
        <p:spPr/>
        <p:txBody>
          <a:bodyPr>
            <a:normAutofit/>
          </a:bodyPr>
          <a:lstStyle/>
          <a:p>
            <a:pPr algn="just"/>
            <a:r>
              <a:rPr lang="tr-TR" dirty="0">
                <a:solidFill>
                  <a:srgbClr val="FF0000"/>
                </a:solidFill>
              </a:rPr>
              <a:t>Sıcaklık:</a:t>
            </a:r>
            <a:r>
              <a:rPr lang="tr-TR" dirty="0"/>
              <a:t> Bir maddeyi oluşturan taneciklerden  ortalama hareket(kinetik) enerjisini ifade e</a:t>
            </a:r>
            <a:r>
              <a:rPr lang="tr-TR" dirty="0" smtClean="0"/>
              <a:t>den </a:t>
            </a:r>
            <a:r>
              <a:rPr lang="tr-TR" dirty="0"/>
              <a:t>bir değerdir. Sıcaklık, bir cismin sıcaklığının ya da soğukluğunun bir ölçüsüdür.  Sıcaklık, enerji değildir. Termometre ile ölçülür</a:t>
            </a:r>
            <a:r>
              <a:rPr lang="tr-TR" dirty="0" smtClean="0"/>
              <a:t>.</a:t>
            </a:r>
          </a:p>
          <a:p>
            <a:pPr marL="0" indent="0" algn="just">
              <a:buNone/>
            </a:pPr>
            <a:endParaRPr lang="tr-TR" dirty="0"/>
          </a:p>
          <a:p>
            <a:pPr algn="just"/>
            <a:r>
              <a:rPr lang="tr-TR" dirty="0" smtClean="0">
                <a:solidFill>
                  <a:srgbClr val="FF0000"/>
                </a:solidFill>
              </a:rPr>
              <a:t>Isı</a:t>
            </a:r>
            <a:r>
              <a:rPr lang="tr-TR" dirty="0">
                <a:solidFill>
                  <a:srgbClr val="FF0000"/>
                </a:solidFill>
              </a:rPr>
              <a:t>:</a:t>
            </a:r>
            <a:r>
              <a:rPr lang="tr-TR" dirty="0"/>
              <a:t> Sıcaklıkları farklı iki madde arasında alınıp verilen enerjinin adıdır. Bir başka şekilde bir maddeyi oluşturan taneciklerin toplam hareket enerjisine ısı denir.</a:t>
            </a:r>
          </a:p>
          <a:p>
            <a:pPr marL="0" indent="0">
              <a:buNone/>
            </a:pPr>
            <a:r>
              <a:rPr lang="tr-TR" dirty="0"/>
              <a:t/>
            </a:r>
            <a:br>
              <a:rPr lang="tr-TR" dirty="0"/>
            </a:br>
            <a:endParaRPr lang="tr-TR" dirty="0"/>
          </a:p>
        </p:txBody>
      </p:sp>
    </p:spTree>
    <p:extLst>
      <p:ext uri="{BB962C8B-B14F-4D97-AF65-F5344CB8AC3E}">
        <p14:creationId xmlns:p14="http://schemas.microsoft.com/office/powerpoint/2010/main" val="16348059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400" dirty="0" smtClean="0">
                <a:latin typeface="Arial Black" panose="020B0A04020102020204" pitchFamily="34" charset="0"/>
              </a:rPr>
              <a:t>Optimum Sıcaklık isteğinin Üstünde  Sıcaklığa Maruz Kalan Bitkilerde Meydana Gelebilecek </a:t>
            </a:r>
            <a:br>
              <a:rPr lang="tr-TR" sz="2400" dirty="0" smtClean="0">
                <a:latin typeface="Arial Black" panose="020B0A04020102020204" pitchFamily="34" charset="0"/>
              </a:rPr>
            </a:br>
            <a:r>
              <a:rPr lang="tr-TR" sz="2400" dirty="0" smtClean="0">
                <a:latin typeface="Arial Black" panose="020B0A04020102020204" pitchFamily="34" charset="0"/>
              </a:rPr>
              <a:t>Olumsuzluklar</a:t>
            </a:r>
            <a:br>
              <a:rPr lang="tr-TR" sz="2400" dirty="0" smtClean="0">
                <a:latin typeface="Arial Black" panose="020B0A04020102020204" pitchFamily="34" charset="0"/>
              </a:rPr>
            </a:br>
            <a:endParaRPr lang="tr-TR" sz="2400" dirty="0">
              <a:latin typeface="Arial Black" panose="020B0A04020102020204" pitchFamily="34" charset="0"/>
            </a:endParaRPr>
          </a:p>
        </p:txBody>
      </p:sp>
      <p:sp>
        <p:nvSpPr>
          <p:cNvPr id="3" name="İçerik Yer Tutucusu 2"/>
          <p:cNvSpPr>
            <a:spLocks noGrp="1"/>
          </p:cNvSpPr>
          <p:nvPr>
            <p:ph idx="1"/>
          </p:nvPr>
        </p:nvSpPr>
        <p:spPr/>
        <p:txBody>
          <a:bodyPr/>
          <a:lstStyle/>
          <a:p>
            <a:pPr algn="just"/>
            <a:r>
              <a:rPr lang="tr-TR" dirty="0">
                <a:latin typeface="Arial Black" panose="020B0A04020102020204" pitchFamily="34" charset="0"/>
              </a:rPr>
              <a:t>1.Fotosentez hızı artar. Buna bağlı olarak madde birikimi artar, bitkinin </a:t>
            </a:r>
            <a:r>
              <a:rPr lang="tr-TR" dirty="0" err="1">
                <a:latin typeface="Arial Black" panose="020B0A04020102020204" pitchFamily="34" charset="0"/>
              </a:rPr>
              <a:t>generatif</a:t>
            </a:r>
            <a:r>
              <a:rPr lang="tr-TR" dirty="0">
                <a:latin typeface="Arial Black" panose="020B0A04020102020204" pitchFamily="34" charset="0"/>
              </a:rPr>
              <a:t> döneme geçişi hızlanır.</a:t>
            </a:r>
          </a:p>
          <a:p>
            <a:pPr algn="just"/>
            <a:r>
              <a:rPr lang="tr-TR" dirty="0">
                <a:latin typeface="Arial Black" panose="020B0A04020102020204" pitchFamily="34" charset="0"/>
              </a:rPr>
              <a:t>2.Boğum aralarında kısalmalar meydana gelir.</a:t>
            </a:r>
          </a:p>
          <a:p>
            <a:pPr algn="just"/>
            <a:r>
              <a:rPr lang="tr-TR" dirty="0">
                <a:latin typeface="Arial Black" panose="020B0A04020102020204" pitchFamily="34" charset="0"/>
              </a:rPr>
              <a:t>3.Yaprak alanı küçülür.</a:t>
            </a:r>
          </a:p>
          <a:p>
            <a:pPr algn="just"/>
            <a:r>
              <a:rPr lang="tr-TR" dirty="0">
                <a:latin typeface="Arial Black" panose="020B0A04020102020204" pitchFamily="34" charset="0"/>
              </a:rPr>
              <a:t>4.Sıcaklık arttığından </a:t>
            </a:r>
            <a:r>
              <a:rPr lang="tr-TR" dirty="0" err="1">
                <a:latin typeface="Arial Black" panose="020B0A04020102020204" pitchFamily="34" charset="0"/>
              </a:rPr>
              <a:t>transprasyonla</a:t>
            </a:r>
            <a:r>
              <a:rPr lang="tr-TR" dirty="0">
                <a:latin typeface="Arial Black" panose="020B0A04020102020204" pitchFamily="34" charset="0"/>
              </a:rPr>
              <a:t> su kaybı artar.</a:t>
            </a:r>
          </a:p>
          <a:p>
            <a:pPr algn="just"/>
            <a:r>
              <a:rPr lang="tr-TR" dirty="0">
                <a:latin typeface="Arial Black" panose="020B0A04020102020204" pitchFamily="34" charset="0"/>
              </a:rPr>
              <a:t>5.Aşırı sıcaklıklarda çiçek tomurcuğu dökülmesi artar.</a:t>
            </a:r>
          </a:p>
          <a:p>
            <a:pPr algn="just"/>
            <a:endParaRPr lang="tr-TR" dirty="0">
              <a:latin typeface="Arial Black" panose="020B0A04020102020204" pitchFamily="34" charset="0"/>
            </a:endParaRPr>
          </a:p>
        </p:txBody>
      </p:sp>
    </p:spTree>
    <p:extLst>
      <p:ext uri="{BB962C8B-B14F-4D97-AF65-F5344CB8AC3E}">
        <p14:creationId xmlns:p14="http://schemas.microsoft.com/office/powerpoint/2010/main" val="27607501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SICAKLIK DEĞİŞİMİNE ETKİ EDEN FAKTÖRLER</a:t>
            </a:r>
            <a:br>
              <a:rPr lang="tr-TR" dirty="0" smtClean="0"/>
            </a:br>
            <a:endParaRPr lang="tr-TR" dirty="0"/>
          </a:p>
        </p:txBody>
      </p:sp>
      <p:sp>
        <p:nvSpPr>
          <p:cNvPr id="3" name="İçerik Yer Tutucusu 2"/>
          <p:cNvSpPr>
            <a:spLocks noGrp="1"/>
          </p:cNvSpPr>
          <p:nvPr>
            <p:ph idx="1"/>
          </p:nvPr>
        </p:nvSpPr>
        <p:spPr/>
        <p:txBody>
          <a:bodyPr/>
          <a:lstStyle/>
          <a:p>
            <a:pPr marL="0" indent="0">
              <a:buNone/>
            </a:pPr>
            <a:r>
              <a:rPr lang="tr-TR" dirty="0" smtClean="0"/>
              <a:t>Güneş enerjisi ile ortaya çıkan sıcaklığın derecesi;</a:t>
            </a:r>
          </a:p>
          <a:p>
            <a:r>
              <a:rPr lang="tr-TR" dirty="0" smtClean="0"/>
              <a:t>Zamana (günün saatleri ve mevsimler)</a:t>
            </a:r>
          </a:p>
          <a:p>
            <a:r>
              <a:rPr lang="tr-TR" dirty="0" smtClean="0"/>
              <a:t>Paralellere</a:t>
            </a:r>
          </a:p>
          <a:p>
            <a:r>
              <a:rPr lang="tr-TR" dirty="0" smtClean="0"/>
              <a:t>Arazi yön ve </a:t>
            </a:r>
            <a:r>
              <a:rPr lang="tr-TR" dirty="0" err="1" smtClean="0"/>
              <a:t>meyiline</a:t>
            </a:r>
            <a:endParaRPr lang="tr-TR" dirty="0"/>
          </a:p>
          <a:p>
            <a:r>
              <a:rPr lang="tr-TR" dirty="0" smtClean="0"/>
              <a:t>Yüksekliğe</a:t>
            </a:r>
          </a:p>
          <a:p>
            <a:r>
              <a:rPr lang="tr-TR" dirty="0" smtClean="0"/>
              <a:t>Havanın bulutlu yada açık oluşuna</a:t>
            </a:r>
          </a:p>
          <a:p>
            <a:r>
              <a:rPr lang="tr-TR" dirty="0" smtClean="0"/>
              <a:t>Toprak rengine yapısına ve suyuna </a:t>
            </a:r>
          </a:p>
          <a:p>
            <a:r>
              <a:rPr lang="tr-TR" dirty="0" smtClean="0"/>
              <a:t>Bitki ve kar örtüsüne bağlıdır.</a:t>
            </a:r>
          </a:p>
          <a:p>
            <a:endParaRPr lang="tr-TR" dirty="0" smtClean="0"/>
          </a:p>
          <a:p>
            <a:endParaRPr lang="tr-TR" dirty="0"/>
          </a:p>
        </p:txBody>
      </p:sp>
    </p:spTree>
    <p:extLst>
      <p:ext uri="{BB962C8B-B14F-4D97-AF65-F5344CB8AC3E}">
        <p14:creationId xmlns:p14="http://schemas.microsoft.com/office/powerpoint/2010/main" val="217106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SICAKLIK FAKTÖRÜ </a:t>
            </a:r>
            <a:endParaRPr lang="tr-TR" dirty="0"/>
          </a:p>
        </p:txBody>
      </p:sp>
      <p:sp>
        <p:nvSpPr>
          <p:cNvPr id="3" name="İçerik Yer Tutucusu 2"/>
          <p:cNvSpPr>
            <a:spLocks noGrp="1"/>
          </p:cNvSpPr>
          <p:nvPr>
            <p:ph idx="1"/>
          </p:nvPr>
        </p:nvSpPr>
        <p:spPr/>
        <p:txBody>
          <a:bodyPr/>
          <a:lstStyle/>
          <a:p>
            <a:pPr algn="just"/>
            <a:r>
              <a:rPr lang="tr-TR" dirty="0"/>
              <a:t>Bitkilerin temel fizyolojik yaşam olayları </a:t>
            </a:r>
            <a:r>
              <a:rPr lang="tr-TR" dirty="0" smtClean="0"/>
              <a:t>(fotosentez, </a:t>
            </a:r>
            <a:r>
              <a:rPr lang="tr-TR" dirty="0" err="1" smtClean="0"/>
              <a:t>respirasyon</a:t>
            </a:r>
            <a:r>
              <a:rPr lang="tr-TR" dirty="0" smtClean="0"/>
              <a:t>, </a:t>
            </a:r>
            <a:r>
              <a:rPr lang="tr-TR" dirty="0" err="1" smtClean="0"/>
              <a:t>transporasyon</a:t>
            </a:r>
            <a:r>
              <a:rPr lang="tr-TR" dirty="0" smtClean="0"/>
              <a:t>, asimilasyon ve </a:t>
            </a:r>
            <a:r>
              <a:rPr lang="tr-TR" dirty="0" err="1" smtClean="0"/>
              <a:t>translokasyon</a:t>
            </a:r>
            <a:r>
              <a:rPr lang="tr-TR" dirty="0" smtClean="0"/>
              <a:t>) üzerine </a:t>
            </a:r>
            <a:r>
              <a:rPr lang="tr-TR" dirty="0"/>
              <a:t>en etkili iklim faktörü sıcaklıktır. Daha düşük ve daha yüksek sıcaklıklarda gelişmelerini sürdürebilen bitkiler bulunmasına rağmen genellikle bu sınır 5-36oC arasında değişmektedir</a:t>
            </a:r>
            <a:r>
              <a:rPr lang="tr-TR" dirty="0" smtClean="0"/>
              <a:t>.</a:t>
            </a:r>
          </a:p>
          <a:p>
            <a:pPr algn="just"/>
            <a:endParaRPr lang="tr-TR" dirty="0"/>
          </a:p>
          <a:p>
            <a:pPr algn="just"/>
            <a:r>
              <a:rPr lang="tr-TR" dirty="0"/>
              <a:t>Ancak tüm bitkisel üretim dallarında amaç en yüksek verim ve kaliteyi sağlayacak sıcaklık rejiminin sağlanmasıdır. En yüksek verim ve kalitenin alındığı bu sıcaklığa </a:t>
            </a:r>
            <a:r>
              <a:rPr lang="tr-TR" dirty="0">
                <a:solidFill>
                  <a:srgbClr val="FF0000"/>
                </a:solidFill>
              </a:rPr>
              <a:t>optimum sıcaklık </a:t>
            </a:r>
            <a:r>
              <a:rPr lang="tr-TR" dirty="0"/>
              <a:t>denir.</a:t>
            </a:r>
          </a:p>
        </p:txBody>
      </p:sp>
    </p:spTree>
    <p:extLst>
      <p:ext uri="{BB962C8B-B14F-4D97-AF65-F5344CB8AC3E}">
        <p14:creationId xmlns:p14="http://schemas.microsoft.com/office/powerpoint/2010/main" val="18393225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SICAKLIK TOPLAMI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Sıcaklık toplamı hesaplanırken o bitki çeşidinin o bölgede gelişmesi için minimum sınır olarak kabul edilen sıcaklık derecesi baz olarak ele alınır ve bu derecenin üstünde geçen saatler toplanır.</a:t>
            </a:r>
          </a:p>
          <a:p>
            <a:pPr marL="0" indent="0" algn="just">
              <a:buNone/>
            </a:pPr>
            <a:r>
              <a:rPr lang="tr-TR" dirty="0" smtClean="0"/>
              <a:t>Sıcaklık toplamı:</a:t>
            </a:r>
          </a:p>
          <a:p>
            <a:pPr algn="just"/>
            <a:r>
              <a:rPr lang="tr-TR" dirty="0" smtClean="0"/>
              <a:t>Yaprak dökümünden çiçeklenmeye</a:t>
            </a:r>
          </a:p>
          <a:p>
            <a:pPr algn="just"/>
            <a:r>
              <a:rPr lang="tr-TR" dirty="0" smtClean="0"/>
              <a:t>Çiçeklenmeden meyve olgunlaşmasına</a:t>
            </a:r>
          </a:p>
          <a:p>
            <a:pPr algn="just"/>
            <a:r>
              <a:rPr lang="tr-TR" dirty="0" smtClean="0"/>
              <a:t>Olgunlaşmadan yaprak dökümüne</a:t>
            </a:r>
          </a:p>
          <a:p>
            <a:pPr marL="0" indent="0" algn="just">
              <a:buNone/>
            </a:pPr>
            <a:r>
              <a:rPr lang="tr-TR" dirty="0"/>
              <a:t>k</a:t>
            </a:r>
            <a:r>
              <a:rPr lang="tr-TR" dirty="0" smtClean="0"/>
              <a:t>adar 3 periyotta incelenir.</a:t>
            </a:r>
          </a:p>
          <a:p>
            <a:pPr algn="just"/>
            <a:endParaRPr lang="tr-TR" dirty="0"/>
          </a:p>
        </p:txBody>
      </p:sp>
    </p:spTree>
    <p:extLst>
      <p:ext uri="{BB962C8B-B14F-4D97-AF65-F5344CB8AC3E}">
        <p14:creationId xmlns:p14="http://schemas.microsoft.com/office/powerpoint/2010/main" val="27069944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Black" panose="020B0A04020102020204" pitchFamily="34" charset="0"/>
              </a:rPr>
              <a:t>SICAKLIK FAKTÖRÜ</a:t>
            </a:r>
            <a:endParaRPr lang="tr-TR" dirty="0">
              <a:latin typeface="Arial Black" panose="020B0A04020102020204" pitchFamily="34" charset="0"/>
            </a:endParaRPr>
          </a:p>
        </p:txBody>
      </p:sp>
      <p:sp>
        <p:nvSpPr>
          <p:cNvPr id="3" name="İçerik Yer Tutucusu 2"/>
          <p:cNvSpPr>
            <a:spLocks noGrp="1"/>
          </p:cNvSpPr>
          <p:nvPr>
            <p:ph idx="1"/>
          </p:nvPr>
        </p:nvSpPr>
        <p:spPr>
          <a:xfrm>
            <a:off x="468621" y="2451100"/>
            <a:ext cx="11222636" cy="3731986"/>
          </a:xfrm>
        </p:spPr>
        <p:txBody>
          <a:bodyPr>
            <a:normAutofit/>
          </a:bodyPr>
          <a:lstStyle/>
          <a:p>
            <a:pPr algn="just"/>
            <a:r>
              <a:rPr lang="tr-TR" dirty="0">
                <a:latin typeface="Arial Black" panose="020B0A04020102020204" pitchFamily="34" charset="0"/>
              </a:rPr>
              <a:t>Doğal olarak söz konusu edilen bu optimum sıcaklık sınırı bitki tür ve çeşitlerine göre büyük ölçüde farklı olabileceği gibi bitkilerin içinde bulundukları gelişme devrelerine de büyük ölçüde bağlıdır. Bu devreler: </a:t>
            </a:r>
            <a:r>
              <a:rPr lang="tr-TR" dirty="0">
                <a:solidFill>
                  <a:srgbClr val="FF0000"/>
                </a:solidFill>
                <a:latin typeface="Arial Black" panose="020B0A04020102020204" pitchFamily="34" charset="0"/>
              </a:rPr>
              <a:t>çimlenme, sürme, çiçeklenme, döllenme ve olgunlaşma </a:t>
            </a:r>
            <a:r>
              <a:rPr lang="tr-TR" dirty="0">
                <a:latin typeface="Arial Black" panose="020B0A04020102020204" pitchFamily="34" charset="0"/>
              </a:rPr>
              <a:t>gibi devrelerdir. Bu yüzden, bitkilerin değişik gelişme devrelerinde mümkün olduğu kadar </a:t>
            </a:r>
            <a:r>
              <a:rPr lang="tr-TR" dirty="0">
                <a:solidFill>
                  <a:srgbClr val="FF0000"/>
                </a:solidFill>
                <a:latin typeface="Arial Black" panose="020B0A04020102020204" pitchFamily="34" charset="0"/>
              </a:rPr>
              <a:t>en yüksek fotosentez olayı (özümleme) sağlayacak, buna karşılık </a:t>
            </a:r>
            <a:r>
              <a:rPr lang="tr-TR" dirty="0" err="1">
                <a:solidFill>
                  <a:srgbClr val="FF0000"/>
                </a:solidFill>
                <a:latin typeface="Arial Black" panose="020B0A04020102020204" pitchFamily="34" charset="0"/>
              </a:rPr>
              <a:t>respirasyon</a:t>
            </a:r>
            <a:r>
              <a:rPr lang="tr-TR" dirty="0">
                <a:solidFill>
                  <a:srgbClr val="FF0000"/>
                </a:solidFill>
                <a:latin typeface="Arial Black" panose="020B0A04020102020204" pitchFamily="34" charset="0"/>
              </a:rPr>
              <a:t> (solunum) yoluyla enerji kaybını en aza indirecek</a:t>
            </a:r>
            <a:r>
              <a:rPr lang="tr-TR" dirty="0">
                <a:latin typeface="Arial Black" panose="020B0A04020102020204" pitchFamily="34" charset="0"/>
              </a:rPr>
              <a:t> sıcaklık rejimlerinin belirlenmesi, her ekolojide en iyi sonuç veren bitkilerin yetiştirilmesini mümkün kılacaktır</a:t>
            </a:r>
            <a:r>
              <a:rPr lang="tr-TR" dirty="0" smtClean="0">
                <a:latin typeface="Arial Black" panose="020B0A04020102020204" pitchFamily="34" charset="0"/>
              </a:rPr>
              <a:t>.</a:t>
            </a:r>
          </a:p>
          <a:p>
            <a:pPr algn="just"/>
            <a:r>
              <a:rPr lang="tr-TR" dirty="0">
                <a:latin typeface="Arial Black" panose="020B0A04020102020204" pitchFamily="34" charset="0"/>
              </a:rPr>
              <a:t>Herhangi bir bitkinin belirli bir gelişme evresini tamamlaması için belli bir sıcaklık enerjisi toplamına ihtiyaç vardır. Buna da </a:t>
            </a:r>
            <a:r>
              <a:rPr lang="tr-TR" dirty="0">
                <a:solidFill>
                  <a:srgbClr val="FF0000"/>
                </a:solidFill>
                <a:latin typeface="Arial Black" panose="020B0A04020102020204" pitchFamily="34" charset="0"/>
              </a:rPr>
              <a:t>toplam sıcaklık </a:t>
            </a:r>
            <a:r>
              <a:rPr lang="tr-TR" dirty="0">
                <a:latin typeface="Arial Black" panose="020B0A04020102020204" pitchFamily="34" charset="0"/>
              </a:rPr>
              <a:t>denir. Bunu hesaplamak için belirli bir temel sıcaklığı (minimum gelişme) üzerindeki günlük sıcaklık derecelerinin toplamı alınmaktadır ve birimi gün-derecedir.</a:t>
            </a:r>
          </a:p>
          <a:p>
            <a:pPr algn="just"/>
            <a:endParaRPr lang="tr-TR" dirty="0">
              <a:latin typeface="Arial Black" panose="020B0A04020102020204" pitchFamily="34" charset="0"/>
            </a:endParaRPr>
          </a:p>
          <a:p>
            <a:pPr marL="0" indent="0">
              <a:buNone/>
            </a:pPr>
            <a:endParaRPr lang="tr-TR" dirty="0"/>
          </a:p>
        </p:txBody>
      </p:sp>
    </p:spTree>
    <p:extLst>
      <p:ext uri="{BB962C8B-B14F-4D97-AF65-F5344CB8AC3E}">
        <p14:creationId xmlns:p14="http://schemas.microsoft.com/office/powerpoint/2010/main" val="7385032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SICAKLIK FAKTÖRÜNÜN BİTKİLER ÜZERİNDEKİ ETKİSİ</a:t>
            </a:r>
            <a:endParaRPr lang="tr-TR" dirty="0"/>
          </a:p>
        </p:txBody>
      </p:sp>
      <p:sp>
        <p:nvSpPr>
          <p:cNvPr id="3" name="İçerik Yer Tutucusu 2"/>
          <p:cNvSpPr>
            <a:spLocks noGrp="1"/>
          </p:cNvSpPr>
          <p:nvPr>
            <p:ph idx="1"/>
          </p:nvPr>
        </p:nvSpPr>
        <p:spPr>
          <a:xfrm>
            <a:off x="522514" y="2603500"/>
            <a:ext cx="11136086" cy="3416300"/>
          </a:xfrm>
        </p:spPr>
        <p:txBody>
          <a:bodyPr/>
          <a:lstStyle/>
          <a:p>
            <a:pPr marL="0" indent="0" algn="just">
              <a:buNone/>
            </a:pPr>
            <a:r>
              <a:rPr lang="tr-TR" dirty="0" smtClean="0">
                <a:latin typeface="Arial Black" panose="020B0A04020102020204" pitchFamily="34" charset="0"/>
              </a:rPr>
              <a:t>Sıcaklık </a:t>
            </a:r>
            <a:r>
              <a:rPr lang="tr-TR" dirty="0">
                <a:latin typeface="Arial Black" panose="020B0A04020102020204" pitchFamily="34" charset="0"/>
              </a:rPr>
              <a:t>tüm biyokimyasal olayların başlaması, devam etmesi, hızı ve süresi üzerine etkili en önemli ekolojik faktördür. Her kimyasal olay için bir sıcaklık eşiği vardır. Başta fotosentez ve solunum olmak üzere tüm biyokimyasal olaylar sıcaklığa bağlı olarak ortaya çıkarlar ve devam ederler. Sıcaklık arttıkça fotosentez hızı ve solunum hızı artar</a:t>
            </a:r>
            <a:r>
              <a:rPr lang="tr-TR" dirty="0" smtClean="0">
                <a:latin typeface="Arial Black" panose="020B0A04020102020204" pitchFamily="34" charset="0"/>
              </a:rPr>
              <a:t>. </a:t>
            </a:r>
            <a:endParaRPr lang="tr-TR" dirty="0">
              <a:latin typeface="Arial Black" panose="020B0A04020102020204" pitchFamily="34" charset="0"/>
            </a:endParaRPr>
          </a:p>
        </p:txBody>
      </p:sp>
      <p:sp>
        <p:nvSpPr>
          <p:cNvPr id="4" name="Dikdörtgen 3"/>
          <p:cNvSpPr/>
          <p:nvPr/>
        </p:nvSpPr>
        <p:spPr>
          <a:xfrm>
            <a:off x="490925" y="4050392"/>
            <a:ext cx="10918371" cy="1477328"/>
          </a:xfrm>
          <a:prstGeom prst="rect">
            <a:avLst/>
          </a:prstGeom>
        </p:spPr>
        <p:txBody>
          <a:bodyPr wrap="square">
            <a:spAutoFit/>
          </a:bodyPr>
          <a:lstStyle/>
          <a:p>
            <a:pPr algn="just"/>
            <a:r>
              <a:rPr lang="tr-TR" dirty="0">
                <a:latin typeface="Arial Black" panose="020B0A04020102020204" pitchFamily="34" charset="0"/>
              </a:rPr>
              <a:t>Fotosentez ürünlerinin bitki bünyesinde kullanılmaları yine sıcaklığa bağlı olarak değişir. Bitkilerin topraktan su ve besin elementinin alımları sıcaklığa bağlıdır. Ayrıca kök hücrelerinin faaliyeti ve kök oluşumu sıcaklığa bağlıdır. Bitkinin bünyesine alınan suyun iletim demetleri sayesinde bitki bünyesindeki </a:t>
            </a:r>
            <a:r>
              <a:rPr lang="tr-TR" dirty="0" err="1">
                <a:latin typeface="Arial Black" panose="020B0A04020102020204" pitchFamily="34" charset="0"/>
              </a:rPr>
              <a:t>taşınımları</a:t>
            </a:r>
            <a:r>
              <a:rPr lang="tr-TR" dirty="0">
                <a:latin typeface="Arial Black" panose="020B0A04020102020204" pitchFamily="34" charset="0"/>
              </a:rPr>
              <a:t> </a:t>
            </a:r>
            <a:r>
              <a:rPr lang="tr-TR" dirty="0" err="1">
                <a:latin typeface="Arial Black" panose="020B0A04020102020204" pitchFamily="34" charset="0"/>
              </a:rPr>
              <a:t>transprasyon</a:t>
            </a:r>
            <a:r>
              <a:rPr lang="tr-TR" dirty="0">
                <a:latin typeface="Arial Black" panose="020B0A04020102020204" pitchFamily="34" charset="0"/>
              </a:rPr>
              <a:t> yoluyla bitki bünyesinden su kaybı yine sıcaklığa bağlıdır.</a:t>
            </a:r>
            <a:endParaRPr lang="tr-TR" dirty="0">
              <a:latin typeface="Arial Black" panose="020B0A04020102020204" pitchFamily="34" charset="0"/>
            </a:endParaRPr>
          </a:p>
        </p:txBody>
      </p:sp>
    </p:spTree>
    <p:extLst>
      <p:ext uri="{BB962C8B-B14F-4D97-AF65-F5344CB8AC3E}">
        <p14:creationId xmlns:p14="http://schemas.microsoft.com/office/powerpoint/2010/main" val="3845519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SICAKLIK FAKTÖRÜNÜN BİTKİLER ÜZERİNDEKİ ETKİSİ</a:t>
            </a:r>
          </a:p>
        </p:txBody>
      </p:sp>
      <p:sp>
        <p:nvSpPr>
          <p:cNvPr id="3" name="İçerik Yer Tutucusu 2"/>
          <p:cNvSpPr>
            <a:spLocks noGrp="1"/>
          </p:cNvSpPr>
          <p:nvPr>
            <p:ph idx="1"/>
          </p:nvPr>
        </p:nvSpPr>
        <p:spPr>
          <a:xfrm>
            <a:off x="500744" y="4039508"/>
            <a:ext cx="11353800" cy="1250949"/>
          </a:xfrm>
        </p:spPr>
        <p:txBody>
          <a:bodyPr/>
          <a:lstStyle/>
          <a:p>
            <a:pPr marL="0" indent="0" algn="just">
              <a:buNone/>
            </a:pPr>
            <a:r>
              <a:rPr lang="tr-TR" dirty="0" err="1" smtClean="0">
                <a:latin typeface="Arial Black" panose="020B0A04020102020204" pitchFamily="34" charset="0"/>
              </a:rPr>
              <a:t>Transprasyon</a:t>
            </a:r>
            <a:r>
              <a:rPr lang="tr-TR" dirty="0" smtClean="0">
                <a:latin typeface="Arial Black" panose="020B0A04020102020204" pitchFamily="34" charset="0"/>
              </a:rPr>
              <a:t> </a:t>
            </a:r>
            <a:r>
              <a:rPr lang="tr-TR" dirty="0">
                <a:latin typeface="Arial Black" panose="020B0A04020102020204" pitchFamily="34" charset="0"/>
              </a:rPr>
              <a:t>hızı ve miktarı sıcaklığa bağlıdır</a:t>
            </a:r>
            <a:r>
              <a:rPr lang="tr-TR" dirty="0" smtClean="0">
                <a:latin typeface="Arial Black" panose="020B0A04020102020204" pitchFamily="34" charset="0"/>
              </a:rPr>
              <a:t>. </a:t>
            </a:r>
            <a:r>
              <a:rPr lang="tr-TR" dirty="0">
                <a:latin typeface="Arial Black" panose="020B0A04020102020204" pitchFamily="34" charset="0"/>
              </a:rPr>
              <a:t>Sıcaklık toprak yüzeyinden su kaybını etkiler. Bu su kaybı olayına </a:t>
            </a:r>
            <a:r>
              <a:rPr lang="tr-TR" dirty="0" err="1" smtClean="0">
                <a:solidFill>
                  <a:srgbClr val="FF0000"/>
                </a:solidFill>
                <a:latin typeface="Arial Black" panose="020B0A04020102020204" pitchFamily="34" charset="0"/>
              </a:rPr>
              <a:t>evaporasyon</a:t>
            </a:r>
            <a:r>
              <a:rPr lang="tr-TR" dirty="0" smtClean="0">
                <a:latin typeface="Arial Black" panose="020B0A04020102020204" pitchFamily="34" charset="0"/>
              </a:rPr>
              <a:t> </a:t>
            </a:r>
            <a:r>
              <a:rPr lang="tr-TR" dirty="0">
                <a:latin typeface="Arial Black" panose="020B0A04020102020204" pitchFamily="34" charset="0"/>
              </a:rPr>
              <a:t>denir</a:t>
            </a:r>
            <a:r>
              <a:rPr lang="tr-TR" dirty="0" smtClean="0">
                <a:latin typeface="Arial Black" panose="020B0A04020102020204" pitchFamily="34" charset="0"/>
              </a:rPr>
              <a:t>. </a:t>
            </a:r>
            <a:r>
              <a:rPr lang="tr-TR" dirty="0">
                <a:latin typeface="Arial Black" panose="020B0A04020102020204" pitchFamily="34" charset="0"/>
              </a:rPr>
              <a:t>Bitkilerin </a:t>
            </a:r>
            <a:r>
              <a:rPr lang="tr-TR" dirty="0" err="1">
                <a:latin typeface="Arial Black" panose="020B0A04020102020204" pitchFamily="34" charset="0"/>
              </a:rPr>
              <a:t>vejatatif</a:t>
            </a:r>
            <a:r>
              <a:rPr lang="tr-TR" dirty="0">
                <a:latin typeface="Arial Black" panose="020B0A04020102020204" pitchFamily="34" charset="0"/>
              </a:rPr>
              <a:t> ve </a:t>
            </a:r>
            <a:r>
              <a:rPr lang="tr-TR" dirty="0" err="1">
                <a:latin typeface="Arial Black" panose="020B0A04020102020204" pitchFamily="34" charset="0"/>
              </a:rPr>
              <a:t>generatif</a:t>
            </a:r>
            <a:r>
              <a:rPr lang="tr-TR" dirty="0">
                <a:latin typeface="Arial Black" panose="020B0A04020102020204" pitchFamily="34" charset="0"/>
              </a:rPr>
              <a:t> faaliyetleri sıcaklığa bağlı olarak ortaya çıkar. Yüksek sıcaklıklar bitkilerin kısa süre içerisinde </a:t>
            </a:r>
            <a:r>
              <a:rPr lang="tr-TR" dirty="0" err="1">
                <a:latin typeface="Arial Black" panose="020B0A04020102020204" pitchFamily="34" charset="0"/>
              </a:rPr>
              <a:t>generatif</a:t>
            </a:r>
            <a:r>
              <a:rPr lang="tr-TR" dirty="0">
                <a:latin typeface="Arial Black" panose="020B0A04020102020204" pitchFamily="34" charset="0"/>
              </a:rPr>
              <a:t> faza dönmesine sebep olur.</a:t>
            </a:r>
          </a:p>
          <a:p>
            <a:pPr marL="0" indent="0">
              <a:buNone/>
            </a:pPr>
            <a:endParaRPr lang="tr-TR" dirty="0">
              <a:latin typeface="Arial Black" panose="020B0A04020102020204" pitchFamily="34" charset="0"/>
            </a:endParaRPr>
          </a:p>
        </p:txBody>
      </p:sp>
      <p:sp>
        <p:nvSpPr>
          <p:cNvPr id="4" name="Dikdörtgen 3"/>
          <p:cNvSpPr/>
          <p:nvPr/>
        </p:nvSpPr>
        <p:spPr>
          <a:xfrm>
            <a:off x="500744" y="2665691"/>
            <a:ext cx="11190515" cy="1477328"/>
          </a:xfrm>
          <a:prstGeom prst="rect">
            <a:avLst/>
          </a:prstGeom>
        </p:spPr>
        <p:txBody>
          <a:bodyPr wrap="square">
            <a:spAutoFit/>
          </a:bodyPr>
          <a:lstStyle/>
          <a:p>
            <a:pPr algn="just"/>
            <a:r>
              <a:rPr lang="tr-TR" dirty="0">
                <a:latin typeface="Arial Black" panose="020B0A04020102020204" pitchFamily="34" charset="0"/>
              </a:rPr>
              <a:t>Bütün bitkilerin bütün faaliyetlerini düzenli bir şekilde yürütebileceği optimum sıcaklık dereceleri vardır. Bu dereceler o bitki için en uygun sıcaklık dereceleridir. Aynı zamanda her bitkinin dayanabileceği en düşük ve en az sıcaklık dereceleri vardır. Bunlara </a:t>
            </a:r>
            <a:r>
              <a:rPr lang="tr-TR" dirty="0" err="1">
                <a:solidFill>
                  <a:srgbClr val="FF0000"/>
                </a:solidFill>
                <a:latin typeface="Arial Black" panose="020B0A04020102020204" pitchFamily="34" charset="0"/>
              </a:rPr>
              <a:t>maximum</a:t>
            </a:r>
            <a:r>
              <a:rPr lang="tr-TR" dirty="0">
                <a:latin typeface="Arial Black" panose="020B0A04020102020204" pitchFamily="34" charset="0"/>
              </a:rPr>
              <a:t> </a:t>
            </a:r>
            <a:r>
              <a:rPr lang="tr-TR" dirty="0">
                <a:solidFill>
                  <a:srgbClr val="FF0000"/>
                </a:solidFill>
                <a:latin typeface="Arial Black" panose="020B0A04020102020204" pitchFamily="34" charset="0"/>
              </a:rPr>
              <a:t>ve</a:t>
            </a:r>
            <a:r>
              <a:rPr lang="tr-TR" dirty="0">
                <a:latin typeface="Arial Black" panose="020B0A04020102020204" pitchFamily="34" charset="0"/>
              </a:rPr>
              <a:t> </a:t>
            </a:r>
            <a:r>
              <a:rPr lang="tr-TR" dirty="0">
                <a:solidFill>
                  <a:srgbClr val="FF0000"/>
                </a:solidFill>
                <a:latin typeface="Arial Black" panose="020B0A04020102020204" pitchFamily="34" charset="0"/>
              </a:rPr>
              <a:t>minimum sıcaklık dereceleri</a:t>
            </a:r>
            <a:r>
              <a:rPr lang="tr-TR" dirty="0">
                <a:latin typeface="Arial Black" panose="020B0A04020102020204" pitchFamily="34" charset="0"/>
              </a:rPr>
              <a:t> denir.</a:t>
            </a:r>
          </a:p>
          <a:p>
            <a:endParaRPr lang="tr-TR" dirty="0">
              <a:latin typeface="Arial Black" panose="020B0A04020102020204" pitchFamily="34" charset="0"/>
            </a:endParaRPr>
          </a:p>
        </p:txBody>
      </p:sp>
    </p:spTree>
    <p:extLst>
      <p:ext uri="{BB962C8B-B14F-4D97-AF65-F5344CB8AC3E}">
        <p14:creationId xmlns:p14="http://schemas.microsoft.com/office/powerpoint/2010/main" val="16505049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OPTİMUM SICAKLIK İSTEKLERİNE GÖRE BİTKİLER </a:t>
            </a:r>
            <a:endParaRPr lang="tr-TR" dirty="0"/>
          </a:p>
        </p:txBody>
      </p:sp>
      <p:sp>
        <p:nvSpPr>
          <p:cNvPr id="3" name="İçerik Yer Tutucusu 2"/>
          <p:cNvSpPr>
            <a:spLocks noGrp="1"/>
          </p:cNvSpPr>
          <p:nvPr>
            <p:ph idx="1"/>
          </p:nvPr>
        </p:nvSpPr>
        <p:spPr>
          <a:xfrm>
            <a:off x="468086" y="2603499"/>
            <a:ext cx="11266714" cy="3753757"/>
          </a:xfrm>
        </p:spPr>
        <p:txBody>
          <a:bodyPr>
            <a:normAutofit fontScale="85000" lnSpcReduction="20000"/>
          </a:bodyPr>
          <a:lstStyle/>
          <a:p>
            <a:pPr algn="just"/>
            <a:r>
              <a:rPr lang="tr-TR" dirty="0" smtClean="0">
                <a:latin typeface="Arial Black" panose="020B0A04020102020204" pitchFamily="34" charset="0"/>
              </a:rPr>
              <a:t>Sıcak </a:t>
            </a:r>
            <a:r>
              <a:rPr lang="tr-TR" dirty="0">
                <a:latin typeface="Arial Black" panose="020B0A04020102020204" pitchFamily="34" charset="0"/>
              </a:rPr>
              <a:t>İklim Bitkileri: </a:t>
            </a:r>
            <a:r>
              <a:rPr lang="tr-TR" dirty="0" smtClean="0">
                <a:latin typeface="Arial Black" panose="020B0A04020102020204" pitchFamily="34" charset="0"/>
              </a:rPr>
              <a:t>Tropik </a:t>
            </a:r>
            <a:r>
              <a:rPr lang="tr-TR" dirty="0">
                <a:latin typeface="Arial Black" panose="020B0A04020102020204" pitchFamily="34" charset="0"/>
              </a:rPr>
              <a:t>ve ya </a:t>
            </a:r>
            <a:r>
              <a:rPr lang="tr-TR" dirty="0" err="1" smtClean="0">
                <a:latin typeface="Arial Black" panose="020B0A04020102020204" pitchFamily="34" charset="0"/>
              </a:rPr>
              <a:t>Subtropik</a:t>
            </a:r>
            <a:r>
              <a:rPr lang="tr-TR" dirty="0" smtClean="0">
                <a:latin typeface="Arial Black" panose="020B0A04020102020204" pitchFamily="34" charset="0"/>
              </a:rPr>
              <a:t> </a:t>
            </a:r>
            <a:r>
              <a:rPr lang="tr-TR" dirty="0">
                <a:latin typeface="Arial Black" panose="020B0A04020102020204" pitchFamily="34" charset="0"/>
              </a:rPr>
              <a:t>bitkiler kışın </a:t>
            </a:r>
            <a:r>
              <a:rPr lang="tr-TR" dirty="0" smtClean="0">
                <a:latin typeface="Arial Black" panose="020B0A04020102020204" pitchFamily="34" charset="0"/>
              </a:rPr>
              <a:t>16-20 </a:t>
            </a:r>
            <a:r>
              <a:rPr lang="tr-TR" baseline="30000" dirty="0" err="1" smtClean="0">
                <a:latin typeface="Arial Black" panose="020B0A04020102020204" pitchFamily="34" charset="0"/>
              </a:rPr>
              <a:t>o</a:t>
            </a:r>
            <a:r>
              <a:rPr lang="tr-TR" dirty="0" err="1" smtClean="0">
                <a:latin typeface="Arial Black" panose="020B0A04020102020204" pitchFamily="34" charset="0"/>
              </a:rPr>
              <a:t>C</a:t>
            </a:r>
            <a:r>
              <a:rPr lang="tr-TR" dirty="0" smtClean="0">
                <a:latin typeface="Arial Black" panose="020B0A04020102020204" pitchFamily="34" charset="0"/>
              </a:rPr>
              <a:t>, </a:t>
            </a:r>
            <a:r>
              <a:rPr lang="tr-TR" dirty="0">
                <a:latin typeface="Arial Black" panose="020B0A04020102020204" pitchFamily="34" charset="0"/>
              </a:rPr>
              <a:t>yazın </a:t>
            </a:r>
            <a:r>
              <a:rPr lang="tr-TR" dirty="0" smtClean="0">
                <a:latin typeface="Arial Black" panose="020B0A04020102020204" pitchFamily="34" charset="0"/>
              </a:rPr>
              <a:t>18-25</a:t>
            </a:r>
            <a:r>
              <a:rPr lang="tr-TR" baseline="30000" dirty="0" smtClean="0">
                <a:latin typeface="Arial Black" panose="020B0A04020102020204" pitchFamily="34" charset="0"/>
              </a:rPr>
              <a:t>o</a:t>
            </a:r>
            <a:r>
              <a:rPr lang="tr-TR" dirty="0" smtClean="0">
                <a:latin typeface="Arial Black" panose="020B0A04020102020204" pitchFamily="34" charset="0"/>
              </a:rPr>
              <a:t>C </a:t>
            </a:r>
            <a:r>
              <a:rPr lang="tr-TR" dirty="0">
                <a:latin typeface="Arial Black" panose="020B0A04020102020204" pitchFamily="34" charset="0"/>
              </a:rPr>
              <a:t>optimum sıcaklığa ihtiyaç duyan bitkilerdir</a:t>
            </a:r>
            <a:r>
              <a:rPr lang="tr-TR" dirty="0" smtClean="0">
                <a:latin typeface="Arial Black" panose="020B0A04020102020204" pitchFamily="34" charset="0"/>
              </a:rPr>
              <a:t>.</a:t>
            </a:r>
          </a:p>
          <a:p>
            <a:pPr algn="just"/>
            <a:r>
              <a:rPr lang="tr-TR" dirty="0" smtClean="0">
                <a:latin typeface="Arial Black" panose="020B0A04020102020204" pitchFamily="34" charset="0"/>
              </a:rPr>
              <a:t>Serin </a:t>
            </a:r>
            <a:r>
              <a:rPr lang="tr-TR" dirty="0">
                <a:latin typeface="Arial Black" panose="020B0A04020102020204" pitchFamily="34" charset="0"/>
              </a:rPr>
              <a:t>İklim Bitkileri: Kışın </a:t>
            </a:r>
            <a:r>
              <a:rPr lang="tr-TR" dirty="0" smtClean="0">
                <a:latin typeface="Arial Black" panose="020B0A04020102020204" pitchFamily="34" charset="0"/>
              </a:rPr>
              <a:t>5-8 </a:t>
            </a:r>
            <a:r>
              <a:rPr lang="tr-TR" baseline="30000" dirty="0" err="1">
                <a:latin typeface="Arial Black" panose="020B0A04020102020204" pitchFamily="34" charset="0"/>
              </a:rPr>
              <a:t>o</a:t>
            </a:r>
            <a:r>
              <a:rPr lang="tr-TR" dirty="0" err="1">
                <a:latin typeface="Arial Black" panose="020B0A04020102020204" pitchFamily="34" charset="0"/>
              </a:rPr>
              <a:t>C</a:t>
            </a:r>
            <a:r>
              <a:rPr lang="tr-TR" dirty="0">
                <a:latin typeface="Arial Black" panose="020B0A04020102020204" pitchFamily="34" charset="0"/>
              </a:rPr>
              <a:t> </a:t>
            </a:r>
            <a:r>
              <a:rPr lang="tr-TR" dirty="0">
                <a:latin typeface="Arial Black" panose="020B0A04020102020204" pitchFamily="34" charset="0"/>
              </a:rPr>
              <a:t>, yazın </a:t>
            </a:r>
            <a:r>
              <a:rPr lang="tr-TR" dirty="0" smtClean="0">
                <a:latin typeface="Arial Black" panose="020B0A04020102020204" pitchFamily="34" charset="0"/>
              </a:rPr>
              <a:t>15-18</a:t>
            </a:r>
            <a:r>
              <a:rPr lang="tr-TR" baseline="30000" dirty="0">
                <a:latin typeface="Arial Black" panose="020B0A04020102020204" pitchFamily="34" charset="0"/>
              </a:rPr>
              <a:t> </a:t>
            </a:r>
            <a:r>
              <a:rPr lang="tr-TR" baseline="30000" dirty="0" err="1">
                <a:latin typeface="Arial Black" panose="020B0A04020102020204" pitchFamily="34" charset="0"/>
              </a:rPr>
              <a:t>o</a:t>
            </a:r>
            <a:r>
              <a:rPr lang="tr-TR" dirty="0" err="1">
                <a:latin typeface="Arial Black" panose="020B0A04020102020204" pitchFamily="34" charset="0"/>
              </a:rPr>
              <a:t>C</a:t>
            </a:r>
            <a:r>
              <a:rPr lang="tr-TR" dirty="0">
                <a:latin typeface="Arial Black" panose="020B0A04020102020204" pitchFamily="34" charset="0"/>
              </a:rPr>
              <a:t> </a:t>
            </a:r>
            <a:r>
              <a:rPr lang="tr-TR" dirty="0">
                <a:latin typeface="Arial Black" panose="020B0A04020102020204" pitchFamily="34" charset="0"/>
              </a:rPr>
              <a:t>sıcaklığa ihtiyaç duyan bitkilerdir</a:t>
            </a:r>
            <a:r>
              <a:rPr lang="tr-TR" dirty="0" smtClean="0">
                <a:latin typeface="Arial Black" panose="020B0A04020102020204" pitchFamily="34" charset="0"/>
              </a:rPr>
              <a:t>.</a:t>
            </a:r>
          </a:p>
          <a:p>
            <a:pPr algn="just"/>
            <a:r>
              <a:rPr lang="tr-TR" dirty="0" smtClean="0">
                <a:latin typeface="Arial Black" panose="020B0A04020102020204" pitchFamily="34" charset="0"/>
              </a:rPr>
              <a:t>Ilıman</a:t>
            </a:r>
            <a:r>
              <a:rPr lang="tr-TR" dirty="0">
                <a:latin typeface="Arial Black" panose="020B0A04020102020204" pitchFamily="34" charset="0"/>
              </a:rPr>
              <a:t>, Nötr Bitkiler: Her iki sıcaklık </a:t>
            </a:r>
            <a:r>
              <a:rPr lang="tr-TR" dirty="0" smtClean="0">
                <a:latin typeface="Arial Black" panose="020B0A04020102020204" pitchFamily="34" charset="0"/>
              </a:rPr>
              <a:t>şartlarına da </a:t>
            </a:r>
            <a:r>
              <a:rPr lang="tr-TR" dirty="0">
                <a:latin typeface="Arial Black" panose="020B0A04020102020204" pitchFamily="34" charset="0"/>
              </a:rPr>
              <a:t>uyum gösterebilen  bitki </a:t>
            </a:r>
            <a:r>
              <a:rPr lang="tr-TR" dirty="0" smtClean="0">
                <a:latin typeface="Arial Black" panose="020B0A04020102020204" pitchFamily="34" charset="0"/>
              </a:rPr>
              <a:t>türleridir.</a:t>
            </a:r>
            <a:endParaRPr lang="tr-TR" dirty="0">
              <a:latin typeface="Arial Black" panose="020B0A04020102020204" pitchFamily="34" charset="0"/>
            </a:endParaRPr>
          </a:p>
          <a:p>
            <a:pPr marL="0" indent="0">
              <a:buNone/>
            </a:pPr>
            <a:r>
              <a:rPr lang="tr-TR" dirty="0" smtClean="0">
                <a:latin typeface="Arial Black" panose="020B0A04020102020204" pitchFamily="34" charset="0"/>
              </a:rPr>
              <a:t>       Optimum </a:t>
            </a:r>
            <a:r>
              <a:rPr lang="tr-TR" dirty="0">
                <a:latin typeface="Arial Black" panose="020B0A04020102020204" pitchFamily="34" charset="0"/>
              </a:rPr>
              <a:t>Sıcaklık isteğinin Altında Sıcaklığa Maruz Kalan Bitkilerde Meydana Gelebilecek </a:t>
            </a:r>
            <a:r>
              <a:rPr lang="tr-TR" dirty="0" smtClean="0">
                <a:latin typeface="Arial Black" panose="020B0A04020102020204" pitchFamily="34" charset="0"/>
              </a:rPr>
              <a:t>    </a:t>
            </a:r>
          </a:p>
          <a:p>
            <a:pPr marL="0" indent="0">
              <a:buNone/>
            </a:pPr>
            <a:r>
              <a:rPr lang="tr-TR" dirty="0">
                <a:latin typeface="Arial Black" panose="020B0A04020102020204" pitchFamily="34" charset="0"/>
              </a:rPr>
              <a:t> </a:t>
            </a:r>
            <a:r>
              <a:rPr lang="tr-TR" dirty="0" smtClean="0">
                <a:latin typeface="Arial Black" panose="020B0A04020102020204" pitchFamily="34" charset="0"/>
              </a:rPr>
              <a:t>      Olumsuzluklar :</a:t>
            </a:r>
            <a:r>
              <a:rPr lang="tr-TR" dirty="0">
                <a:latin typeface="Arial Black" panose="020B0A04020102020204" pitchFamily="34" charset="0"/>
              </a:rPr>
              <a:t/>
            </a:r>
            <a:br>
              <a:rPr lang="tr-TR" dirty="0">
                <a:latin typeface="Arial Black" panose="020B0A04020102020204" pitchFamily="34" charset="0"/>
              </a:rPr>
            </a:br>
            <a:endParaRPr lang="tr-TR" dirty="0">
              <a:latin typeface="Arial Black" panose="020B0A04020102020204" pitchFamily="34" charset="0"/>
            </a:endParaRPr>
          </a:p>
          <a:p>
            <a:pPr algn="just"/>
            <a:r>
              <a:rPr lang="tr-TR" dirty="0">
                <a:latin typeface="Arial Black" panose="020B0A04020102020204" pitchFamily="34" charset="0"/>
              </a:rPr>
              <a:t>1. Fotosentez yavaşladığından dolayı bitki gelişimini olumsuz yönde etkiler.</a:t>
            </a:r>
          </a:p>
          <a:p>
            <a:pPr algn="just"/>
            <a:r>
              <a:rPr lang="tr-TR" dirty="0">
                <a:latin typeface="Arial Black" panose="020B0A04020102020204" pitchFamily="34" charset="0"/>
              </a:rPr>
              <a:t>2. Sıcaklık yetersiz olduğu zaman kök faaliyetleri yavaşlar.</a:t>
            </a:r>
          </a:p>
          <a:p>
            <a:pPr algn="just"/>
            <a:r>
              <a:rPr lang="tr-TR" dirty="0">
                <a:latin typeface="Arial Black" panose="020B0A04020102020204" pitchFamily="34" charset="0"/>
              </a:rPr>
              <a:t>3. Gerek yapraklarda gerekse gövdedeki bitki dokularının olgunlaşması gecikir. Bundan dolayı bitkinin hastalıklara ve olumsuz iklim şartlarına dayanıklılığı azalır.</a:t>
            </a:r>
          </a:p>
          <a:p>
            <a:pPr algn="just"/>
            <a:r>
              <a:rPr lang="tr-TR" dirty="0">
                <a:latin typeface="Arial Black" panose="020B0A04020102020204" pitchFamily="34" charset="0"/>
              </a:rPr>
              <a:t>4. Bitkilerin </a:t>
            </a:r>
            <a:r>
              <a:rPr lang="tr-TR" dirty="0" err="1">
                <a:latin typeface="Arial Black" panose="020B0A04020102020204" pitchFamily="34" charset="0"/>
              </a:rPr>
              <a:t>generatif</a:t>
            </a:r>
            <a:r>
              <a:rPr lang="tr-TR" dirty="0">
                <a:latin typeface="Arial Black" panose="020B0A04020102020204" pitchFamily="34" charset="0"/>
              </a:rPr>
              <a:t> döneme geçişi gecikir. Özellikle çiçekli bitkilerde çiçek tomurcuğu oluşumu, çiçek açma, tohum bağlama gecikir veya gerçekleşmez.</a:t>
            </a:r>
          </a:p>
          <a:p>
            <a:endParaRPr lang="tr-TR" dirty="0"/>
          </a:p>
        </p:txBody>
      </p:sp>
    </p:spTree>
    <p:extLst>
      <p:ext uri="{BB962C8B-B14F-4D97-AF65-F5344CB8AC3E}">
        <p14:creationId xmlns:p14="http://schemas.microsoft.com/office/powerpoint/2010/main" val="1513560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endParaRPr lang="tr-TR" sz="2800" dirty="0"/>
          </a:p>
        </p:txBody>
      </p:sp>
      <p:sp>
        <p:nvSpPr>
          <p:cNvPr id="3" name="İçerik Yer Tutucusu 2"/>
          <p:cNvSpPr>
            <a:spLocks noGrp="1"/>
          </p:cNvSpPr>
          <p:nvPr>
            <p:ph idx="1"/>
          </p:nvPr>
        </p:nvSpPr>
        <p:spPr/>
        <p:txBody>
          <a:bodyPr>
            <a:normAutofit/>
          </a:bodyPr>
          <a:lstStyle/>
          <a:p>
            <a:pPr algn="just"/>
            <a:r>
              <a:rPr lang="tr-TR" dirty="0">
                <a:latin typeface="Arial Black" panose="020B0A04020102020204" pitchFamily="34" charset="0"/>
              </a:rPr>
              <a:t>5. Bitkilerde madde birikimi ve depolanması yavaşlar. Bunun sonucu olarak meyvelerde olgunlaşma gecikir.</a:t>
            </a:r>
          </a:p>
          <a:p>
            <a:pPr algn="just"/>
            <a:r>
              <a:rPr lang="tr-TR" dirty="0">
                <a:latin typeface="Arial Black" panose="020B0A04020102020204" pitchFamily="34" charset="0"/>
              </a:rPr>
              <a:t>6. Çiçek açan bitkilerde çiçeklerin renk ve iriliğinde azalmalar ve çiçeklerin bitki üzerinde kalma süreleri azalır.</a:t>
            </a:r>
          </a:p>
          <a:p>
            <a:pPr algn="just"/>
            <a:r>
              <a:rPr lang="tr-TR" dirty="0">
                <a:latin typeface="Arial Black" panose="020B0A04020102020204" pitchFamily="34" charset="0"/>
              </a:rPr>
              <a:t>7. Dekoratif yapraklı bitkilerde yaprak renklerinde solmalar, yaprak ayasında zayıflamalar söz konusu olur.</a:t>
            </a:r>
          </a:p>
          <a:p>
            <a:pPr algn="just"/>
            <a:r>
              <a:rPr lang="tr-TR" dirty="0">
                <a:latin typeface="Arial Black" panose="020B0A04020102020204" pitchFamily="34" charset="0"/>
              </a:rPr>
              <a:t>8. Sıcaklık yeterli olmadığı zaman boğum aralarında uzama gözükür.</a:t>
            </a:r>
          </a:p>
          <a:p>
            <a:pPr algn="just"/>
            <a:r>
              <a:rPr lang="tr-TR" dirty="0">
                <a:latin typeface="Arial Black" panose="020B0A04020102020204" pitchFamily="34" charset="0"/>
              </a:rPr>
              <a:t>9. Sıcaklık yeterli olmazsa bitki </a:t>
            </a:r>
            <a:r>
              <a:rPr lang="tr-TR" dirty="0" err="1">
                <a:latin typeface="Arial Black" panose="020B0A04020102020204" pitchFamily="34" charset="0"/>
              </a:rPr>
              <a:t>vejatatif</a:t>
            </a:r>
            <a:r>
              <a:rPr lang="tr-TR" dirty="0">
                <a:latin typeface="Arial Black" panose="020B0A04020102020204" pitchFamily="34" charset="0"/>
              </a:rPr>
              <a:t> gelişmeye eğilim gösterir.</a:t>
            </a:r>
          </a:p>
          <a:p>
            <a:endParaRPr lang="tr-TR" dirty="0"/>
          </a:p>
        </p:txBody>
      </p:sp>
    </p:spTree>
    <p:extLst>
      <p:ext uri="{BB962C8B-B14F-4D97-AF65-F5344CB8AC3E}">
        <p14:creationId xmlns:p14="http://schemas.microsoft.com/office/powerpoint/2010/main" val="29613055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329</TotalTime>
  <Words>701</Words>
  <Application>Microsoft Office PowerPoint</Application>
  <PresentationFormat>Geniş ekran</PresentationFormat>
  <Paragraphs>55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Arial Black</vt:lpstr>
      <vt:lpstr>Century Gothic</vt:lpstr>
      <vt:lpstr>Wingdings 3</vt:lpstr>
      <vt:lpstr>İyon Toplantı Odası</vt:lpstr>
      <vt:lpstr>SICAKLIK NEDİR ?</vt:lpstr>
      <vt:lpstr>SICAKLIK DEĞİŞİMİNE ETKİ EDEN FAKTÖRLER </vt:lpstr>
      <vt:lpstr>SICAKLIK FAKTÖRÜ </vt:lpstr>
      <vt:lpstr>SICAKLIK TOPLAMI</vt:lpstr>
      <vt:lpstr>SICAKLIK FAKTÖRÜ</vt:lpstr>
      <vt:lpstr>SICAKLIK FAKTÖRÜNÜN BİTKİLER ÜZERİNDEKİ ETKİSİ</vt:lpstr>
      <vt:lpstr>SICAKLIK FAKTÖRÜNÜN BİTKİLER ÜZERİNDEKİ ETKİSİ</vt:lpstr>
      <vt:lpstr>OPTİMUM SICAKLIK İSTEKLERİNE GÖRE BİTKİLER </vt:lpstr>
      <vt:lpstr>PowerPoint Sunusu</vt:lpstr>
      <vt:lpstr>Optimum Sıcaklık isteğinin Üstünde  Sıcaklığa Maruz Kalan Bitkilerde Meydana Gelebilecek  Olumsuzluklar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Gamze ERDOĞAN</dc:creator>
  <cp:lastModifiedBy>Microsoft</cp:lastModifiedBy>
  <cp:revision>72</cp:revision>
  <dcterms:created xsi:type="dcterms:W3CDTF">2017-11-14T06:09:48Z</dcterms:created>
  <dcterms:modified xsi:type="dcterms:W3CDTF">2018-07-02T14:26:38Z</dcterms:modified>
</cp:coreProperties>
</file>