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1"/>
  </p:notesMasterIdLst>
  <p:sldIdLst>
    <p:sldId id="256" r:id="rId2"/>
    <p:sldId id="292" r:id="rId3"/>
    <p:sldId id="316" r:id="rId4"/>
    <p:sldId id="317" r:id="rId5"/>
    <p:sldId id="273" r:id="rId6"/>
    <p:sldId id="298" r:id="rId7"/>
    <p:sldId id="315" r:id="rId8"/>
    <p:sldId id="311" r:id="rId9"/>
    <p:sldId id="274" r:id="rId10"/>
    <p:sldId id="275" r:id="rId11"/>
    <p:sldId id="302" r:id="rId12"/>
    <p:sldId id="301" r:id="rId13"/>
    <p:sldId id="299" r:id="rId14"/>
    <p:sldId id="309" r:id="rId15"/>
    <p:sldId id="310" r:id="rId16"/>
    <p:sldId id="276" r:id="rId17"/>
    <p:sldId id="277" r:id="rId18"/>
    <p:sldId id="279" r:id="rId19"/>
    <p:sldId id="313" r:id="rId20"/>
    <p:sldId id="312" r:id="rId21"/>
    <p:sldId id="314" r:id="rId22"/>
    <p:sldId id="280" r:id="rId23"/>
    <p:sldId id="281" r:id="rId24"/>
    <p:sldId id="282" r:id="rId25"/>
    <p:sldId id="271" r:id="rId26"/>
    <p:sldId id="272" r:id="rId27"/>
    <p:sldId id="264" r:id="rId28"/>
    <p:sldId id="269" r:id="rId29"/>
    <p:sldId id="265" r:id="rId30"/>
    <p:sldId id="266" r:id="rId31"/>
    <p:sldId id="267" r:id="rId32"/>
    <p:sldId id="284" r:id="rId33"/>
    <p:sldId id="285" r:id="rId34"/>
    <p:sldId id="289" r:id="rId35"/>
    <p:sldId id="290" r:id="rId36"/>
    <p:sldId id="291" r:id="rId37"/>
    <p:sldId id="258" r:id="rId38"/>
    <p:sldId id="259" r:id="rId39"/>
    <p:sldId id="288" r:id="rId40"/>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22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tr-TR"/>
          </a:p>
        </p:txBody>
      </p:sp>
      <p:sp>
        <p:nvSpPr>
          <p:cNvPr id="22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tr-TR"/>
          </a:p>
        </p:txBody>
      </p:sp>
      <p:sp>
        <p:nvSpPr>
          <p:cNvPr id="430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tr-TR"/>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7619B91-C353-43AF-BB83-2204301B2CFD}"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pPr>
              <a:defRPr/>
            </a:pPr>
            <a:fld id="{17619B91-C353-43AF-BB83-2204301B2CFD}" type="slidenum">
              <a:rPr lang="tr-TR" smtClean="0"/>
              <a:pPr>
                <a:defRPr/>
              </a:pPr>
              <a:t>19</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022400-B505-4BEE-911C-90F37B598E90}" type="slidenum">
              <a:rPr lang="tr-TR"/>
              <a:pPr/>
              <a:t>20</a:t>
            </a:fld>
            <a:endParaRPr lang="tr-TR"/>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5BEEED2C-A41F-4E3A-8026-8877768179C0}" type="slidenum">
              <a:rPr lang="tr-TR" smtClean="0"/>
              <a:pPr/>
              <a:t>25</a:t>
            </a:fld>
            <a:endParaRPr lang="tr-TR" smtClean="0"/>
          </a:p>
        </p:txBody>
      </p:sp>
      <p:sp>
        <p:nvSpPr>
          <p:cNvPr id="44035"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44036" name="Rectangle 3"/>
          <p:cNvSpPr>
            <a:spLocks noGrp="1" noChangeArrowheads="1"/>
          </p:cNvSpPr>
          <p:nvPr>
            <p:ph type="body" idx="1"/>
          </p:nvPr>
        </p:nvSpPr>
        <p:spPr>
          <a:xfrm>
            <a:off x="914400" y="4343400"/>
            <a:ext cx="5029200" cy="4114800"/>
          </a:xfrm>
          <a:noFill/>
          <a:ln/>
        </p:spPr>
        <p:txBody>
          <a:bodyPr lIns="92075" tIns="46038" rIns="92075" bIns="46038"/>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tr-T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tr-T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tr-TR"/>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tr-T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tr-TR"/>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tr-TR"/>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tr-T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tr-TR"/>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tr-T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tr-TR"/>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tr-T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tr-TR"/>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tr-T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tr-T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tr-T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tr-TR"/>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tr-T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tr-TR"/>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tr-T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tr-T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tr-T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tr-TR"/>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tr-T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tr-T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tr-TR"/>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tr-T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tr-TR"/>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tr-T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tr-T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tr-T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tr-T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tr-T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tr-T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tr-T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tr-T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tr-T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tr-T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tr-TR"/>
              </a:p>
            </p:txBody>
          </p:sp>
        </p:grpSp>
      </p:grpSp>
      <p:sp>
        <p:nvSpPr>
          <p:cNvPr id="5162" name="Rectangle 42"/>
          <p:cNvSpPr>
            <a:spLocks noGrp="1" noChangeArrowheads="1"/>
          </p:cNvSpPr>
          <p:nvPr>
            <p:ph type="ctrTitle" sz="quarter"/>
          </p:nvPr>
        </p:nvSpPr>
        <p:spPr>
          <a:xfrm>
            <a:off x="457200" y="1600200"/>
            <a:ext cx="8229600" cy="1828800"/>
          </a:xfrm>
        </p:spPr>
        <p:txBody>
          <a:bodyPr/>
          <a:lstStyle>
            <a:lvl1pPr>
              <a:defRPr sz="4800"/>
            </a:lvl1pPr>
          </a:lstStyle>
          <a:p>
            <a:r>
              <a:rPr lang="tr-TR"/>
              <a:t>Asıl başlık stili için tıklatın</a:t>
            </a:r>
          </a:p>
        </p:txBody>
      </p:sp>
      <p:sp>
        <p:nvSpPr>
          <p:cNvPr id="516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tr-TR"/>
              <a:t>Asıl alt başlık stilini düzenlemek için tıklatın</a:t>
            </a:r>
          </a:p>
        </p:txBody>
      </p:sp>
      <p:sp>
        <p:nvSpPr>
          <p:cNvPr id="44" name="Rectangle 44"/>
          <p:cNvSpPr>
            <a:spLocks noGrp="1" noChangeArrowheads="1"/>
          </p:cNvSpPr>
          <p:nvPr>
            <p:ph type="dt" sz="quarter" idx="10"/>
          </p:nvPr>
        </p:nvSpPr>
        <p:spPr/>
        <p:txBody>
          <a:bodyPr/>
          <a:lstStyle>
            <a:lvl1pPr>
              <a:defRPr/>
            </a:lvl1pPr>
          </a:lstStyle>
          <a:p>
            <a:pPr>
              <a:defRPr/>
            </a:pPr>
            <a:endParaRPr lang="tr-TR"/>
          </a:p>
        </p:txBody>
      </p:sp>
      <p:sp>
        <p:nvSpPr>
          <p:cNvPr id="45" name="Rectangle 45"/>
          <p:cNvSpPr>
            <a:spLocks noGrp="1" noChangeArrowheads="1"/>
          </p:cNvSpPr>
          <p:nvPr>
            <p:ph type="ftr" sz="quarter" idx="11"/>
          </p:nvPr>
        </p:nvSpPr>
        <p:spPr/>
        <p:txBody>
          <a:bodyPr/>
          <a:lstStyle>
            <a:lvl1pPr>
              <a:defRPr/>
            </a:lvl1pPr>
          </a:lstStyle>
          <a:p>
            <a:pPr>
              <a:defRPr/>
            </a:pPr>
            <a:endParaRPr lang="tr-TR"/>
          </a:p>
        </p:txBody>
      </p:sp>
      <p:sp>
        <p:nvSpPr>
          <p:cNvPr id="46" name="Rectangle 46"/>
          <p:cNvSpPr>
            <a:spLocks noGrp="1" noChangeArrowheads="1"/>
          </p:cNvSpPr>
          <p:nvPr>
            <p:ph type="sldNum" sz="quarter" idx="12"/>
          </p:nvPr>
        </p:nvSpPr>
        <p:spPr/>
        <p:txBody>
          <a:bodyPr/>
          <a:lstStyle>
            <a:lvl1pPr>
              <a:defRPr/>
            </a:lvl1pPr>
          </a:lstStyle>
          <a:p>
            <a:pPr>
              <a:defRPr/>
            </a:pPr>
            <a:fld id="{5D0CCCE3-82C4-44DB-8EEB-82238DE68FEA}"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4"/>
          <p:cNvSpPr>
            <a:spLocks noGrp="1" noChangeArrowheads="1"/>
          </p:cNvSpPr>
          <p:nvPr>
            <p:ph type="dt" sz="half" idx="10"/>
          </p:nvPr>
        </p:nvSpPr>
        <p:spPr>
          <a:ln/>
        </p:spPr>
        <p:txBody>
          <a:bodyPr/>
          <a:lstStyle>
            <a:lvl1pPr>
              <a:defRPr/>
            </a:lvl1pPr>
          </a:lstStyle>
          <a:p>
            <a:pPr>
              <a:defRPr/>
            </a:pPr>
            <a:endParaRPr lang="tr-TR"/>
          </a:p>
        </p:txBody>
      </p:sp>
      <p:sp>
        <p:nvSpPr>
          <p:cNvPr id="5" name="Rectangle 45"/>
          <p:cNvSpPr>
            <a:spLocks noGrp="1" noChangeArrowheads="1"/>
          </p:cNvSpPr>
          <p:nvPr>
            <p:ph type="ftr" sz="quarter" idx="11"/>
          </p:nvPr>
        </p:nvSpPr>
        <p:spPr>
          <a:ln/>
        </p:spPr>
        <p:txBody>
          <a:bodyPr/>
          <a:lstStyle>
            <a:lvl1pPr>
              <a:defRPr/>
            </a:lvl1pPr>
          </a:lstStyle>
          <a:p>
            <a:pPr>
              <a:defRPr/>
            </a:pP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8B51E5F9-BC17-46EB-9F1C-1DE647E40791}"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7813"/>
            <a:ext cx="2057400" cy="5853112"/>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7813"/>
            <a:ext cx="6019800" cy="585311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4"/>
          <p:cNvSpPr>
            <a:spLocks noGrp="1" noChangeArrowheads="1"/>
          </p:cNvSpPr>
          <p:nvPr>
            <p:ph type="dt" sz="half" idx="10"/>
          </p:nvPr>
        </p:nvSpPr>
        <p:spPr>
          <a:ln/>
        </p:spPr>
        <p:txBody>
          <a:bodyPr/>
          <a:lstStyle>
            <a:lvl1pPr>
              <a:defRPr/>
            </a:lvl1pPr>
          </a:lstStyle>
          <a:p>
            <a:pPr>
              <a:defRPr/>
            </a:pPr>
            <a:endParaRPr lang="tr-TR"/>
          </a:p>
        </p:txBody>
      </p:sp>
      <p:sp>
        <p:nvSpPr>
          <p:cNvPr id="5" name="Rectangle 45"/>
          <p:cNvSpPr>
            <a:spLocks noGrp="1" noChangeArrowheads="1"/>
          </p:cNvSpPr>
          <p:nvPr>
            <p:ph type="ftr" sz="quarter" idx="11"/>
          </p:nvPr>
        </p:nvSpPr>
        <p:spPr>
          <a:ln/>
        </p:spPr>
        <p:txBody>
          <a:bodyPr/>
          <a:lstStyle>
            <a:lvl1pPr>
              <a:defRPr/>
            </a:lvl1pPr>
          </a:lstStyle>
          <a:p>
            <a:pPr>
              <a:defRPr/>
            </a:pP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6BDC0FE5-58C0-432A-8FC0-78731999DC65}"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4"/>
          <p:cNvSpPr>
            <a:spLocks noGrp="1" noChangeArrowheads="1"/>
          </p:cNvSpPr>
          <p:nvPr>
            <p:ph type="dt" sz="half" idx="10"/>
          </p:nvPr>
        </p:nvSpPr>
        <p:spPr>
          <a:ln/>
        </p:spPr>
        <p:txBody>
          <a:bodyPr/>
          <a:lstStyle>
            <a:lvl1pPr>
              <a:defRPr/>
            </a:lvl1pPr>
          </a:lstStyle>
          <a:p>
            <a:pPr>
              <a:defRPr/>
            </a:pPr>
            <a:endParaRPr lang="tr-TR"/>
          </a:p>
        </p:txBody>
      </p:sp>
      <p:sp>
        <p:nvSpPr>
          <p:cNvPr id="5" name="Rectangle 45"/>
          <p:cNvSpPr>
            <a:spLocks noGrp="1" noChangeArrowheads="1"/>
          </p:cNvSpPr>
          <p:nvPr>
            <p:ph type="ftr" sz="quarter" idx="11"/>
          </p:nvPr>
        </p:nvSpPr>
        <p:spPr>
          <a:ln/>
        </p:spPr>
        <p:txBody>
          <a:bodyPr/>
          <a:lstStyle>
            <a:lvl1pPr>
              <a:defRPr/>
            </a:lvl1pPr>
          </a:lstStyle>
          <a:p>
            <a:pPr>
              <a:defRPr/>
            </a:pP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5D35EF57-802F-4337-B272-60F6205EFF5A}"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4"/>
          <p:cNvSpPr>
            <a:spLocks noGrp="1" noChangeArrowheads="1"/>
          </p:cNvSpPr>
          <p:nvPr>
            <p:ph type="dt" sz="half" idx="10"/>
          </p:nvPr>
        </p:nvSpPr>
        <p:spPr>
          <a:ln/>
        </p:spPr>
        <p:txBody>
          <a:bodyPr/>
          <a:lstStyle>
            <a:lvl1pPr>
              <a:defRPr/>
            </a:lvl1pPr>
          </a:lstStyle>
          <a:p>
            <a:pPr>
              <a:defRPr/>
            </a:pPr>
            <a:endParaRPr lang="tr-TR"/>
          </a:p>
        </p:txBody>
      </p:sp>
      <p:sp>
        <p:nvSpPr>
          <p:cNvPr id="5" name="Rectangle 45"/>
          <p:cNvSpPr>
            <a:spLocks noGrp="1" noChangeArrowheads="1"/>
          </p:cNvSpPr>
          <p:nvPr>
            <p:ph type="ftr" sz="quarter" idx="11"/>
          </p:nvPr>
        </p:nvSpPr>
        <p:spPr>
          <a:ln/>
        </p:spPr>
        <p:txBody>
          <a:bodyPr/>
          <a:lstStyle>
            <a:lvl1pPr>
              <a:defRPr/>
            </a:lvl1pPr>
          </a:lstStyle>
          <a:p>
            <a:pPr>
              <a:defRPr/>
            </a:pP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6238AADE-D5BA-4E25-9BDA-E06253833C59}"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endParaRPr lang="tr-TR"/>
          </a:p>
        </p:txBody>
      </p:sp>
      <p:sp>
        <p:nvSpPr>
          <p:cNvPr id="6" name="Rectangle 45"/>
          <p:cNvSpPr>
            <a:spLocks noGrp="1" noChangeArrowheads="1"/>
          </p:cNvSpPr>
          <p:nvPr>
            <p:ph type="ftr" sz="quarter" idx="11"/>
          </p:nvPr>
        </p:nvSpPr>
        <p:spPr>
          <a:ln/>
        </p:spPr>
        <p:txBody>
          <a:bodyPr/>
          <a:lstStyle>
            <a:lvl1pPr>
              <a:defRPr/>
            </a:lvl1pPr>
          </a:lstStyle>
          <a:p>
            <a:pPr>
              <a:defRPr/>
            </a:pP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23F0E3EA-A583-43B0-9816-E488033DD96D}"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endParaRPr lang="tr-TR"/>
          </a:p>
        </p:txBody>
      </p:sp>
      <p:sp>
        <p:nvSpPr>
          <p:cNvPr id="8" name="Rectangle 45"/>
          <p:cNvSpPr>
            <a:spLocks noGrp="1" noChangeArrowheads="1"/>
          </p:cNvSpPr>
          <p:nvPr>
            <p:ph type="ftr" sz="quarter" idx="11"/>
          </p:nvPr>
        </p:nvSpPr>
        <p:spPr>
          <a:ln/>
        </p:spPr>
        <p:txBody>
          <a:bodyPr/>
          <a:lstStyle>
            <a:lvl1pPr>
              <a:defRPr/>
            </a:lvl1pPr>
          </a:lstStyle>
          <a:p>
            <a:pPr>
              <a:defRPr/>
            </a:pP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8441C9A6-5167-4CEA-A4BF-D624FF859650}"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endParaRPr lang="tr-TR"/>
          </a:p>
        </p:txBody>
      </p:sp>
      <p:sp>
        <p:nvSpPr>
          <p:cNvPr id="4" name="Rectangle 45"/>
          <p:cNvSpPr>
            <a:spLocks noGrp="1" noChangeArrowheads="1"/>
          </p:cNvSpPr>
          <p:nvPr>
            <p:ph type="ftr" sz="quarter" idx="11"/>
          </p:nvPr>
        </p:nvSpPr>
        <p:spPr>
          <a:ln/>
        </p:spPr>
        <p:txBody>
          <a:bodyPr/>
          <a:lstStyle>
            <a:lvl1pPr>
              <a:defRPr/>
            </a:lvl1pPr>
          </a:lstStyle>
          <a:p>
            <a:pPr>
              <a:defRPr/>
            </a:pP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CB3A1440-F00E-494F-814E-13EDA0428BD9}"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tr-TR"/>
          </a:p>
        </p:txBody>
      </p:sp>
      <p:sp>
        <p:nvSpPr>
          <p:cNvPr id="3" name="Rectangle 45"/>
          <p:cNvSpPr>
            <a:spLocks noGrp="1" noChangeArrowheads="1"/>
          </p:cNvSpPr>
          <p:nvPr>
            <p:ph type="ftr" sz="quarter" idx="11"/>
          </p:nvPr>
        </p:nvSpPr>
        <p:spPr>
          <a:ln/>
        </p:spPr>
        <p:txBody>
          <a:bodyPr/>
          <a:lstStyle>
            <a:lvl1pPr>
              <a:defRPr/>
            </a:lvl1pPr>
          </a:lstStyle>
          <a:p>
            <a:pPr>
              <a:defRPr/>
            </a:pPr>
            <a:endParaRPr lang="tr-TR"/>
          </a:p>
        </p:txBody>
      </p:sp>
      <p:sp>
        <p:nvSpPr>
          <p:cNvPr id="4" name="Rectangle 46"/>
          <p:cNvSpPr>
            <a:spLocks noGrp="1" noChangeArrowheads="1"/>
          </p:cNvSpPr>
          <p:nvPr>
            <p:ph type="sldNum" sz="quarter" idx="12"/>
          </p:nvPr>
        </p:nvSpPr>
        <p:spPr>
          <a:ln/>
        </p:spPr>
        <p:txBody>
          <a:bodyPr/>
          <a:lstStyle>
            <a:lvl1pPr>
              <a:defRPr/>
            </a:lvl1pPr>
          </a:lstStyle>
          <a:p>
            <a:pPr>
              <a:defRPr/>
            </a:pPr>
            <a:fld id="{132FE441-DD19-4A2D-AB4D-AD5AB7C4708E}"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4"/>
          <p:cNvSpPr>
            <a:spLocks noGrp="1" noChangeArrowheads="1"/>
          </p:cNvSpPr>
          <p:nvPr>
            <p:ph type="dt" sz="half" idx="10"/>
          </p:nvPr>
        </p:nvSpPr>
        <p:spPr>
          <a:ln/>
        </p:spPr>
        <p:txBody>
          <a:bodyPr/>
          <a:lstStyle>
            <a:lvl1pPr>
              <a:defRPr/>
            </a:lvl1pPr>
          </a:lstStyle>
          <a:p>
            <a:pPr>
              <a:defRPr/>
            </a:pPr>
            <a:endParaRPr lang="tr-TR"/>
          </a:p>
        </p:txBody>
      </p:sp>
      <p:sp>
        <p:nvSpPr>
          <p:cNvPr id="6" name="Rectangle 45"/>
          <p:cNvSpPr>
            <a:spLocks noGrp="1" noChangeArrowheads="1"/>
          </p:cNvSpPr>
          <p:nvPr>
            <p:ph type="ftr" sz="quarter" idx="11"/>
          </p:nvPr>
        </p:nvSpPr>
        <p:spPr>
          <a:ln/>
        </p:spPr>
        <p:txBody>
          <a:bodyPr/>
          <a:lstStyle>
            <a:lvl1pPr>
              <a:defRPr/>
            </a:lvl1pPr>
          </a:lstStyle>
          <a:p>
            <a:pPr>
              <a:defRPr/>
            </a:pP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EF6AAB62-E4BA-4C76-A6FD-1FD9156DAFD6}"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4"/>
          <p:cNvSpPr>
            <a:spLocks noGrp="1" noChangeArrowheads="1"/>
          </p:cNvSpPr>
          <p:nvPr>
            <p:ph type="dt" sz="half" idx="10"/>
          </p:nvPr>
        </p:nvSpPr>
        <p:spPr>
          <a:ln/>
        </p:spPr>
        <p:txBody>
          <a:bodyPr/>
          <a:lstStyle>
            <a:lvl1pPr>
              <a:defRPr/>
            </a:lvl1pPr>
          </a:lstStyle>
          <a:p>
            <a:pPr>
              <a:defRPr/>
            </a:pPr>
            <a:endParaRPr lang="tr-TR"/>
          </a:p>
        </p:txBody>
      </p:sp>
      <p:sp>
        <p:nvSpPr>
          <p:cNvPr id="6" name="Rectangle 45"/>
          <p:cNvSpPr>
            <a:spLocks noGrp="1" noChangeArrowheads="1"/>
          </p:cNvSpPr>
          <p:nvPr>
            <p:ph type="ftr" sz="quarter" idx="11"/>
          </p:nvPr>
        </p:nvSpPr>
        <p:spPr>
          <a:ln/>
        </p:spPr>
        <p:txBody>
          <a:bodyPr/>
          <a:lstStyle>
            <a:lvl1pPr>
              <a:defRPr/>
            </a:lvl1pPr>
          </a:lstStyle>
          <a:p>
            <a:pPr>
              <a:defRPr/>
            </a:pP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6910396B-F56B-4970-A39C-5ADEBB03D2F6}"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144000" cy="6856413"/>
            <a:chOff x="0" y="0"/>
            <a:chExt cx="5760" cy="4319"/>
          </a:xfrm>
        </p:grpSpPr>
        <p:sp>
          <p:nvSpPr>
            <p:cNvPr id="409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tr-TR"/>
            </a:p>
          </p:txBody>
        </p:sp>
        <p:sp>
          <p:nvSpPr>
            <p:cNvPr id="410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tr-TR"/>
            </a:p>
          </p:txBody>
        </p:sp>
        <p:sp>
          <p:nvSpPr>
            <p:cNvPr id="410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tr-TR"/>
            </a:p>
          </p:txBody>
        </p:sp>
        <p:sp>
          <p:nvSpPr>
            <p:cNvPr id="410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tr-TR"/>
            </a:p>
          </p:txBody>
        </p:sp>
        <p:sp>
          <p:nvSpPr>
            <p:cNvPr id="410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tr-TR"/>
            </a:p>
          </p:txBody>
        </p:sp>
        <p:sp>
          <p:nvSpPr>
            <p:cNvPr id="410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tr-TR"/>
            </a:p>
          </p:txBody>
        </p:sp>
        <p:sp>
          <p:nvSpPr>
            <p:cNvPr id="410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tr-TR"/>
            </a:p>
          </p:txBody>
        </p:sp>
        <p:sp>
          <p:nvSpPr>
            <p:cNvPr id="410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tr-TR"/>
            </a:p>
          </p:txBody>
        </p:sp>
        <p:sp>
          <p:nvSpPr>
            <p:cNvPr id="410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tr-TR"/>
            </a:p>
          </p:txBody>
        </p:sp>
        <p:sp>
          <p:nvSpPr>
            <p:cNvPr id="410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tr-TR"/>
            </a:p>
          </p:txBody>
        </p:sp>
        <p:sp>
          <p:nvSpPr>
            <p:cNvPr id="410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tr-TR"/>
            </a:p>
          </p:txBody>
        </p:sp>
        <p:sp>
          <p:nvSpPr>
            <p:cNvPr id="411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tr-TR"/>
            </a:p>
          </p:txBody>
        </p:sp>
        <p:sp>
          <p:nvSpPr>
            <p:cNvPr id="411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tr-TR"/>
            </a:p>
          </p:txBody>
        </p:sp>
        <p:sp>
          <p:nvSpPr>
            <p:cNvPr id="411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tr-TR"/>
            </a:p>
          </p:txBody>
        </p:sp>
        <p:sp>
          <p:nvSpPr>
            <p:cNvPr id="411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tr-TR"/>
            </a:p>
          </p:txBody>
        </p:sp>
        <p:sp>
          <p:nvSpPr>
            <p:cNvPr id="411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tr-TR"/>
            </a:p>
          </p:txBody>
        </p:sp>
        <p:sp>
          <p:nvSpPr>
            <p:cNvPr id="411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tr-TR"/>
            </a:p>
          </p:txBody>
        </p:sp>
        <p:sp>
          <p:nvSpPr>
            <p:cNvPr id="411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tr-TR"/>
            </a:p>
          </p:txBody>
        </p:sp>
        <p:sp>
          <p:nvSpPr>
            <p:cNvPr id="411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tr-TR"/>
            </a:p>
          </p:txBody>
        </p:sp>
        <p:sp>
          <p:nvSpPr>
            <p:cNvPr id="411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tr-TR"/>
            </a:p>
          </p:txBody>
        </p:sp>
        <p:sp>
          <p:nvSpPr>
            <p:cNvPr id="411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tr-TR"/>
            </a:p>
          </p:txBody>
        </p:sp>
        <p:sp>
          <p:nvSpPr>
            <p:cNvPr id="412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tr-TR"/>
            </a:p>
          </p:txBody>
        </p:sp>
        <p:sp>
          <p:nvSpPr>
            <p:cNvPr id="412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tr-TR"/>
            </a:p>
          </p:txBody>
        </p:sp>
        <p:sp>
          <p:nvSpPr>
            <p:cNvPr id="412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tr-TR"/>
            </a:p>
          </p:txBody>
        </p:sp>
        <p:sp>
          <p:nvSpPr>
            <p:cNvPr id="412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tr-TR"/>
            </a:p>
          </p:txBody>
        </p:sp>
        <p:sp>
          <p:nvSpPr>
            <p:cNvPr id="412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tr-TR"/>
            </a:p>
          </p:txBody>
        </p:sp>
        <p:sp>
          <p:nvSpPr>
            <p:cNvPr id="412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tr-TR"/>
            </a:p>
          </p:txBody>
        </p:sp>
        <p:sp>
          <p:nvSpPr>
            <p:cNvPr id="412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tr-TR"/>
            </a:p>
          </p:txBody>
        </p:sp>
        <p:sp>
          <p:nvSpPr>
            <p:cNvPr id="412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tr-TR"/>
            </a:p>
          </p:txBody>
        </p:sp>
        <p:sp>
          <p:nvSpPr>
            <p:cNvPr id="412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tr-TR"/>
            </a:p>
          </p:txBody>
        </p:sp>
        <p:sp>
          <p:nvSpPr>
            <p:cNvPr id="412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tr-TR"/>
            </a:p>
          </p:txBody>
        </p:sp>
        <p:sp>
          <p:nvSpPr>
            <p:cNvPr id="413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tr-TR"/>
            </a:p>
          </p:txBody>
        </p:sp>
        <p:sp>
          <p:nvSpPr>
            <p:cNvPr id="413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tr-TR"/>
            </a:p>
          </p:txBody>
        </p:sp>
        <p:sp>
          <p:nvSpPr>
            <p:cNvPr id="413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tr-TR"/>
            </a:p>
          </p:txBody>
        </p:sp>
        <p:sp>
          <p:nvSpPr>
            <p:cNvPr id="413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tr-TR"/>
            </a:p>
          </p:txBody>
        </p:sp>
        <p:sp>
          <p:nvSpPr>
            <p:cNvPr id="413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tr-TR"/>
            </a:p>
          </p:txBody>
        </p:sp>
        <p:grpSp>
          <p:nvGrpSpPr>
            <p:cNvPr id="2092" name="Group 39"/>
            <p:cNvGrpSpPr>
              <a:grpSpLocks/>
            </p:cNvGrpSpPr>
            <p:nvPr userDrawn="1"/>
          </p:nvGrpSpPr>
          <p:grpSpPr bwMode="auto">
            <a:xfrm>
              <a:off x="0" y="1632"/>
              <a:ext cx="5758" cy="1858"/>
              <a:chOff x="0" y="1632"/>
              <a:chExt cx="5758" cy="1858"/>
            </a:xfrm>
          </p:grpSpPr>
          <p:sp>
            <p:nvSpPr>
              <p:cNvPr id="413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tr-TR"/>
              </a:p>
            </p:txBody>
          </p:sp>
          <p:sp>
            <p:nvSpPr>
              <p:cNvPr id="413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tr-TR"/>
              </a:p>
            </p:txBody>
          </p:sp>
        </p:grpSp>
      </p:grpSp>
      <p:sp>
        <p:nvSpPr>
          <p:cNvPr id="413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413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14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pPr>
              <a:defRPr/>
            </a:pPr>
            <a:endParaRPr lang="tr-TR"/>
          </a:p>
        </p:txBody>
      </p:sp>
      <p:sp>
        <p:nvSpPr>
          <p:cNvPr id="414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pPr>
              <a:defRPr/>
            </a:pPr>
            <a:endParaRPr lang="tr-TR"/>
          </a:p>
        </p:txBody>
      </p:sp>
      <p:sp>
        <p:nvSpPr>
          <p:cNvPr id="414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a:defRPr/>
            </a:pPr>
            <a:fld id="{830ABA98-5F6A-4965-BB58-92AE84E0BEA4}" type="slidenum">
              <a:rPr lang="tr-TR"/>
              <a:pPr>
                <a:defRPr/>
              </a:pPr>
              <a:t>‹#›</a:t>
            </a:fld>
            <a:endParaRPr lang="tr-TR"/>
          </a:p>
        </p:txBody>
      </p:sp>
    </p:spTree>
  </p:cSld>
  <p:clrMap bg1="dk2" tx1="lt1" bg2="dk1" tx2="lt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tr/imgres?imgurl=http://www.insanokur.org/wp-content/2010/07/para-futbol.jpg&amp;imgrefurl=http://www.insanokur.org/?p=19527&amp;usg=__H-afbsoDGF0EPprm4pgrQ194n74=&amp;h=199&amp;w=193&amp;sz=10&amp;hl=tr&amp;start=7&amp;sig2=MDvmuCsaAyJLmMq8AofPeA&amp;zoom=1&amp;itbs=1&amp;tbnid=JZ5eGKFF39UEFM:&amp;tbnh=104&amp;tbnw=101&amp;prev=/images?q=k%C3%BCresel+k%C3%B6y&amp;hl=tr&amp;gbv=2&amp;tbs=isch:1&amp;ei=8GVQTdCCHoqxtAaPmNSwDw" TargetMode="Externa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tr-TR" smtClean="0"/>
              <a:t>YENİ EKONOMİ VE İNTERNET</a:t>
            </a:r>
          </a:p>
        </p:txBody>
      </p:sp>
      <p:sp>
        <p:nvSpPr>
          <p:cNvPr id="2051" name="Rectangle 3"/>
          <p:cNvSpPr>
            <a:spLocks noGrp="1" noChangeArrowheads="1"/>
          </p:cNvSpPr>
          <p:nvPr>
            <p:ph type="subTitle" idx="1"/>
          </p:nvPr>
        </p:nvSpPr>
        <p:spPr/>
        <p:txBody>
          <a:bodyPr/>
          <a:lstStyle/>
          <a:p>
            <a:pPr eaLnBrk="1" hangingPunct="1">
              <a:lnSpc>
                <a:spcPct val="80000"/>
              </a:lnSpc>
              <a:defRPr/>
            </a:pPr>
            <a:r>
              <a:rPr lang="tr-TR" sz="2800" dirty="0" err="1" smtClean="0"/>
              <a:t>Prof.Dr</a:t>
            </a:r>
            <a:r>
              <a:rPr lang="tr-TR" sz="2800" dirty="0" smtClean="0"/>
              <a:t>.Dilber </a:t>
            </a:r>
            <a:r>
              <a:rPr lang="tr-TR" sz="2800" dirty="0" smtClean="0"/>
              <a:t>Ulaş</a:t>
            </a:r>
          </a:p>
          <a:p>
            <a:pPr eaLnBrk="1" hangingPunct="1">
              <a:lnSpc>
                <a:spcPct val="80000"/>
              </a:lnSpc>
              <a:defRPr/>
            </a:pPr>
            <a:r>
              <a:rPr lang="tr-TR" sz="2800" dirty="0" smtClean="0"/>
              <a:t>Ankara Üniversitesi</a:t>
            </a:r>
          </a:p>
          <a:p>
            <a:pPr eaLnBrk="1" hangingPunct="1">
              <a:lnSpc>
                <a:spcPct val="80000"/>
              </a:lnSpc>
              <a:defRPr/>
            </a:pPr>
            <a:r>
              <a:rPr lang="tr-TR" sz="2800" dirty="0" smtClean="0"/>
              <a:t>S.B.F., </a:t>
            </a:r>
            <a:r>
              <a:rPr lang="tr-TR" sz="2800" dirty="0" smtClean="0"/>
              <a:t>2018</a:t>
            </a:r>
            <a:endParaRPr lang="tr-TR" sz="2800" dirty="0" smtClean="0"/>
          </a:p>
          <a:p>
            <a:pPr eaLnBrk="1" hangingPunct="1">
              <a:lnSpc>
                <a:spcPct val="80000"/>
              </a:lnSpc>
              <a:defRPr/>
            </a:pPr>
            <a:r>
              <a:rPr lang="tr-TR" sz="2800" dirty="0" err="1" smtClean="0"/>
              <a:t>ulas</a:t>
            </a:r>
            <a:r>
              <a:rPr lang="tr-TR" sz="2800" dirty="0" smtClean="0"/>
              <a:t>@</a:t>
            </a:r>
            <a:r>
              <a:rPr lang="tr-TR" sz="2800" dirty="0" err="1" smtClean="0"/>
              <a:t>politics</a:t>
            </a:r>
            <a:r>
              <a:rPr lang="tr-TR" sz="2800" dirty="0" smtClean="0"/>
              <a:t>.</a:t>
            </a:r>
            <a:r>
              <a:rPr lang="tr-TR" sz="2800" dirty="0" err="1" smtClean="0"/>
              <a:t>ankara</a:t>
            </a:r>
            <a:r>
              <a:rPr lang="tr-TR" sz="2800" dirty="0" smtClean="0"/>
              <a:t>.edu.tr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dirty="0" smtClean="0"/>
              <a:t>Yeni ekonomide iş kuralları</a:t>
            </a:r>
            <a:br>
              <a:rPr lang="tr-TR" dirty="0" smtClean="0"/>
            </a:br>
            <a:endParaRPr lang="tr-TR" dirty="0" smtClean="0"/>
          </a:p>
        </p:txBody>
      </p:sp>
      <p:sp>
        <p:nvSpPr>
          <p:cNvPr id="3" name="2 İçerik Yer Tutucusu"/>
          <p:cNvSpPr>
            <a:spLocks noGrp="1"/>
          </p:cNvSpPr>
          <p:nvPr>
            <p:ph idx="1"/>
          </p:nvPr>
        </p:nvSpPr>
        <p:spPr>
          <a:xfrm>
            <a:off x="468313" y="1052513"/>
            <a:ext cx="8229600" cy="4530725"/>
          </a:xfrm>
        </p:spPr>
        <p:txBody>
          <a:bodyPr/>
          <a:lstStyle/>
          <a:p>
            <a:pPr eaLnBrk="1" hangingPunct="1">
              <a:defRPr/>
            </a:pPr>
            <a:r>
              <a:rPr lang="tr-TR" sz="2400" dirty="0" smtClean="0"/>
              <a:t>Zaman, hız</a:t>
            </a:r>
          </a:p>
          <a:p>
            <a:pPr eaLnBrk="1" hangingPunct="1">
              <a:defRPr/>
            </a:pPr>
            <a:r>
              <a:rPr lang="tr-TR" sz="2400" dirty="0" smtClean="0"/>
              <a:t>Ortaklıklar, stratejik işbirliği</a:t>
            </a:r>
          </a:p>
          <a:p>
            <a:pPr eaLnBrk="1" hangingPunct="1">
              <a:defRPr/>
            </a:pPr>
            <a:r>
              <a:rPr lang="tr-TR" sz="2400" dirty="0" err="1" smtClean="0"/>
              <a:t>Outsourcing</a:t>
            </a:r>
            <a:endParaRPr lang="tr-TR" sz="2400" dirty="0" smtClean="0"/>
          </a:p>
          <a:p>
            <a:pPr>
              <a:lnSpc>
                <a:spcPct val="90000"/>
              </a:lnSpc>
              <a:defRPr/>
            </a:pPr>
            <a:r>
              <a:rPr lang="tr-TR" sz="2400" dirty="0" smtClean="0"/>
              <a:t>Organizasyonlarda değişim</a:t>
            </a:r>
          </a:p>
          <a:p>
            <a:pPr>
              <a:lnSpc>
                <a:spcPct val="90000"/>
              </a:lnSpc>
              <a:defRPr/>
            </a:pPr>
            <a:r>
              <a:rPr lang="tr-TR" sz="2400" dirty="0" err="1" smtClean="0"/>
              <a:t>Think</a:t>
            </a:r>
            <a:r>
              <a:rPr lang="tr-TR" sz="2400" dirty="0" smtClean="0"/>
              <a:t> </a:t>
            </a:r>
            <a:r>
              <a:rPr lang="tr-TR" sz="2400" dirty="0" err="1" smtClean="0"/>
              <a:t>local</a:t>
            </a:r>
            <a:r>
              <a:rPr lang="tr-TR" sz="2400" dirty="0" smtClean="0"/>
              <a:t>, </a:t>
            </a:r>
            <a:r>
              <a:rPr lang="tr-TR" sz="2400" dirty="0" err="1" smtClean="0"/>
              <a:t>act</a:t>
            </a:r>
            <a:r>
              <a:rPr lang="tr-TR" sz="2400" dirty="0" smtClean="0"/>
              <a:t> global yaklaşımı</a:t>
            </a:r>
          </a:p>
          <a:p>
            <a:pPr eaLnBrk="1" hangingPunct="1">
              <a:defRPr/>
            </a:pPr>
            <a:r>
              <a:rPr lang="tr-TR" sz="2400" dirty="0" smtClean="0"/>
              <a:t>Nihai tüketici</a:t>
            </a:r>
          </a:p>
          <a:p>
            <a:pPr eaLnBrk="1" hangingPunct="1">
              <a:defRPr/>
            </a:pPr>
            <a:r>
              <a:rPr lang="tr-TR" sz="2400" dirty="0" smtClean="0"/>
              <a:t>Müşteri odaklılık</a:t>
            </a:r>
          </a:p>
          <a:p>
            <a:pPr eaLnBrk="1" hangingPunct="1">
              <a:defRPr/>
            </a:pPr>
            <a:r>
              <a:rPr lang="tr-TR" sz="2400" dirty="0" smtClean="0"/>
              <a:t>Yeni dağıtım kanalları, aracısızlık</a:t>
            </a:r>
          </a:p>
          <a:p>
            <a:pPr eaLnBrk="1" hangingPunct="1">
              <a:defRPr/>
            </a:pPr>
            <a:r>
              <a:rPr lang="tr-TR" sz="2400" dirty="0" smtClean="0"/>
              <a:t>İş süreçlerinin kısalması</a:t>
            </a:r>
          </a:p>
          <a:p>
            <a:pPr eaLnBrk="1" hangingPunct="1">
              <a:defRPr/>
            </a:pPr>
            <a:r>
              <a:rPr lang="tr-TR" sz="2400" dirty="0" smtClean="0"/>
              <a:t>Taleplerin gerçek zamanlı karşılanması</a:t>
            </a:r>
          </a:p>
          <a:p>
            <a:pPr eaLnBrk="1" hangingPunct="1">
              <a:defRPr/>
            </a:pPr>
            <a:r>
              <a:rPr lang="tr-TR" sz="2400" dirty="0" smtClean="0"/>
              <a:t>Mekan boyutunun değişmesi</a:t>
            </a:r>
          </a:p>
          <a:p>
            <a:pPr eaLnBrk="1" hangingPunct="1">
              <a:defRPr/>
            </a:pPr>
            <a:r>
              <a:rPr lang="tr-TR" sz="2400" dirty="0" smtClean="0"/>
              <a:t>Üretim faktörlerine yaratıcılığın, buluş yapmanın eklenmesi</a:t>
            </a:r>
          </a:p>
          <a:p>
            <a:pPr eaLnBrk="1" hangingPunct="1">
              <a:defRPr/>
            </a:pPr>
            <a:endParaRPr lang="tr-T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Örnek</a:t>
            </a:r>
            <a:endParaRPr lang="tr-TR" dirty="0"/>
          </a:p>
        </p:txBody>
      </p:sp>
      <p:sp>
        <p:nvSpPr>
          <p:cNvPr id="3" name="2 İçerik Yer Tutucusu"/>
          <p:cNvSpPr>
            <a:spLocks noGrp="1"/>
          </p:cNvSpPr>
          <p:nvPr>
            <p:ph idx="1"/>
          </p:nvPr>
        </p:nvSpPr>
        <p:spPr/>
        <p:txBody>
          <a:bodyPr/>
          <a:lstStyle/>
          <a:p>
            <a:pPr>
              <a:defRPr/>
            </a:pPr>
            <a:r>
              <a:rPr lang="tr-TR" dirty="0" smtClean="0"/>
              <a:t>Alışveriş sitesi</a:t>
            </a:r>
          </a:p>
          <a:p>
            <a:pPr>
              <a:defRPr/>
            </a:pPr>
            <a:r>
              <a:rPr lang="tr-TR" dirty="0" smtClean="0"/>
              <a:t>Sağlık sitesi</a:t>
            </a:r>
          </a:p>
          <a:p>
            <a:pPr>
              <a:defRPr/>
            </a:pPr>
            <a:r>
              <a:rPr lang="tr-TR" dirty="0" smtClean="0"/>
              <a:t>Ulaşım sitesi</a:t>
            </a:r>
          </a:p>
          <a:p>
            <a:pPr>
              <a:defRPr/>
            </a:pPr>
            <a:r>
              <a:rPr lang="tr-TR" dirty="0" smtClean="0"/>
              <a:t>GSM operatörlerinin ülke dışına çıktığınız anda mesajla Türk elçiliğinin telefonunu iletmeleri</a:t>
            </a:r>
          </a:p>
          <a:p>
            <a:pPr>
              <a:buFont typeface="Wingdings" pitchFamily="2" charset="2"/>
              <a:buNone/>
              <a:defRPr/>
            </a:pPr>
            <a:r>
              <a:rPr lang="tr-TR" dirty="0" smtClean="0"/>
              <a:t>(Canlı destek hatları)</a:t>
            </a:r>
          </a:p>
          <a:p>
            <a:pPr>
              <a:buFont typeface="Wingdings" pitchFamily="2" charset="2"/>
              <a:buNone/>
              <a:defRPr/>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defRPr/>
            </a:pPr>
            <a:r>
              <a:rPr lang="tr-TR"/>
              <a:t>Ağ (Network) Ekonomisi</a:t>
            </a:r>
          </a:p>
        </p:txBody>
      </p:sp>
      <p:sp>
        <p:nvSpPr>
          <p:cNvPr id="15363" name="Rectangle 3"/>
          <p:cNvSpPr>
            <a:spLocks noGrp="1" noChangeArrowheads="1"/>
          </p:cNvSpPr>
          <p:nvPr>
            <p:ph type="body" idx="1"/>
          </p:nvPr>
        </p:nvSpPr>
        <p:spPr/>
        <p:txBody>
          <a:bodyPr/>
          <a:lstStyle/>
          <a:p>
            <a:pPr>
              <a:buFont typeface="Wingdings" pitchFamily="2" charset="2"/>
              <a:buNone/>
              <a:defRPr/>
            </a:pPr>
            <a:r>
              <a:rPr lang="tr-TR" sz="2800" dirty="0"/>
              <a:t>  Tüm ekonomik ve ticari faaliyetlerin ağ üstüne taşınması nedeniyle ortaya atılan kavramdır. </a:t>
            </a:r>
          </a:p>
          <a:p>
            <a:pPr>
              <a:buFont typeface="Wingdings" pitchFamily="2" charset="2"/>
              <a:buNone/>
              <a:defRPr/>
            </a:pPr>
            <a:endParaRPr lang="tr-TR" sz="2800" dirty="0"/>
          </a:p>
          <a:p>
            <a:pPr>
              <a:buFont typeface="Wingdings" pitchFamily="2" charset="2"/>
              <a:buNone/>
              <a:defRPr/>
            </a:pPr>
            <a:r>
              <a:rPr lang="tr-TR" sz="2800" dirty="0"/>
              <a:t>Yeni </a:t>
            </a:r>
            <a:r>
              <a:rPr lang="tr-TR" sz="2800" dirty="0" err="1"/>
              <a:t>ekonomininin</a:t>
            </a:r>
            <a:r>
              <a:rPr lang="tr-TR" sz="2800" dirty="0"/>
              <a:t> ortaya çıkmasıyla;</a:t>
            </a:r>
          </a:p>
          <a:p>
            <a:pPr>
              <a:defRPr/>
            </a:pPr>
            <a:r>
              <a:rPr lang="tr-TR" sz="2800" dirty="0"/>
              <a:t>Dijitalleşme</a:t>
            </a:r>
          </a:p>
          <a:p>
            <a:pPr>
              <a:defRPr/>
            </a:pPr>
            <a:r>
              <a:rPr lang="tr-TR" sz="2800" dirty="0"/>
              <a:t>Küreselleşme</a:t>
            </a:r>
          </a:p>
          <a:p>
            <a:pPr>
              <a:defRPr/>
            </a:pPr>
            <a:r>
              <a:rPr lang="tr-TR" sz="2800" dirty="0"/>
              <a:t>Ar-</a:t>
            </a:r>
            <a:r>
              <a:rPr lang="tr-TR" sz="2800" dirty="0" err="1"/>
              <a:t>ge</a:t>
            </a:r>
            <a:r>
              <a:rPr lang="tr-TR" sz="2800" dirty="0"/>
              <a:t> ve teknolojik gelişme</a:t>
            </a:r>
          </a:p>
          <a:p>
            <a:pPr>
              <a:defRPr/>
            </a:pPr>
            <a:r>
              <a:rPr lang="tr-TR" sz="2800" dirty="0"/>
              <a:t>Personel profilindeki değişim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p:txBody>
          <a:bodyPr/>
          <a:lstStyle/>
          <a:p>
            <a:pPr>
              <a:defRPr/>
            </a:pPr>
            <a:r>
              <a:rPr lang="tr-TR"/>
              <a:t>E ticaret ve Klasik Ticaret</a:t>
            </a:r>
          </a:p>
        </p:txBody>
      </p:sp>
      <p:sp>
        <p:nvSpPr>
          <p:cNvPr id="10245" name="Rectangle 5"/>
          <p:cNvSpPr>
            <a:spLocks noGrp="1" noChangeArrowheads="1"/>
          </p:cNvSpPr>
          <p:nvPr>
            <p:ph type="body" sz="half" idx="1"/>
          </p:nvPr>
        </p:nvSpPr>
        <p:spPr/>
        <p:txBody>
          <a:bodyPr/>
          <a:lstStyle/>
          <a:p>
            <a:pPr>
              <a:defRPr/>
            </a:pPr>
            <a:r>
              <a:rPr lang="tr-TR"/>
              <a:t>İletişim iki yönlü</a:t>
            </a:r>
          </a:p>
          <a:p>
            <a:pPr>
              <a:defRPr/>
            </a:pPr>
            <a:r>
              <a:rPr lang="tr-TR"/>
              <a:t>Geri besleme kolay</a:t>
            </a:r>
          </a:p>
          <a:p>
            <a:pPr>
              <a:defRPr/>
            </a:pPr>
            <a:r>
              <a:rPr lang="tr-TR"/>
              <a:t>İnteraktivite</a:t>
            </a:r>
          </a:p>
          <a:p>
            <a:pPr>
              <a:defRPr/>
            </a:pPr>
            <a:r>
              <a:rPr lang="tr-TR"/>
              <a:t>Teknolojik olarak yeni</a:t>
            </a:r>
          </a:p>
          <a:p>
            <a:pPr>
              <a:defRPr/>
            </a:pPr>
            <a:r>
              <a:rPr lang="tr-TR"/>
              <a:t>Müşteri merkezli</a:t>
            </a:r>
          </a:p>
          <a:p>
            <a:pPr>
              <a:defRPr/>
            </a:pPr>
            <a:endParaRPr lang="tr-TR"/>
          </a:p>
        </p:txBody>
      </p:sp>
      <p:sp>
        <p:nvSpPr>
          <p:cNvPr id="10246" name="Rectangle 6"/>
          <p:cNvSpPr>
            <a:spLocks noGrp="1" noChangeArrowheads="1"/>
          </p:cNvSpPr>
          <p:nvPr>
            <p:ph type="body" sz="half" idx="2"/>
          </p:nvPr>
        </p:nvSpPr>
        <p:spPr/>
        <p:txBody>
          <a:bodyPr/>
          <a:lstStyle/>
          <a:p>
            <a:pPr>
              <a:defRPr/>
            </a:pPr>
            <a:r>
              <a:rPr lang="tr-TR"/>
              <a:t>İletişim tek yönlü</a:t>
            </a:r>
          </a:p>
          <a:p>
            <a:pPr>
              <a:defRPr/>
            </a:pPr>
            <a:r>
              <a:rPr lang="tr-TR"/>
              <a:t>Geri besleme yok</a:t>
            </a:r>
          </a:p>
          <a:p>
            <a:pPr>
              <a:defRPr/>
            </a:pPr>
            <a:r>
              <a:rPr lang="tr-TR"/>
              <a:t>Tek yönlü baskı</a:t>
            </a:r>
          </a:p>
          <a:p>
            <a:pPr>
              <a:defRPr/>
            </a:pPr>
            <a:r>
              <a:rPr lang="tr-TR"/>
              <a:t>Teknolojisi değişmiyor</a:t>
            </a:r>
          </a:p>
          <a:p>
            <a:pPr>
              <a:defRPr/>
            </a:pPr>
            <a:r>
              <a:rPr lang="tr-TR"/>
              <a:t>Ürün ve hizmet merkezli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defRPr/>
            </a:pPr>
            <a:r>
              <a:rPr lang="tr-TR"/>
              <a:t>Elektronik Ticaretin Farkı</a:t>
            </a:r>
          </a:p>
        </p:txBody>
      </p:sp>
      <p:sp>
        <p:nvSpPr>
          <p:cNvPr id="13315" name="Rectangle 3"/>
          <p:cNvSpPr>
            <a:spLocks noGrp="1" noChangeArrowheads="1"/>
          </p:cNvSpPr>
          <p:nvPr>
            <p:ph type="body" idx="1"/>
          </p:nvPr>
        </p:nvSpPr>
        <p:spPr/>
        <p:txBody>
          <a:bodyPr/>
          <a:lstStyle/>
          <a:p>
            <a:pPr>
              <a:lnSpc>
                <a:spcPct val="80000"/>
              </a:lnSpc>
              <a:defRPr/>
            </a:pPr>
            <a:r>
              <a:rPr lang="tr-TR" sz="2800"/>
              <a:t>İnteraktivite</a:t>
            </a:r>
          </a:p>
          <a:p>
            <a:pPr>
              <a:lnSpc>
                <a:spcPct val="80000"/>
              </a:lnSpc>
              <a:defRPr/>
            </a:pPr>
            <a:r>
              <a:rPr lang="tr-TR" sz="2800"/>
              <a:t>Müşteri-şirket ilişkisi değişimi, aktif müşteri, karşılıklılık</a:t>
            </a:r>
          </a:p>
          <a:p>
            <a:pPr>
              <a:lnSpc>
                <a:spcPct val="80000"/>
              </a:lnSpc>
              <a:defRPr/>
            </a:pPr>
            <a:r>
              <a:rPr lang="tr-TR" sz="2800"/>
              <a:t>Teknolojik araçlardan yararlanma</a:t>
            </a:r>
          </a:p>
          <a:p>
            <a:pPr>
              <a:lnSpc>
                <a:spcPct val="80000"/>
              </a:lnSpc>
              <a:defRPr/>
            </a:pPr>
            <a:r>
              <a:rPr lang="tr-TR" sz="2800"/>
              <a:t>İş süreçlerinin değişimi</a:t>
            </a:r>
          </a:p>
          <a:p>
            <a:pPr>
              <a:lnSpc>
                <a:spcPct val="80000"/>
              </a:lnSpc>
              <a:defRPr/>
            </a:pPr>
            <a:r>
              <a:rPr lang="tr-TR" sz="2800"/>
              <a:t>Outsourcing</a:t>
            </a:r>
          </a:p>
          <a:p>
            <a:pPr>
              <a:lnSpc>
                <a:spcPct val="80000"/>
              </a:lnSpc>
              <a:defRPr/>
            </a:pPr>
            <a:r>
              <a:rPr lang="tr-TR" sz="2800"/>
              <a:t>Benchmarking</a:t>
            </a:r>
          </a:p>
          <a:p>
            <a:pPr>
              <a:lnSpc>
                <a:spcPct val="80000"/>
              </a:lnSpc>
              <a:defRPr/>
            </a:pPr>
            <a:r>
              <a:rPr lang="tr-TR" sz="2800"/>
              <a:t>Stratejik işbirliği</a:t>
            </a:r>
          </a:p>
          <a:p>
            <a:pPr>
              <a:lnSpc>
                <a:spcPct val="80000"/>
              </a:lnSpc>
              <a:defRPr/>
            </a:pPr>
            <a:r>
              <a:rPr lang="tr-TR" sz="2800"/>
              <a:t>Değer zincirinde yeni yaklaşımlar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defRPr/>
            </a:pPr>
            <a:r>
              <a:rPr lang="tr-TR"/>
              <a:t>.</a:t>
            </a:r>
          </a:p>
        </p:txBody>
      </p:sp>
      <p:sp>
        <p:nvSpPr>
          <p:cNvPr id="39939" name="Rectangle 3"/>
          <p:cNvSpPr>
            <a:spLocks noGrp="1" noChangeArrowheads="1"/>
          </p:cNvSpPr>
          <p:nvPr>
            <p:ph type="body" idx="1"/>
          </p:nvPr>
        </p:nvSpPr>
        <p:spPr/>
        <p:txBody>
          <a:bodyPr/>
          <a:lstStyle/>
          <a:p>
            <a:pPr>
              <a:buFont typeface="Wingdings" pitchFamily="2" charset="2"/>
              <a:buNone/>
              <a:defRPr/>
            </a:pPr>
            <a:r>
              <a:rPr lang="tr-TR"/>
              <a:t>.</a:t>
            </a:r>
          </a:p>
        </p:txBody>
      </p:sp>
      <p:pic>
        <p:nvPicPr>
          <p:cNvPr id="16388" name="Picture 4"/>
          <p:cNvPicPr>
            <a:picLocks noChangeAspect="1" noChangeArrowheads="1"/>
          </p:cNvPicPr>
          <p:nvPr/>
        </p:nvPicPr>
        <p:blipFill>
          <a:blip r:embed="rId2" cstate="print"/>
          <a:srcRect/>
          <a:stretch>
            <a:fillRect/>
          </a:stretch>
        </p:blipFill>
        <p:spPr bwMode="auto">
          <a:xfrm>
            <a:off x="395288" y="404813"/>
            <a:ext cx="8459787" cy="5851525"/>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dirty="0" smtClean="0"/>
              <a:t>Sizce</a:t>
            </a:r>
          </a:p>
        </p:txBody>
      </p:sp>
      <p:sp>
        <p:nvSpPr>
          <p:cNvPr id="3" name="2 İçerik Yer Tutucusu"/>
          <p:cNvSpPr>
            <a:spLocks noGrp="1"/>
          </p:cNvSpPr>
          <p:nvPr>
            <p:ph idx="1"/>
          </p:nvPr>
        </p:nvSpPr>
        <p:spPr/>
        <p:txBody>
          <a:bodyPr/>
          <a:lstStyle/>
          <a:p>
            <a:pPr eaLnBrk="1" hangingPunct="1">
              <a:defRPr/>
            </a:pPr>
            <a:endParaRPr lang="tr-TR" dirty="0" smtClean="0"/>
          </a:p>
          <a:p>
            <a:pPr eaLnBrk="1" hangingPunct="1">
              <a:defRPr/>
            </a:pPr>
            <a:r>
              <a:rPr lang="tr-TR" sz="2800" dirty="0" smtClean="0"/>
              <a:t>Tüketici beklenti ve isteklerinde ortaya çıkan değişiklikler nelerdir? Dijital ekonomide tüketici nasıl tanımlanır?</a:t>
            </a:r>
          </a:p>
          <a:p>
            <a:pPr eaLnBrk="1" hangingPunct="1">
              <a:defRPr/>
            </a:pPr>
            <a:endParaRPr lang="tr-TR" sz="2800" dirty="0" smtClean="0"/>
          </a:p>
          <a:p>
            <a:pPr eaLnBrk="1" hangingPunct="1">
              <a:defRPr/>
            </a:pPr>
            <a:r>
              <a:rPr lang="tr-TR" sz="2800" dirty="0" smtClean="0"/>
              <a:t>İnternetten alışveriş yapanlar sadece nihai tüketiciler mi?</a:t>
            </a:r>
          </a:p>
          <a:p>
            <a:pPr eaLnBrk="1" hangingPunct="1">
              <a:defRPr/>
            </a:pPr>
            <a:endParaRPr lang="tr-TR" sz="2800" dirty="0" smtClean="0"/>
          </a:p>
          <a:p>
            <a:pPr eaLnBrk="1" hangingPunct="1">
              <a:defRPr/>
            </a:pPr>
            <a:r>
              <a:rPr lang="tr-TR" sz="2800" dirty="0" smtClean="0"/>
              <a:t>Çalıştığınız sektörleri düşünün</a:t>
            </a:r>
            <a:r>
              <a:rPr lang="tr-TR" dirty="0" smtClean="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sz="3200" dirty="0" smtClean="0"/>
              <a:t>Tüketici beklenti ve isteklerinde ortaya çıkan değişiklikler</a:t>
            </a:r>
            <a:br>
              <a:rPr lang="tr-TR" sz="3200" dirty="0" smtClean="0"/>
            </a:br>
            <a:r>
              <a:rPr lang="tr-TR" sz="3200" dirty="0" smtClean="0"/>
              <a:t>(Nihai tüketici, endüstriyel tüketici)</a:t>
            </a:r>
          </a:p>
        </p:txBody>
      </p:sp>
      <p:sp>
        <p:nvSpPr>
          <p:cNvPr id="3" name="2 İçerik Yer Tutucusu"/>
          <p:cNvSpPr>
            <a:spLocks noGrp="1"/>
          </p:cNvSpPr>
          <p:nvPr>
            <p:ph idx="1"/>
          </p:nvPr>
        </p:nvSpPr>
        <p:spPr>
          <a:xfrm>
            <a:off x="539750" y="2205038"/>
            <a:ext cx="8147050" cy="3925887"/>
          </a:xfrm>
        </p:spPr>
        <p:txBody>
          <a:bodyPr/>
          <a:lstStyle/>
          <a:p>
            <a:pPr eaLnBrk="1" hangingPunct="1">
              <a:defRPr/>
            </a:pPr>
            <a:r>
              <a:rPr lang="tr-TR" sz="2400" dirty="0" smtClean="0"/>
              <a:t>Doğru mal, hizmeti kaliteli, doğru zaman (hızlı), doğru yerde, doğru fiyata, tek seferde hatasız alabilmeyi istiyor. Ürün ve hizmetlerin tasarımından sunumuna değişen ihtiyaçlarının dikkate alınmasını istiyor.</a:t>
            </a:r>
          </a:p>
          <a:p>
            <a:pPr eaLnBrk="1" hangingPunct="1">
              <a:defRPr/>
            </a:pPr>
            <a:endParaRPr lang="tr-TR" sz="2400" dirty="0" smtClean="0"/>
          </a:p>
          <a:p>
            <a:pPr eaLnBrk="1" hangingPunct="1">
              <a:defRPr/>
            </a:pPr>
            <a:r>
              <a:rPr lang="tr-TR" sz="2400" dirty="0" smtClean="0"/>
              <a:t>Alternatifler fazla. Zor beğeniyor. Fiyata duyarlı.</a:t>
            </a:r>
          </a:p>
          <a:p>
            <a:pPr eaLnBrk="1" hangingPunct="1">
              <a:defRPr/>
            </a:pPr>
            <a:endParaRPr lang="tr-TR" sz="2400" dirty="0" smtClean="0"/>
          </a:p>
          <a:p>
            <a:pPr eaLnBrk="1" hangingPunct="1">
              <a:defRPr/>
            </a:pPr>
            <a:r>
              <a:rPr lang="tr-TR" sz="2400" dirty="0" smtClean="0"/>
              <a:t>Birebir müşteri ilişkisi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dirty="0" smtClean="0"/>
              <a:t>E-Müşteri:</a:t>
            </a:r>
            <a:br>
              <a:rPr lang="tr-TR" dirty="0" smtClean="0"/>
            </a:br>
            <a:endParaRPr lang="tr-TR" dirty="0" smtClean="0"/>
          </a:p>
        </p:txBody>
      </p:sp>
      <p:sp>
        <p:nvSpPr>
          <p:cNvPr id="3" name="2 İçerik Yer Tutucusu"/>
          <p:cNvSpPr>
            <a:spLocks noGrp="1"/>
          </p:cNvSpPr>
          <p:nvPr>
            <p:ph idx="1"/>
          </p:nvPr>
        </p:nvSpPr>
        <p:spPr/>
        <p:txBody>
          <a:bodyPr/>
          <a:lstStyle/>
          <a:p>
            <a:pPr eaLnBrk="1" hangingPunct="1">
              <a:buFont typeface="Wingdings" pitchFamily="2" charset="2"/>
              <a:buNone/>
              <a:defRPr/>
            </a:pPr>
            <a:r>
              <a:rPr lang="tr-TR" dirty="0" smtClean="0"/>
              <a:t>	</a:t>
            </a:r>
            <a:r>
              <a:rPr lang="tr-TR" sz="2800" dirty="0" smtClean="0"/>
              <a:t>Ürün ve hizmetleri internet aracılığıyla </a:t>
            </a:r>
            <a:r>
              <a:rPr lang="tr-TR" sz="2800" dirty="0" err="1" smtClean="0"/>
              <a:t>satınalan</a:t>
            </a:r>
            <a:r>
              <a:rPr lang="tr-TR" sz="2800" dirty="0" smtClean="0"/>
              <a:t> kişidir. E-müşterilerin özellikleri:</a:t>
            </a:r>
          </a:p>
          <a:p>
            <a:pPr eaLnBrk="1" hangingPunct="1">
              <a:buFont typeface="Wingdings" pitchFamily="2" charset="2"/>
              <a:buNone/>
              <a:defRPr/>
            </a:pPr>
            <a:r>
              <a:rPr lang="tr-TR" sz="2800" dirty="0" smtClean="0"/>
              <a:t>	1.Gelişmiş bilişim ve iletişim araçlarına hâkim olabilmeleri</a:t>
            </a:r>
          </a:p>
          <a:p>
            <a:pPr eaLnBrk="1" hangingPunct="1">
              <a:buFont typeface="Wingdings" pitchFamily="2" charset="2"/>
              <a:buNone/>
              <a:defRPr/>
            </a:pPr>
            <a:r>
              <a:rPr lang="tr-TR" sz="2800" dirty="0" smtClean="0"/>
              <a:t>	2.Pazardaki ürün ve markalarda araştırma yapıp, kıyaslama yapabilmeleri</a:t>
            </a:r>
          </a:p>
          <a:p>
            <a:pPr eaLnBrk="1" hangingPunct="1">
              <a:buFont typeface="Wingdings" pitchFamily="2" charset="2"/>
              <a:buNone/>
              <a:defRPr/>
            </a:pPr>
            <a:r>
              <a:rPr lang="tr-TR" sz="2800" dirty="0" smtClean="0"/>
              <a:t>	3.Birbirleriyle iletişim kurup aynı ürün veya hizmetleri talep etmeleri</a:t>
            </a:r>
          </a:p>
          <a:p>
            <a:pPr eaLnBrk="1" hangingPunct="1">
              <a:buFont typeface="Wingdings" pitchFamily="2" charset="2"/>
              <a:buNone/>
              <a:defRPr/>
            </a:pPr>
            <a:r>
              <a:rPr lang="tr-TR" sz="2800" dirty="0" smtClean="0"/>
              <a:t>	4.Zaman ve mekân kısıtlarının olmaması</a:t>
            </a:r>
          </a:p>
          <a:p>
            <a:pPr eaLnBrk="1" hangingPunct="1">
              <a:defRPr/>
            </a:pPr>
            <a:endParaRPr lang="tr-TR"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800" b="1" dirty="0" err="1" smtClean="0"/>
              <a:t>Hanehalkı</a:t>
            </a:r>
            <a:r>
              <a:rPr lang="tr-TR" sz="2800" b="1" dirty="0" smtClean="0"/>
              <a:t> Bilişim Teknolojileri Kullanım Araştırması, 2014</a:t>
            </a:r>
            <a:endParaRPr lang="tr-TR" sz="2800" dirty="0"/>
          </a:p>
        </p:txBody>
      </p:sp>
      <p:sp>
        <p:nvSpPr>
          <p:cNvPr id="3" name="2 İçerik Yer Tutucusu"/>
          <p:cNvSpPr>
            <a:spLocks noGrp="1"/>
          </p:cNvSpPr>
          <p:nvPr>
            <p:ph idx="1"/>
          </p:nvPr>
        </p:nvSpPr>
        <p:spPr/>
        <p:txBody>
          <a:bodyPr/>
          <a:lstStyle/>
          <a:p>
            <a:r>
              <a:rPr lang="tr-TR" sz="2000" b="1" dirty="0" smtClean="0"/>
              <a:t>İnternet kullanan bireylerin oranı %53,8 oldu. </a:t>
            </a:r>
          </a:p>
          <a:p>
            <a:r>
              <a:rPr lang="tr-TR" sz="2000" b="1" dirty="0" smtClean="0"/>
              <a:t>Düzenli internet kullanıcısı arttı.</a:t>
            </a:r>
            <a:br>
              <a:rPr lang="tr-TR" sz="2000" b="1" dirty="0" smtClean="0"/>
            </a:br>
            <a:r>
              <a:rPr lang="tr-TR" sz="2000" b="1" dirty="0" smtClean="0"/>
              <a:t> İnternet erişimi olan hane oranı %60,2 oldu.</a:t>
            </a:r>
          </a:p>
          <a:p>
            <a:r>
              <a:rPr lang="tr-TR" sz="2000" dirty="0" smtClean="0"/>
              <a:t>2014 yılının ilk üç ayında kullanan bireylerin %58’i ev ve işyeri dışında internete kablosuz olarak bağlanmak için cep telefonu veya akıllı telefon kullanırken, %28,5’i taşınabilir bilgisayar (dizüstü, </a:t>
            </a:r>
            <a:r>
              <a:rPr lang="tr-TR" sz="2000" dirty="0" err="1" smtClean="0"/>
              <a:t>netbook</a:t>
            </a:r>
            <a:r>
              <a:rPr lang="tr-TR" sz="2000" dirty="0" smtClean="0"/>
              <a:t>, tablet vb.) kullandı.</a:t>
            </a:r>
          </a:p>
          <a:p>
            <a:r>
              <a:rPr lang="tr-TR" sz="2000" dirty="0" smtClean="0"/>
              <a:t>İnternet kullanan bireylerin internet üzerinden kişisel kullanım amacıyla mal veya hizmet siparişi verme ya da satın alma oranı %30,8 oldu. Önceki yıl İnternet üzerinden alışveriş yapanların oranı ise %24,1’di.</a:t>
            </a:r>
            <a:br>
              <a:rPr lang="tr-TR" sz="2000" dirty="0" smtClean="0"/>
            </a:br>
            <a:r>
              <a:rPr lang="tr-TR" sz="2000" dirty="0" smtClean="0"/>
              <a:t> İnterneti 2013 yılı Nisan ayı ile 2014 yılı Mart aylarını kapsayan on iki aylık dönemde kullanan bireylerin kişisel amaçla kamu kurum/kuruluşları ile iletişimde internet kullanma oranı %53,3 oldu.</a:t>
            </a:r>
            <a:endParaRPr lang="tr-T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idx="4294967295"/>
          </p:nvPr>
        </p:nvSpPr>
        <p:spPr>
          <a:noFill/>
        </p:spPr>
        <p:txBody>
          <a:bodyPr/>
          <a:lstStyle/>
          <a:p>
            <a:r>
              <a:rPr lang="tr-TR" smtClean="0">
                <a:effectLst/>
              </a:rPr>
              <a:t>.</a:t>
            </a:r>
          </a:p>
        </p:txBody>
      </p:sp>
      <p:sp>
        <p:nvSpPr>
          <p:cNvPr id="1028" name="Rectangle 3"/>
          <p:cNvSpPr>
            <a:spLocks noGrp="1" noChangeArrowheads="1"/>
          </p:cNvSpPr>
          <p:nvPr>
            <p:ph type="body" idx="4294967295"/>
          </p:nvPr>
        </p:nvSpPr>
        <p:spPr>
          <a:noFill/>
        </p:spPr>
        <p:txBody>
          <a:bodyPr/>
          <a:lstStyle/>
          <a:p>
            <a:pPr>
              <a:buFont typeface="Wingdings" pitchFamily="2" charset="2"/>
              <a:buNone/>
            </a:pPr>
            <a:r>
              <a:rPr lang="tr-TR" dirty="0" smtClean="0">
                <a:effectLst/>
              </a:rPr>
              <a:t>.</a:t>
            </a:r>
          </a:p>
        </p:txBody>
      </p:sp>
      <p:sp>
        <p:nvSpPr>
          <p:cNvPr id="1029"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r>
              <a:rPr lang="tr-TR" sz="4400">
                <a:solidFill>
                  <a:schemeClr val="tx2"/>
                </a:solidFill>
              </a:rPr>
              <a:t>             DÜŞÜNELİM!</a:t>
            </a:r>
          </a:p>
        </p:txBody>
      </p:sp>
      <p:sp>
        <p:nvSpPr>
          <p:cNvPr id="1030" name="Rectangle 3"/>
          <p:cNvSpPr>
            <a:spLocks noChangeArrowheads="1"/>
          </p:cNvSpPr>
          <p:nvPr/>
        </p:nvSpPr>
        <p:spPr bwMode="auto">
          <a:xfrm>
            <a:off x="457200" y="1600200"/>
            <a:ext cx="4038600" cy="4525963"/>
          </a:xfrm>
          <a:prstGeom prst="rect">
            <a:avLst/>
          </a:prstGeom>
          <a:noFill/>
          <a:ln w="9525">
            <a:noFill/>
            <a:miter lim="800000"/>
            <a:headEnd/>
            <a:tailEnd/>
          </a:ln>
        </p:spPr>
        <p:txBody>
          <a:bodyPr/>
          <a:lstStyle/>
          <a:p>
            <a:pPr marL="342900" indent="-342900">
              <a:spcBef>
                <a:spcPct val="20000"/>
              </a:spcBef>
              <a:buClr>
                <a:schemeClr val="hlink"/>
              </a:buClr>
              <a:buSzPct val="90000"/>
              <a:buFont typeface="Wingdings" pitchFamily="2" charset="2"/>
              <a:buNone/>
            </a:pPr>
            <a:r>
              <a:rPr lang="tr-TR" sz="2800" dirty="0" smtClean="0"/>
              <a:t>	“Bilgi ekonomisinin temel önermesi, entelektüel mülkiyet ve telif haklarının oluşturulması ve bunların tüm dünyaya lisansının sağlanmasıdır”.</a:t>
            </a:r>
            <a:endParaRPr lang="tr-TR" sz="2800" dirty="0"/>
          </a:p>
        </p:txBody>
      </p:sp>
      <p:pic>
        <p:nvPicPr>
          <p:cNvPr id="1031" name="Picture 5" descr="ANd9GcQ1xt5XrZINge8WWwnVvHqICRHTezovSO-rTi37lyz7vNt7_VcLsXpPeA">
            <a:hlinkClick r:id="rId3"/>
          </p:cNvPr>
          <p:cNvPicPr>
            <a:picLocks noChangeAspect="1" noChangeArrowheads="1"/>
          </p:cNvPicPr>
          <p:nvPr/>
        </p:nvPicPr>
        <p:blipFill>
          <a:blip r:embed="rId4" cstate="print"/>
          <a:srcRect/>
          <a:stretch>
            <a:fillRect/>
          </a:stretch>
        </p:blipFill>
        <p:spPr bwMode="auto">
          <a:xfrm>
            <a:off x="5759450" y="1341438"/>
            <a:ext cx="3146425" cy="3240087"/>
          </a:xfrm>
          <a:prstGeom prst="rect">
            <a:avLst/>
          </a:prstGeom>
          <a:noFill/>
          <a:ln w="9525">
            <a:noFill/>
            <a:miter lim="800000"/>
            <a:headEnd/>
            <a:tailEnd/>
          </a:ln>
        </p:spPr>
      </p:pic>
      <p:graphicFrame>
        <p:nvGraphicFramePr>
          <p:cNvPr id="1026" name="Object 6"/>
          <p:cNvGraphicFramePr>
            <a:graphicFrameLocks noChangeAspect="1"/>
          </p:cNvGraphicFramePr>
          <p:nvPr/>
        </p:nvGraphicFramePr>
        <p:xfrm>
          <a:off x="4140200" y="1989138"/>
          <a:ext cx="1857375" cy="3995737"/>
        </p:xfrm>
        <a:graphic>
          <a:graphicData uri="http://schemas.openxmlformats.org/presentationml/2006/ole">
            <p:oleObj spid="_x0000_s1026" name="Clip" r:id="rId5" imgW="1857600" imgH="3995640" progId="">
              <p:embed/>
            </p:oleObj>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ChangeArrowheads="1"/>
          </p:cNvSpPr>
          <p:nvPr/>
        </p:nvSpPr>
        <p:spPr bwMode="auto">
          <a:xfrm>
            <a:off x="-612576" y="908720"/>
            <a:ext cx="8229600" cy="1143000"/>
          </a:xfrm>
          <a:prstGeom prst="rect">
            <a:avLst/>
          </a:prstGeom>
          <a:noFill/>
          <a:ln w="9525">
            <a:noFill/>
            <a:miter lim="800000"/>
            <a:headEnd/>
            <a:tailEnd/>
          </a:ln>
          <a:effectLst/>
        </p:spPr>
        <p:txBody>
          <a:bodyPr anchor="ctr"/>
          <a:lstStyle/>
          <a:p>
            <a:pPr algn="ctr"/>
            <a:r>
              <a:rPr lang="tr-TR" sz="2400" dirty="0" smtClean="0"/>
              <a:t>Bilgisayar ve İnternet kullanım oranlarının en yüksek olduğu yaş grubu 16-24</a:t>
            </a:r>
            <a:endParaRPr lang="en-US" sz="2400" b="1" dirty="0">
              <a:solidFill>
                <a:schemeClr val="tx1">
                  <a:lumMod val="95000"/>
                </a:schemeClr>
              </a:solidFill>
            </a:endParaRPr>
          </a:p>
        </p:txBody>
      </p:sp>
      <p:pic>
        <p:nvPicPr>
          <p:cNvPr id="304131" name="Picture 3"/>
          <p:cNvPicPr>
            <a:picLocks noChangeAspect="1" noChangeArrowheads="1"/>
          </p:cNvPicPr>
          <p:nvPr/>
        </p:nvPicPr>
        <p:blipFill>
          <a:blip r:embed="rId3" cstate="print">
            <a:duotone>
              <a:prstClr val="black"/>
              <a:schemeClr val="tx2">
                <a:tint val="45000"/>
                <a:satMod val="400000"/>
              </a:schemeClr>
            </a:duotone>
          </a:blip>
          <a:srcRect/>
          <a:stretch>
            <a:fillRect/>
          </a:stretch>
        </p:blipFill>
        <p:spPr bwMode="auto">
          <a:xfrm>
            <a:off x="-540568" y="2564904"/>
            <a:ext cx="7858126" cy="3111500"/>
          </a:xfrm>
          <a:prstGeom prst="rect">
            <a:avLst/>
          </a:prstGeom>
          <a:noFill/>
          <a:ln w="12700" algn="ctr">
            <a:noFill/>
            <a:miter lim="800000"/>
            <a:headEnd/>
            <a:tailEnd/>
          </a:ln>
          <a:effectLst/>
        </p:spPr>
      </p:pic>
      <p:sp>
        <p:nvSpPr>
          <p:cNvPr id="304132" name="Rectangle 4"/>
          <p:cNvSpPr>
            <a:spLocks noChangeArrowheads="1"/>
          </p:cNvSpPr>
          <p:nvPr/>
        </p:nvSpPr>
        <p:spPr bwMode="auto">
          <a:xfrm>
            <a:off x="5580112" y="1502688"/>
            <a:ext cx="3888432" cy="5355312"/>
          </a:xfrm>
          <a:prstGeom prst="rect">
            <a:avLst/>
          </a:prstGeom>
          <a:noFill/>
          <a:ln w="12700" algn="ctr">
            <a:solidFill>
              <a:schemeClr val="tx2"/>
            </a:solidFill>
            <a:miter lim="800000"/>
            <a:headEnd/>
            <a:tailEnd/>
          </a:ln>
          <a:effectLst/>
        </p:spPr>
        <p:txBody>
          <a:bodyPr wrap="square">
            <a:spAutoFit/>
          </a:bodyPr>
          <a:lstStyle/>
          <a:p>
            <a:pPr marL="173038" indent="-173038">
              <a:buClr>
                <a:schemeClr val="accent1"/>
              </a:buClr>
              <a:buFont typeface="Wingdings" pitchFamily="2" charset="2"/>
              <a:buChar char="Ø"/>
            </a:pPr>
            <a:r>
              <a:rPr lang="tr-TR" dirty="0">
                <a:solidFill>
                  <a:schemeClr val="tx1">
                    <a:lumMod val="95000"/>
                  </a:schemeClr>
                </a:solidFill>
              </a:rPr>
              <a:t>66% erkek, 34% kadın</a:t>
            </a:r>
          </a:p>
          <a:p>
            <a:pPr marL="173038" indent="-173038">
              <a:buClr>
                <a:schemeClr val="accent1"/>
              </a:buClr>
              <a:buFont typeface="Wingdings" pitchFamily="2" charset="2"/>
              <a:buChar char="Ø"/>
            </a:pPr>
            <a:r>
              <a:rPr lang="tr-TR" dirty="0">
                <a:solidFill>
                  <a:schemeClr val="tx1">
                    <a:lumMod val="95000"/>
                  </a:schemeClr>
                </a:solidFill>
              </a:rPr>
              <a:t>Erkek ve kadın için ortalama yaş 26</a:t>
            </a:r>
          </a:p>
          <a:p>
            <a:pPr marL="173038" indent="-173038">
              <a:buClr>
                <a:schemeClr val="accent1"/>
              </a:buClr>
              <a:buFont typeface="Wingdings" pitchFamily="2" charset="2"/>
              <a:buChar char="Ø"/>
            </a:pPr>
            <a:r>
              <a:rPr lang="tr-TR" dirty="0">
                <a:solidFill>
                  <a:schemeClr val="tx1">
                    <a:lumMod val="95000"/>
                  </a:schemeClr>
                </a:solidFill>
              </a:rPr>
              <a:t>22% üniversite mezunu</a:t>
            </a:r>
          </a:p>
          <a:p>
            <a:pPr marL="173038" indent="-173038">
              <a:buClr>
                <a:schemeClr val="accent1"/>
              </a:buClr>
              <a:buFont typeface="Wingdings" pitchFamily="2" charset="2"/>
              <a:buChar char="Ø"/>
            </a:pPr>
            <a:r>
              <a:rPr lang="tr-TR" dirty="0">
                <a:solidFill>
                  <a:schemeClr val="tx1">
                    <a:lumMod val="95000"/>
                  </a:schemeClr>
                </a:solidFill>
              </a:rPr>
              <a:t>68% bekar</a:t>
            </a:r>
          </a:p>
          <a:p>
            <a:pPr marL="173038" indent="-173038">
              <a:buClr>
                <a:schemeClr val="accent1"/>
              </a:buClr>
              <a:buFont typeface="Wingdings" pitchFamily="2" charset="2"/>
              <a:buChar char="Ø"/>
            </a:pPr>
            <a:r>
              <a:rPr lang="tr-TR" dirty="0">
                <a:solidFill>
                  <a:schemeClr val="tx1">
                    <a:lumMod val="95000"/>
                  </a:schemeClr>
                </a:solidFill>
              </a:rPr>
              <a:t>45% çalışıyor, 37% okula devam ediyor</a:t>
            </a:r>
          </a:p>
          <a:p>
            <a:pPr marL="173038" indent="-173038">
              <a:buClr>
                <a:schemeClr val="accent1"/>
              </a:buClr>
              <a:buFont typeface="Wingdings" pitchFamily="2" charset="2"/>
              <a:buChar char="Ø"/>
            </a:pPr>
            <a:r>
              <a:rPr lang="tr-TR" dirty="0">
                <a:solidFill>
                  <a:schemeClr val="tx1">
                    <a:lumMod val="95000"/>
                  </a:schemeClr>
                </a:solidFill>
              </a:rPr>
              <a:t>39% İngilizce konuşuyor</a:t>
            </a:r>
          </a:p>
          <a:p>
            <a:pPr marL="173038" indent="-173038">
              <a:buClr>
                <a:schemeClr val="accent1"/>
              </a:buClr>
              <a:buFont typeface="Wingdings" pitchFamily="2" charset="2"/>
              <a:buChar char="Ø"/>
            </a:pPr>
            <a:r>
              <a:rPr lang="tr-TR" dirty="0">
                <a:solidFill>
                  <a:schemeClr val="tx1">
                    <a:lumMod val="95000"/>
                  </a:schemeClr>
                </a:solidFill>
              </a:rPr>
              <a:t>52% evinde PC var </a:t>
            </a:r>
          </a:p>
          <a:p>
            <a:pPr marL="173038" indent="-173038">
              <a:buClr>
                <a:schemeClr val="accent1"/>
              </a:buClr>
              <a:buFont typeface="Wingdings" pitchFamily="2" charset="2"/>
              <a:buChar char="Ø"/>
            </a:pPr>
            <a:r>
              <a:rPr lang="tr-TR" dirty="0">
                <a:solidFill>
                  <a:schemeClr val="tx1">
                    <a:lumMod val="95000"/>
                  </a:schemeClr>
                </a:solidFill>
              </a:rPr>
              <a:t>91% cep telefonu var</a:t>
            </a:r>
          </a:p>
          <a:p>
            <a:pPr marL="173038" indent="-173038">
              <a:buClr>
                <a:schemeClr val="accent1"/>
              </a:buClr>
              <a:buFont typeface="Wingdings" pitchFamily="2" charset="2"/>
              <a:buChar char="Ø"/>
            </a:pPr>
            <a:r>
              <a:rPr lang="tr-TR" dirty="0">
                <a:solidFill>
                  <a:schemeClr val="tx1">
                    <a:lumMod val="95000"/>
                  </a:schemeClr>
                </a:solidFill>
              </a:rPr>
              <a:t>84% </a:t>
            </a:r>
            <a:r>
              <a:rPr lang="tr-TR" dirty="0" err="1">
                <a:solidFill>
                  <a:schemeClr val="tx1">
                    <a:lumMod val="95000"/>
                  </a:schemeClr>
                </a:solidFill>
              </a:rPr>
              <a:t>hergün</a:t>
            </a:r>
            <a:r>
              <a:rPr lang="tr-TR" dirty="0">
                <a:solidFill>
                  <a:schemeClr val="tx1">
                    <a:lumMod val="95000"/>
                  </a:schemeClr>
                </a:solidFill>
              </a:rPr>
              <a:t> TV seyrediyor (ortalama 3 saat)</a:t>
            </a:r>
          </a:p>
          <a:p>
            <a:pPr marL="173038" indent="-173038">
              <a:buClr>
                <a:schemeClr val="accent1"/>
              </a:buClr>
              <a:buFont typeface="Wingdings" pitchFamily="2" charset="2"/>
              <a:buChar char="Ø"/>
            </a:pPr>
            <a:r>
              <a:rPr lang="tr-TR" dirty="0">
                <a:solidFill>
                  <a:schemeClr val="tx1">
                    <a:lumMod val="95000"/>
                  </a:schemeClr>
                </a:solidFill>
              </a:rPr>
              <a:t>63% </a:t>
            </a:r>
            <a:r>
              <a:rPr lang="tr-TR" dirty="0" err="1">
                <a:solidFill>
                  <a:schemeClr val="tx1">
                    <a:lumMod val="95000"/>
                  </a:schemeClr>
                </a:solidFill>
              </a:rPr>
              <a:t>hergün</a:t>
            </a:r>
            <a:r>
              <a:rPr lang="tr-TR" dirty="0">
                <a:solidFill>
                  <a:schemeClr val="tx1">
                    <a:lumMod val="95000"/>
                  </a:schemeClr>
                </a:solidFill>
              </a:rPr>
              <a:t> radyo dinliyor (ortalama 2 saat)</a:t>
            </a:r>
          </a:p>
          <a:p>
            <a:pPr marL="173038" indent="-173038">
              <a:buClr>
                <a:schemeClr val="accent1"/>
              </a:buClr>
              <a:buFont typeface="Wingdings" pitchFamily="2" charset="2"/>
              <a:buChar char="Ø"/>
            </a:pPr>
            <a:r>
              <a:rPr lang="tr-TR" dirty="0">
                <a:solidFill>
                  <a:schemeClr val="tx1">
                    <a:lumMod val="95000"/>
                  </a:schemeClr>
                </a:solidFill>
              </a:rPr>
              <a:t>Günde ortalama 2,5 saat internete bağlı</a:t>
            </a:r>
          </a:p>
          <a:p>
            <a:pPr marL="173038" indent="-173038">
              <a:buClr>
                <a:schemeClr val="accent1"/>
              </a:buClr>
              <a:buFont typeface="Wingdings" pitchFamily="2" charset="2"/>
              <a:buChar char="Ø"/>
            </a:pPr>
            <a:r>
              <a:rPr lang="tr-TR" dirty="0">
                <a:solidFill>
                  <a:schemeClr val="tx1">
                    <a:lumMod val="95000"/>
                  </a:schemeClr>
                </a:solidFill>
              </a:rPr>
              <a:t>Ayda ortalama 22 kere internete bağlanıyor.</a:t>
            </a:r>
          </a:p>
          <a:p>
            <a:pPr marL="173038" indent="-173038" algn="ctr">
              <a:buClr>
                <a:schemeClr val="accent1"/>
              </a:buClr>
              <a:buFont typeface="Wingdings" pitchFamily="2" charset="2"/>
              <a:buChar char="Ø"/>
            </a:pPr>
            <a:endParaRPr lang="tr-TR" dirty="0">
              <a:solidFill>
                <a:srgbClr val="595959"/>
              </a:solidFill>
            </a:endParaRPr>
          </a:p>
        </p:txBody>
      </p:sp>
      <p:sp>
        <p:nvSpPr>
          <p:cNvPr id="304133" name="Text Box 5"/>
          <p:cNvSpPr txBox="1">
            <a:spLocks noChangeArrowheads="1"/>
          </p:cNvSpPr>
          <p:nvPr/>
        </p:nvSpPr>
        <p:spPr bwMode="auto">
          <a:xfrm>
            <a:off x="1763688" y="333375"/>
            <a:ext cx="7380312" cy="579438"/>
          </a:xfrm>
          <a:prstGeom prst="rect">
            <a:avLst/>
          </a:prstGeom>
          <a:noFill/>
          <a:ln w="9525">
            <a:noFill/>
            <a:miter lim="800000"/>
            <a:headEnd/>
            <a:tailEnd/>
          </a:ln>
          <a:effectLst/>
        </p:spPr>
        <p:txBody>
          <a:bodyPr wrap="square">
            <a:spAutoFit/>
          </a:bodyPr>
          <a:lstStyle/>
          <a:p>
            <a:pPr>
              <a:spcBef>
                <a:spcPct val="50000"/>
              </a:spcBef>
            </a:pPr>
            <a:r>
              <a:rPr lang="tr-TR" sz="3200" b="1" dirty="0">
                <a:solidFill>
                  <a:srgbClr val="817A86"/>
                </a:solidFill>
              </a:rPr>
              <a:t>Türkiye İnternet Pazarı</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2014 yılının ilk altı ayında internet kullanan bireylerin;</a:t>
            </a:r>
            <a:endParaRPr lang="tr-TR" dirty="0"/>
          </a:p>
        </p:txBody>
      </p:sp>
      <p:sp>
        <p:nvSpPr>
          <p:cNvPr id="3" name="2 İçerik Yer Tutucusu"/>
          <p:cNvSpPr>
            <a:spLocks noGrp="1"/>
          </p:cNvSpPr>
          <p:nvPr>
            <p:ph idx="1"/>
          </p:nvPr>
        </p:nvSpPr>
        <p:spPr/>
        <p:txBody>
          <a:bodyPr/>
          <a:lstStyle/>
          <a:p>
            <a:r>
              <a:rPr lang="tr-TR" dirty="0" smtClean="0"/>
              <a:t>%78,8’i sosyal paylaşım sitelerini kullanırken , </a:t>
            </a:r>
          </a:p>
          <a:p>
            <a:r>
              <a:rPr lang="tr-TR" dirty="0" smtClean="0"/>
              <a:t>%74,2 ile online haber, gazete ya da dergi okuma, </a:t>
            </a:r>
          </a:p>
          <a:p>
            <a:r>
              <a:rPr lang="tr-TR" dirty="0" smtClean="0"/>
              <a:t>%67,2 ile mal ve hizmetler hakkında bilgi arama, </a:t>
            </a:r>
          </a:p>
          <a:p>
            <a:r>
              <a:rPr lang="tr-TR" dirty="0" smtClean="0"/>
              <a:t>%58,7 ile oyun, müzik, film, görüntü indirme veya oynatma, </a:t>
            </a:r>
          </a:p>
          <a:p>
            <a:r>
              <a:rPr lang="tr-TR" dirty="0" smtClean="0"/>
              <a:t>%53,9 ile e-posta gönderme-alma takip etmiş.</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sz="2000" dirty="0" smtClean="0"/>
              <a:t>Türkiye İstatistik Kurumu’nun her yıl yaptığı Hane Halkı Bilişim Teknolojileri Kullanım anketi sonuçlarına göre,</a:t>
            </a:r>
          </a:p>
        </p:txBody>
      </p:sp>
      <p:sp>
        <p:nvSpPr>
          <p:cNvPr id="3" name="2 İçerik Yer Tutucusu"/>
          <p:cNvSpPr>
            <a:spLocks noGrp="1"/>
          </p:cNvSpPr>
          <p:nvPr>
            <p:ph idx="1"/>
          </p:nvPr>
        </p:nvSpPr>
        <p:spPr/>
        <p:txBody>
          <a:bodyPr/>
          <a:lstStyle/>
          <a:p>
            <a:pPr eaLnBrk="1" hangingPunct="1">
              <a:defRPr/>
            </a:pPr>
            <a:r>
              <a:rPr lang="tr-TR" sz="2000" dirty="0" smtClean="0"/>
              <a:t>İnternetten alışveriş yapma oranı her yıl hızlı bir ivme göstererek 2011 yılında %18,6 seviyelerine ulaştı. </a:t>
            </a:r>
            <a:r>
              <a:rPr lang="tr-TR" sz="2000" dirty="0" err="1" smtClean="0"/>
              <a:t>Google’ın</a:t>
            </a:r>
            <a:r>
              <a:rPr lang="tr-TR" sz="2000" dirty="0" smtClean="0"/>
              <a:t> Perakende Sektörüne yönelik gerçekleştirdiği son araştırmada da tüketici satın alma alışkanlıklarındaki değişim dikkat çekiyor. </a:t>
            </a:r>
          </a:p>
          <a:p>
            <a:pPr eaLnBrk="1" hangingPunct="1">
              <a:defRPr/>
            </a:pPr>
            <a:endParaRPr lang="tr-TR" sz="2000" dirty="0" smtClean="0"/>
          </a:p>
          <a:p>
            <a:pPr eaLnBrk="1" hangingPunct="1">
              <a:defRPr/>
            </a:pPr>
            <a:r>
              <a:rPr lang="tr-TR" sz="2000" dirty="0" smtClean="0"/>
              <a:t>1000 kişinin katılımı ile gerçekleştirilen araştırmada; </a:t>
            </a:r>
            <a:r>
              <a:rPr lang="tr-TR" sz="2000" dirty="0" err="1" smtClean="0"/>
              <a:t>sektörel</a:t>
            </a:r>
            <a:r>
              <a:rPr lang="tr-TR" sz="2000" dirty="0" smtClean="0"/>
              <a:t> dağılımda elektronik eşyanın yanı sıra, beyaz eşya ve giyim/aksesuar, kozmetik kategorilerindeki artış göze çarpıyor. Araştırmada ayrıca annelerin alışverişlerinde ürün araştırma ve satın almada internet oldukça aktif kullandığı gözlemleniyor.</a:t>
            </a:r>
            <a:br>
              <a:rPr lang="tr-TR" sz="2000" dirty="0" smtClean="0"/>
            </a:br>
            <a:r>
              <a:rPr lang="tr-TR" sz="2000" dirty="0" smtClean="0"/>
              <a:t/>
            </a:r>
            <a:br>
              <a:rPr lang="tr-TR" sz="2000" dirty="0" smtClean="0"/>
            </a:br>
            <a:r>
              <a:rPr lang="tr-TR" sz="2000" dirty="0" smtClean="0"/>
              <a:t> </a:t>
            </a:r>
            <a:r>
              <a:rPr lang="tr-TR" dirty="0" smtClean="0"/>
              <a:t/>
            </a:r>
            <a:br>
              <a:rPr lang="tr-TR" dirty="0" smtClean="0"/>
            </a:br>
            <a:r>
              <a:rPr lang="tr-TR" dirty="0" smtClean="0"/>
              <a:t/>
            </a:r>
            <a:br>
              <a:rPr lang="tr-TR" dirty="0" smtClean="0"/>
            </a:br>
            <a:endParaRPr lang="tr-TR"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Users\DILBER ULAS\Desktop\google-thinkretail-arastirma-sonuclari1.jpg"/>
          <p:cNvPicPr>
            <a:picLocks noChangeAspect="1" noChangeArrowheads="1"/>
          </p:cNvPicPr>
          <p:nvPr/>
        </p:nvPicPr>
        <p:blipFill>
          <a:blip r:embed="rId2" cstate="print"/>
          <a:srcRect/>
          <a:stretch>
            <a:fillRect/>
          </a:stretch>
        </p:blipFill>
        <p:spPr bwMode="auto">
          <a:xfrm>
            <a:off x="468313" y="908050"/>
            <a:ext cx="8172450" cy="5026025"/>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Users\DILBER ULAS\Desktop\google-thinkretail-arastirma-sonuclari3.jpg"/>
          <p:cNvPicPr>
            <a:picLocks noChangeAspect="1" noChangeArrowheads="1"/>
          </p:cNvPicPr>
          <p:nvPr/>
        </p:nvPicPr>
        <p:blipFill>
          <a:blip r:embed="rId2" cstate="print"/>
          <a:srcRect/>
          <a:stretch>
            <a:fillRect/>
          </a:stretch>
        </p:blipFill>
        <p:spPr bwMode="auto">
          <a:xfrm>
            <a:off x="468313" y="692150"/>
            <a:ext cx="8351837" cy="5051425"/>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4213" y="-171450"/>
            <a:ext cx="7772400" cy="1143000"/>
          </a:xfrm>
        </p:spPr>
        <p:txBody>
          <a:bodyPr lIns="92075" tIns="46038" rIns="92075" bIns="46038" anchor="b"/>
          <a:lstStyle/>
          <a:p>
            <a:pPr eaLnBrk="1" hangingPunct="1">
              <a:defRPr/>
            </a:pPr>
            <a:r>
              <a:rPr lang="tr-TR" sz="3600" b="1" dirty="0" smtClean="0">
                <a:solidFill>
                  <a:schemeClr val="tx1"/>
                </a:solidFill>
                <a:latin typeface="Tahoma" pitchFamily="34" charset="0"/>
              </a:rPr>
              <a:t>Dünyada İnternet Gelişimi</a:t>
            </a:r>
            <a:endParaRPr lang="en-AU" sz="3600" b="1" dirty="0" smtClean="0">
              <a:solidFill>
                <a:schemeClr val="tx1"/>
              </a:solidFill>
              <a:latin typeface="Tahoma" pitchFamily="34" charset="0"/>
            </a:endParaRPr>
          </a:p>
        </p:txBody>
      </p:sp>
      <p:sp>
        <p:nvSpPr>
          <p:cNvPr id="21507" name="Rectangle 3"/>
          <p:cNvSpPr>
            <a:spLocks noGrp="1" noChangeArrowheads="1"/>
          </p:cNvSpPr>
          <p:nvPr>
            <p:ph type="body" idx="1"/>
          </p:nvPr>
        </p:nvSpPr>
        <p:spPr>
          <a:xfrm>
            <a:off x="250825" y="836613"/>
            <a:ext cx="8610600" cy="4114800"/>
          </a:xfrm>
        </p:spPr>
        <p:txBody>
          <a:bodyPr lIns="92075" tIns="46038" rIns="92075" bIns="46038"/>
          <a:lstStyle/>
          <a:p>
            <a:pPr eaLnBrk="1" hangingPunct="1">
              <a:lnSpc>
                <a:spcPct val="90000"/>
              </a:lnSpc>
              <a:spcBef>
                <a:spcPct val="50000"/>
              </a:spcBef>
              <a:buFont typeface="Wingdings" pitchFamily="2" charset="2"/>
              <a:buNone/>
              <a:defRPr/>
            </a:pPr>
            <a:endParaRPr lang="en-AU" sz="2400" dirty="0" smtClean="0"/>
          </a:p>
          <a:p>
            <a:pPr eaLnBrk="1" hangingPunct="1">
              <a:lnSpc>
                <a:spcPct val="90000"/>
              </a:lnSpc>
              <a:buClr>
                <a:srgbClr val="FF0000"/>
              </a:buClr>
              <a:buFont typeface="Wingdings" pitchFamily="2" charset="2"/>
              <a:buChar char="ü"/>
              <a:defRPr/>
            </a:pPr>
            <a:r>
              <a:rPr lang="en-AU" sz="2000" dirty="0" smtClean="0"/>
              <a:t>1969 </a:t>
            </a:r>
            <a:r>
              <a:rPr lang="en-AU" sz="2000" dirty="0" err="1" smtClean="0"/>
              <a:t>yılında</a:t>
            </a:r>
            <a:r>
              <a:rPr lang="en-AU" sz="2000" dirty="0" smtClean="0"/>
              <a:t>, ABD </a:t>
            </a:r>
            <a:r>
              <a:rPr lang="en-AU" sz="2000" dirty="0" err="1" smtClean="0"/>
              <a:t>Savunma</a:t>
            </a:r>
            <a:r>
              <a:rPr lang="en-AU" sz="2000" dirty="0" smtClean="0"/>
              <a:t> </a:t>
            </a:r>
            <a:r>
              <a:rPr lang="en-AU" sz="2000" dirty="0" err="1" smtClean="0"/>
              <a:t>Bakanlığı</a:t>
            </a:r>
            <a:r>
              <a:rPr lang="en-AU" sz="2000" dirty="0" smtClean="0"/>
              <a:t>, </a:t>
            </a:r>
            <a:r>
              <a:rPr lang="en-AU" sz="2000" dirty="0" err="1" smtClean="0"/>
              <a:t>İleri</a:t>
            </a:r>
            <a:r>
              <a:rPr lang="en-AU" sz="2000" dirty="0" smtClean="0"/>
              <a:t> </a:t>
            </a:r>
            <a:r>
              <a:rPr lang="en-AU" sz="2000" dirty="0" err="1" smtClean="0"/>
              <a:t>Araştırma</a:t>
            </a:r>
            <a:r>
              <a:rPr lang="en-AU" sz="2000" dirty="0" smtClean="0"/>
              <a:t> </a:t>
            </a:r>
            <a:r>
              <a:rPr lang="en-AU" sz="2000" dirty="0" err="1" smtClean="0"/>
              <a:t>Projeleri</a:t>
            </a:r>
            <a:r>
              <a:rPr lang="en-AU" sz="2000" dirty="0" smtClean="0"/>
              <a:t> </a:t>
            </a:r>
            <a:r>
              <a:rPr lang="en-AU" sz="2000" dirty="0" err="1" smtClean="0"/>
              <a:t>Ajansı</a:t>
            </a:r>
            <a:r>
              <a:rPr lang="en-AU" sz="2000" dirty="0" smtClean="0"/>
              <a:t>, ARPANET </a:t>
            </a:r>
            <a:r>
              <a:rPr lang="en-AU" sz="2000" dirty="0" err="1" smtClean="0"/>
              <a:t>adı</a:t>
            </a:r>
            <a:r>
              <a:rPr lang="en-AU" sz="2000" dirty="0" smtClean="0"/>
              <a:t> </a:t>
            </a:r>
            <a:r>
              <a:rPr lang="en-AU" sz="2000" dirty="0" err="1" smtClean="0"/>
              <a:t>verilen</a:t>
            </a:r>
            <a:r>
              <a:rPr lang="en-AU" sz="2000" dirty="0" smtClean="0"/>
              <a:t> </a:t>
            </a:r>
            <a:r>
              <a:rPr lang="en-AU" sz="2000" dirty="0" err="1" smtClean="0"/>
              <a:t>ve</a:t>
            </a:r>
            <a:r>
              <a:rPr lang="en-AU" sz="2000" dirty="0" smtClean="0"/>
              <a:t> 4 </a:t>
            </a:r>
            <a:r>
              <a:rPr lang="en-AU" sz="2000" dirty="0" err="1" smtClean="0"/>
              <a:t>üniversiteyi</a:t>
            </a:r>
            <a:r>
              <a:rPr lang="en-AU" sz="2000" dirty="0" smtClean="0"/>
              <a:t> </a:t>
            </a:r>
            <a:r>
              <a:rPr lang="en-AU" sz="2000" dirty="0" err="1" smtClean="0"/>
              <a:t>birbirine</a:t>
            </a:r>
            <a:r>
              <a:rPr lang="en-AU" sz="2000" dirty="0" smtClean="0"/>
              <a:t> </a:t>
            </a:r>
            <a:r>
              <a:rPr lang="en-AU" sz="2000" dirty="0" err="1" smtClean="0"/>
              <a:t>bağlayan</a:t>
            </a:r>
            <a:r>
              <a:rPr lang="en-AU" sz="2000" dirty="0" smtClean="0"/>
              <a:t> </a:t>
            </a:r>
            <a:r>
              <a:rPr lang="en-AU" sz="2000" dirty="0" err="1" smtClean="0"/>
              <a:t>bir</a:t>
            </a:r>
            <a:r>
              <a:rPr lang="en-AU" sz="2000" dirty="0" smtClean="0"/>
              <a:t> </a:t>
            </a:r>
            <a:r>
              <a:rPr lang="en-AU" sz="2000" dirty="0" err="1" smtClean="0"/>
              <a:t>Ağ</a:t>
            </a:r>
            <a:r>
              <a:rPr lang="en-AU" sz="2000" dirty="0" smtClean="0"/>
              <a:t> </a:t>
            </a:r>
            <a:r>
              <a:rPr lang="en-AU" sz="2000" dirty="0" err="1" smtClean="0"/>
              <a:t>oluşturdu</a:t>
            </a:r>
            <a:r>
              <a:rPr lang="en-AU" sz="2000" dirty="0" smtClean="0"/>
              <a:t>. Bu </a:t>
            </a:r>
            <a:r>
              <a:rPr lang="en-AU" sz="2000" dirty="0" err="1" smtClean="0"/>
              <a:t>yapı</a:t>
            </a:r>
            <a:r>
              <a:rPr lang="en-AU" sz="2000" dirty="0" smtClean="0"/>
              <a:t>, 1970 </a:t>
            </a:r>
            <a:r>
              <a:rPr lang="en-AU" sz="2000" dirty="0" err="1" smtClean="0"/>
              <a:t>ve</a:t>
            </a:r>
            <a:r>
              <a:rPr lang="en-AU" sz="2000" dirty="0" smtClean="0"/>
              <a:t> 80’lerde </a:t>
            </a:r>
            <a:r>
              <a:rPr lang="en-AU" sz="2000" dirty="0" err="1" smtClean="0"/>
              <a:t>daha</a:t>
            </a:r>
            <a:r>
              <a:rPr lang="en-AU" sz="2000" dirty="0" smtClean="0"/>
              <a:t> </a:t>
            </a:r>
            <a:r>
              <a:rPr lang="en-AU" sz="2000" dirty="0" err="1" smtClean="0"/>
              <a:t>çok</a:t>
            </a:r>
            <a:r>
              <a:rPr lang="en-AU" sz="2000" dirty="0" smtClean="0"/>
              <a:t> </a:t>
            </a:r>
            <a:r>
              <a:rPr lang="en-AU" sz="2000" dirty="0" err="1" smtClean="0"/>
              <a:t>kuruluşu</a:t>
            </a:r>
            <a:r>
              <a:rPr lang="en-AU" sz="2000" dirty="0" smtClean="0"/>
              <a:t> </a:t>
            </a:r>
            <a:r>
              <a:rPr lang="en-AU" sz="2000" dirty="0" err="1" smtClean="0"/>
              <a:t>içine</a:t>
            </a:r>
            <a:r>
              <a:rPr lang="en-AU" sz="2000" dirty="0" smtClean="0"/>
              <a:t> </a:t>
            </a:r>
            <a:r>
              <a:rPr lang="en-AU" sz="2000" dirty="0" err="1" smtClean="0"/>
              <a:t>alacak</a:t>
            </a:r>
            <a:r>
              <a:rPr lang="en-AU" sz="2000" dirty="0" smtClean="0"/>
              <a:t> </a:t>
            </a:r>
            <a:r>
              <a:rPr lang="en-AU" sz="2000" dirty="0" err="1" smtClean="0"/>
              <a:t>şekilde</a:t>
            </a:r>
            <a:r>
              <a:rPr lang="en-AU" sz="2000" dirty="0" smtClean="0"/>
              <a:t> </a:t>
            </a:r>
            <a:r>
              <a:rPr lang="en-AU" sz="2000" dirty="0" err="1" smtClean="0"/>
              <a:t>genişledi</a:t>
            </a:r>
            <a:r>
              <a:rPr lang="en-AU" sz="2000" dirty="0" smtClean="0"/>
              <a:t>.</a:t>
            </a:r>
            <a:endParaRPr lang="tr-TR" sz="2000" dirty="0" smtClean="0"/>
          </a:p>
          <a:p>
            <a:pPr eaLnBrk="1" hangingPunct="1">
              <a:lnSpc>
                <a:spcPct val="90000"/>
              </a:lnSpc>
              <a:buClr>
                <a:srgbClr val="FF0000"/>
              </a:buClr>
              <a:buFont typeface="Wingdings" pitchFamily="2" charset="2"/>
              <a:buNone/>
              <a:defRPr/>
            </a:pPr>
            <a:endParaRPr lang="en-AU" sz="2000" dirty="0" smtClean="0"/>
          </a:p>
          <a:p>
            <a:pPr eaLnBrk="1" hangingPunct="1">
              <a:lnSpc>
                <a:spcPct val="90000"/>
              </a:lnSpc>
              <a:buClr>
                <a:srgbClr val="FF0000"/>
              </a:buClr>
              <a:buFont typeface="Wingdings" pitchFamily="2" charset="2"/>
              <a:buChar char="ü"/>
              <a:defRPr/>
            </a:pPr>
            <a:r>
              <a:rPr lang="en-AU" sz="2000" dirty="0" smtClean="0"/>
              <a:t>1985’ten </a:t>
            </a:r>
            <a:r>
              <a:rPr lang="en-AU" sz="2000" dirty="0" err="1" smtClean="0"/>
              <a:t>sonra</a:t>
            </a:r>
            <a:r>
              <a:rPr lang="en-AU" sz="2000" dirty="0" smtClean="0"/>
              <a:t> </a:t>
            </a:r>
            <a:r>
              <a:rPr lang="en-AU" sz="2000" dirty="0" err="1" smtClean="0"/>
              <a:t>bu</a:t>
            </a:r>
            <a:r>
              <a:rPr lang="en-AU" sz="2000" dirty="0" smtClean="0"/>
              <a:t> </a:t>
            </a:r>
            <a:r>
              <a:rPr lang="en-AU" sz="2000" dirty="0" err="1" smtClean="0"/>
              <a:t>altyapı</a:t>
            </a:r>
            <a:r>
              <a:rPr lang="en-AU" sz="2000" dirty="0" smtClean="0"/>
              <a:t> </a:t>
            </a:r>
            <a:r>
              <a:rPr lang="en-AU" sz="2000" dirty="0" err="1" smtClean="0"/>
              <a:t>daha</a:t>
            </a:r>
            <a:r>
              <a:rPr lang="en-AU" sz="2000" dirty="0" smtClean="0"/>
              <a:t> </a:t>
            </a:r>
            <a:r>
              <a:rPr lang="en-AU" sz="2000" dirty="0" err="1" smtClean="0"/>
              <a:t>çok</a:t>
            </a:r>
            <a:r>
              <a:rPr lang="en-AU" sz="2000" dirty="0" smtClean="0"/>
              <a:t> </a:t>
            </a:r>
            <a:r>
              <a:rPr lang="en-AU" sz="2000" dirty="0" err="1" smtClean="0"/>
              <a:t>akademik</a:t>
            </a:r>
            <a:r>
              <a:rPr lang="en-AU" sz="2000" dirty="0" smtClean="0"/>
              <a:t> </a:t>
            </a:r>
            <a:r>
              <a:rPr lang="en-AU" sz="2000" dirty="0" err="1" smtClean="0"/>
              <a:t>tabanlı</a:t>
            </a:r>
            <a:r>
              <a:rPr lang="en-AU" sz="2000" dirty="0" smtClean="0"/>
              <a:t> (</a:t>
            </a:r>
            <a:r>
              <a:rPr lang="en-AU" sz="2000" dirty="0" err="1" smtClean="0"/>
              <a:t>üniv</a:t>
            </a:r>
            <a:r>
              <a:rPr lang="en-AU" sz="2000" dirty="0" smtClean="0"/>
              <a:t>. </a:t>
            </a:r>
            <a:r>
              <a:rPr lang="en-AU" sz="2000" dirty="0" err="1" smtClean="0"/>
              <a:t>gibi</a:t>
            </a:r>
            <a:r>
              <a:rPr lang="en-AU" sz="2000" dirty="0" smtClean="0"/>
              <a:t>) </a:t>
            </a:r>
            <a:r>
              <a:rPr lang="en-AU" sz="2000" dirty="0" err="1" smtClean="0"/>
              <a:t>kuruluşların</a:t>
            </a:r>
            <a:r>
              <a:rPr lang="en-AU" sz="2000" dirty="0" smtClean="0"/>
              <a:t> </a:t>
            </a:r>
            <a:r>
              <a:rPr lang="en-AU" sz="2000" dirty="0" err="1" smtClean="0"/>
              <a:t>benimsemesiyle</a:t>
            </a:r>
            <a:r>
              <a:rPr lang="en-AU" sz="2000" dirty="0" smtClean="0"/>
              <a:t> </a:t>
            </a:r>
            <a:r>
              <a:rPr lang="en-AU" sz="2000" dirty="0" err="1" smtClean="0"/>
              <a:t>akademik</a:t>
            </a:r>
            <a:r>
              <a:rPr lang="en-AU" sz="2000" dirty="0" smtClean="0"/>
              <a:t> </a:t>
            </a:r>
            <a:r>
              <a:rPr lang="en-AU" sz="2000" dirty="0" err="1" smtClean="0"/>
              <a:t>kullanıma</a:t>
            </a:r>
            <a:r>
              <a:rPr lang="en-AU" sz="2000" dirty="0" smtClean="0"/>
              <a:t> </a:t>
            </a:r>
            <a:r>
              <a:rPr lang="en-AU" sz="2000" dirty="0" err="1" smtClean="0"/>
              <a:t>açık</a:t>
            </a:r>
            <a:r>
              <a:rPr lang="en-AU" sz="2000" dirty="0" smtClean="0"/>
              <a:t> </a:t>
            </a:r>
            <a:r>
              <a:rPr lang="en-AU" sz="2000" dirty="0" err="1" smtClean="0"/>
              <a:t>bir</a:t>
            </a:r>
            <a:r>
              <a:rPr lang="en-AU" sz="2000" dirty="0" smtClean="0"/>
              <a:t> </a:t>
            </a:r>
            <a:r>
              <a:rPr lang="en-AU" sz="2000" dirty="0" err="1" smtClean="0"/>
              <a:t>ağ</a:t>
            </a:r>
            <a:r>
              <a:rPr lang="en-AU" sz="2000" dirty="0" smtClean="0"/>
              <a:t> </a:t>
            </a:r>
            <a:r>
              <a:rPr lang="en-AU" sz="2000" dirty="0" err="1" smtClean="0"/>
              <a:t>olan</a:t>
            </a:r>
            <a:r>
              <a:rPr lang="en-AU" sz="2000" dirty="0" smtClean="0"/>
              <a:t> </a:t>
            </a:r>
            <a:r>
              <a:rPr lang="en-AU" sz="2000" dirty="0" err="1" smtClean="0"/>
              <a:t>INTERNETe</a:t>
            </a:r>
            <a:r>
              <a:rPr lang="en-AU" sz="2000" dirty="0" smtClean="0"/>
              <a:t> </a:t>
            </a:r>
            <a:r>
              <a:rPr lang="en-AU" sz="2000" dirty="0" err="1" smtClean="0"/>
              <a:t>dönüştü</a:t>
            </a:r>
            <a:r>
              <a:rPr lang="en-AU" sz="2000" dirty="0" smtClean="0"/>
              <a:t>. (</a:t>
            </a:r>
            <a:r>
              <a:rPr lang="en-AU" sz="2000" dirty="0" err="1" smtClean="0"/>
              <a:t>ARPANET’in</a:t>
            </a:r>
            <a:r>
              <a:rPr lang="en-AU" sz="2000" dirty="0" smtClean="0"/>
              <a:t> </a:t>
            </a:r>
            <a:r>
              <a:rPr lang="en-AU" sz="2000" dirty="0" err="1" smtClean="0"/>
              <a:t>askeri</a:t>
            </a:r>
            <a:r>
              <a:rPr lang="en-AU" sz="2000" dirty="0" smtClean="0"/>
              <a:t> </a:t>
            </a:r>
            <a:r>
              <a:rPr lang="en-AU" sz="2000" dirty="0" err="1" smtClean="0"/>
              <a:t>kanadı</a:t>
            </a:r>
            <a:r>
              <a:rPr lang="en-AU" sz="2000" dirty="0" smtClean="0"/>
              <a:t> MILNET </a:t>
            </a:r>
            <a:r>
              <a:rPr lang="en-AU" sz="2000" dirty="0" err="1" smtClean="0"/>
              <a:t>olarak</a:t>
            </a:r>
            <a:r>
              <a:rPr lang="en-AU" sz="2000" dirty="0" smtClean="0"/>
              <a:t> </a:t>
            </a:r>
            <a:r>
              <a:rPr lang="en-AU" sz="2000" dirty="0" err="1" smtClean="0"/>
              <a:t>kaldı</a:t>
            </a:r>
            <a:r>
              <a:rPr lang="en-AU" sz="2000" dirty="0" smtClean="0"/>
              <a:t>).</a:t>
            </a:r>
            <a:endParaRPr lang="tr-TR" sz="2000" dirty="0" smtClean="0"/>
          </a:p>
          <a:p>
            <a:pPr eaLnBrk="1" hangingPunct="1">
              <a:lnSpc>
                <a:spcPct val="90000"/>
              </a:lnSpc>
              <a:buClr>
                <a:srgbClr val="FF0000"/>
              </a:buClr>
              <a:buFont typeface="Wingdings" pitchFamily="2" charset="2"/>
              <a:buNone/>
              <a:defRPr/>
            </a:pPr>
            <a:endParaRPr lang="en-AU" sz="2000" dirty="0" smtClean="0"/>
          </a:p>
          <a:p>
            <a:pPr eaLnBrk="1" hangingPunct="1">
              <a:lnSpc>
                <a:spcPct val="90000"/>
              </a:lnSpc>
              <a:buClr>
                <a:srgbClr val="FF0000"/>
              </a:buClr>
              <a:buFont typeface="Wingdings" pitchFamily="2" charset="2"/>
              <a:buChar char="ü"/>
              <a:defRPr/>
            </a:pPr>
            <a:r>
              <a:rPr lang="en-AU" sz="2000" dirty="0" smtClean="0"/>
              <a:t>1992-</a:t>
            </a:r>
            <a:r>
              <a:rPr lang="tr-TR" sz="2000" dirty="0" smtClean="0"/>
              <a:t>19</a:t>
            </a:r>
            <a:r>
              <a:rPr lang="en-AU" sz="2000" dirty="0" smtClean="0"/>
              <a:t>93’lerden </a:t>
            </a:r>
            <a:r>
              <a:rPr lang="en-AU" sz="2000" dirty="0" err="1" smtClean="0"/>
              <a:t>sonra</a:t>
            </a:r>
            <a:r>
              <a:rPr lang="en-AU" sz="2000" dirty="0" smtClean="0"/>
              <a:t> </a:t>
            </a:r>
            <a:r>
              <a:rPr lang="en-AU" sz="2000" dirty="0" err="1" smtClean="0"/>
              <a:t>ticari</a:t>
            </a:r>
            <a:r>
              <a:rPr lang="en-AU" sz="2000" dirty="0" smtClean="0"/>
              <a:t> </a:t>
            </a:r>
            <a:r>
              <a:rPr lang="en-AU" sz="2000" dirty="0" err="1" smtClean="0"/>
              <a:t>kuruluşlar</a:t>
            </a:r>
            <a:r>
              <a:rPr lang="en-AU" sz="2000" dirty="0" smtClean="0"/>
              <a:t> </a:t>
            </a:r>
            <a:r>
              <a:rPr lang="en-AU" sz="2000" dirty="0" err="1" smtClean="0"/>
              <a:t>da</a:t>
            </a:r>
            <a:r>
              <a:rPr lang="en-AU" sz="2000" dirty="0" smtClean="0"/>
              <a:t> </a:t>
            </a:r>
            <a:r>
              <a:rPr lang="en-AU" sz="2000" dirty="0" err="1" smtClean="0"/>
              <a:t>internet’e</a:t>
            </a:r>
            <a:r>
              <a:rPr lang="en-AU" sz="2000" dirty="0" smtClean="0"/>
              <a:t> </a:t>
            </a:r>
            <a:r>
              <a:rPr lang="en-AU" sz="2000" dirty="0" err="1" smtClean="0"/>
              <a:t>dahil</a:t>
            </a:r>
            <a:r>
              <a:rPr lang="en-AU" sz="2000" dirty="0" smtClean="0"/>
              <a:t> </a:t>
            </a:r>
            <a:r>
              <a:rPr lang="en-AU" sz="2000" dirty="0" err="1" smtClean="0"/>
              <a:t>olmaya</a:t>
            </a:r>
            <a:r>
              <a:rPr lang="en-AU" sz="2000" dirty="0" smtClean="0"/>
              <a:t> </a:t>
            </a:r>
            <a:r>
              <a:rPr lang="en-AU" sz="2000" dirty="0" err="1" smtClean="0"/>
              <a:t>başladılar</a:t>
            </a:r>
            <a:r>
              <a:rPr lang="en-AU" sz="2000" dirty="0" smtClean="0"/>
              <a:t> </a:t>
            </a:r>
            <a:r>
              <a:rPr lang="en-AU" sz="2000" dirty="0" err="1" smtClean="0"/>
              <a:t>ve</a:t>
            </a:r>
            <a:r>
              <a:rPr lang="en-AU" sz="2000" dirty="0" smtClean="0"/>
              <a:t> </a:t>
            </a:r>
            <a:r>
              <a:rPr lang="en-AU" sz="2000" dirty="0" err="1" smtClean="0"/>
              <a:t>bu</a:t>
            </a:r>
            <a:r>
              <a:rPr lang="en-AU" sz="2000" dirty="0" smtClean="0"/>
              <a:t> </a:t>
            </a:r>
            <a:r>
              <a:rPr lang="en-AU" sz="2000" dirty="0" err="1" smtClean="0"/>
              <a:t>iletişim</a:t>
            </a:r>
            <a:r>
              <a:rPr lang="en-AU" sz="2000" dirty="0" smtClean="0"/>
              <a:t> </a:t>
            </a:r>
            <a:r>
              <a:rPr lang="en-AU" sz="2000" dirty="0" err="1" smtClean="0"/>
              <a:t>ağı</a:t>
            </a:r>
            <a:r>
              <a:rPr lang="en-AU" sz="2000" dirty="0" smtClean="0"/>
              <a:t> </a:t>
            </a:r>
            <a:r>
              <a:rPr lang="en-AU" sz="2000" dirty="0" err="1" smtClean="0"/>
              <a:t>dünya</a:t>
            </a:r>
            <a:r>
              <a:rPr lang="en-AU" sz="2000" dirty="0" smtClean="0"/>
              <a:t> </a:t>
            </a:r>
            <a:r>
              <a:rPr lang="en-AU" sz="2000" dirty="0" err="1" smtClean="0"/>
              <a:t>çapında</a:t>
            </a:r>
            <a:r>
              <a:rPr lang="en-AU" sz="2000" dirty="0" smtClean="0"/>
              <a:t> </a:t>
            </a:r>
            <a:r>
              <a:rPr lang="en-AU" sz="2000" dirty="0" err="1" smtClean="0"/>
              <a:t>yaygınlaştı</a:t>
            </a:r>
            <a:r>
              <a:rPr lang="en-AU" sz="2000" dirty="0" smtClean="0"/>
              <a:t>. </a:t>
            </a:r>
            <a:endParaRPr lang="tr-TR" sz="2000" dirty="0" smtClean="0"/>
          </a:p>
          <a:p>
            <a:pPr eaLnBrk="1" hangingPunct="1">
              <a:lnSpc>
                <a:spcPct val="90000"/>
              </a:lnSpc>
              <a:buClr>
                <a:srgbClr val="FF0000"/>
              </a:buClr>
              <a:buFont typeface="Wingdings" pitchFamily="2" charset="2"/>
              <a:buNone/>
              <a:defRPr/>
            </a:pPr>
            <a:r>
              <a:rPr lang="tr-TR" sz="2000" dirty="0" smtClean="0"/>
              <a:t>   1995’ten sonra internet üzerinden e-ticaret faaliyetlerinin arttığını görüyoruz.</a:t>
            </a:r>
            <a:endParaRPr lang="en-AU" sz="20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81000" y="190500"/>
            <a:ext cx="7772400" cy="1104900"/>
          </a:xfrm>
        </p:spPr>
        <p:txBody>
          <a:bodyPr lIns="92075" tIns="46038" rIns="92075" bIns="46038" anchor="b"/>
          <a:lstStyle/>
          <a:p>
            <a:pPr eaLnBrk="1" hangingPunct="1">
              <a:defRPr/>
            </a:pPr>
            <a:r>
              <a:rPr lang="tr-TR" sz="3600" b="1" smtClean="0">
                <a:solidFill>
                  <a:schemeClr val="tx1"/>
                </a:solidFill>
                <a:latin typeface="Tahoma" pitchFamily="34" charset="0"/>
              </a:rPr>
              <a:t>Türkiye’de İnternet</a:t>
            </a:r>
            <a:endParaRPr lang="en-AU" sz="3600" b="1" smtClean="0">
              <a:solidFill>
                <a:schemeClr val="tx1"/>
              </a:solidFill>
              <a:latin typeface="Tahoma" pitchFamily="34" charset="0"/>
            </a:endParaRPr>
          </a:p>
        </p:txBody>
      </p:sp>
      <p:sp>
        <p:nvSpPr>
          <p:cNvPr id="24579" name="Rectangle 3"/>
          <p:cNvSpPr>
            <a:spLocks noGrp="1" noChangeArrowheads="1"/>
          </p:cNvSpPr>
          <p:nvPr>
            <p:ph type="body" idx="1"/>
          </p:nvPr>
        </p:nvSpPr>
        <p:spPr>
          <a:xfrm>
            <a:off x="228600" y="1447800"/>
            <a:ext cx="8763000" cy="4114800"/>
          </a:xfrm>
        </p:spPr>
        <p:txBody>
          <a:bodyPr lIns="92075" tIns="46038" rIns="92075" bIns="46038"/>
          <a:lstStyle/>
          <a:p>
            <a:pPr eaLnBrk="1" hangingPunct="1">
              <a:lnSpc>
                <a:spcPct val="90000"/>
              </a:lnSpc>
              <a:buClr>
                <a:srgbClr val="FF0000"/>
              </a:buClr>
              <a:buFont typeface="Wingdings" pitchFamily="2" charset="2"/>
              <a:buChar char="Ø"/>
              <a:defRPr/>
            </a:pPr>
            <a:r>
              <a:rPr lang="en-AU" sz="2000" smtClean="0"/>
              <a:t>1987 yılında, univ.lerin BITNET/EARN bağlantısı</a:t>
            </a:r>
          </a:p>
          <a:p>
            <a:pPr eaLnBrk="1" hangingPunct="1">
              <a:lnSpc>
                <a:spcPct val="90000"/>
              </a:lnSpc>
              <a:buClr>
                <a:srgbClr val="FF0000"/>
              </a:buClr>
              <a:buFont typeface="Wingdings" pitchFamily="2" charset="2"/>
              <a:buChar char="Ø"/>
              <a:defRPr/>
            </a:pPr>
            <a:r>
              <a:rPr lang="en-AU" sz="2000" smtClean="0"/>
              <a:t>1987-1993 TUVAKA</a:t>
            </a:r>
          </a:p>
          <a:p>
            <a:pPr eaLnBrk="1" hangingPunct="1">
              <a:lnSpc>
                <a:spcPct val="90000"/>
              </a:lnSpc>
              <a:buClr>
                <a:srgbClr val="FF0000"/>
              </a:buClr>
              <a:buFont typeface="Wingdings" pitchFamily="2" charset="2"/>
              <a:buChar char="Ø"/>
              <a:defRPr/>
            </a:pPr>
            <a:r>
              <a:rPr lang="en-AU" sz="2000" smtClean="0"/>
              <a:t>12 Nisan 1993 : İlk Internet Bağlantısı </a:t>
            </a:r>
            <a:r>
              <a:rPr lang="en-AU" sz="2000" b="1" smtClean="0">
                <a:solidFill>
                  <a:srgbClr val="CC0000"/>
                </a:solidFill>
              </a:rPr>
              <a:t>ODTÜ - USA</a:t>
            </a:r>
            <a:r>
              <a:rPr lang="en-AU" sz="2000" smtClean="0"/>
              <a:t>; 64 kbit/saniye</a:t>
            </a:r>
          </a:p>
          <a:p>
            <a:pPr eaLnBrk="1" hangingPunct="1">
              <a:lnSpc>
                <a:spcPct val="90000"/>
              </a:lnSpc>
              <a:buClr>
                <a:srgbClr val="FF0000"/>
              </a:buClr>
              <a:buFont typeface="Wingdings" pitchFamily="2" charset="2"/>
              <a:buChar char="Ø"/>
              <a:defRPr/>
            </a:pPr>
            <a:r>
              <a:rPr lang="en-AU" sz="2000" smtClean="0"/>
              <a:t>1994-1996 : diğer bağlantılar ve hat hızlarının artması </a:t>
            </a:r>
          </a:p>
          <a:p>
            <a:pPr eaLnBrk="1" hangingPunct="1">
              <a:lnSpc>
                <a:spcPct val="90000"/>
              </a:lnSpc>
              <a:buClr>
                <a:srgbClr val="FF0000"/>
              </a:buClr>
              <a:buFont typeface="Wingdings" pitchFamily="2" charset="2"/>
              <a:buChar char="Ø"/>
              <a:defRPr/>
            </a:pPr>
            <a:r>
              <a:rPr lang="en-AU" sz="2000" smtClean="0"/>
              <a:t>1995-1996 : Ticari ve Özel Kullanımın Yaygınlaşması</a:t>
            </a:r>
          </a:p>
          <a:p>
            <a:pPr eaLnBrk="1" hangingPunct="1">
              <a:lnSpc>
                <a:spcPct val="90000"/>
              </a:lnSpc>
              <a:buClr>
                <a:srgbClr val="FF0000"/>
              </a:buClr>
              <a:buFont typeface="Wingdings" pitchFamily="2" charset="2"/>
              <a:buChar char="Ø"/>
              <a:defRPr/>
            </a:pPr>
            <a:r>
              <a:rPr lang="en-AU" sz="2000" smtClean="0"/>
              <a:t>Ekim 1996 : </a:t>
            </a:r>
            <a:r>
              <a:rPr lang="en-AU" sz="2000" b="1" smtClean="0">
                <a:solidFill>
                  <a:srgbClr val="CC0000"/>
                </a:solidFill>
              </a:rPr>
              <a:t>Turnet</a:t>
            </a:r>
            <a:r>
              <a:rPr lang="en-AU" sz="2000" smtClean="0"/>
              <a:t> Servis vermeye Başladı</a:t>
            </a:r>
          </a:p>
          <a:p>
            <a:pPr eaLnBrk="1" hangingPunct="1">
              <a:lnSpc>
                <a:spcPct val="90000"/>
              </a:lnSpc>
              <a:buClr>
                <a:srgbClr val="FF0000"/>
              </a:buClr>
              <a:buFont typeface="Wingdings" pitchFamily="2" charset="2"/>
              <a:buChar char="Ø"/>
              <a:defRPr/>
            </a:pPr>
            <a:r>
              <a:rPr lang="en-AU" sz="2000" smtClean="0"/>
              <a:t>Ekim 1996 : </a:t>
            </a:r>
            <a:r>
              <a:rPr lang="en-AU" sz="2000" b="1" smtClean="0">
                <a:solidFill>
                  <a:srgbClr val="CC0000"/>
                </a:solidFill>
              </a:rPr>
              <a:t>ISS</a:t>
            </a:r>
            <a:r>
              <a:rPr lang="en-AU" sz="2000" smtClean="0"/>
              <a:t>’ler kişilere Internet Servisi Vermeye Başladılar.</a:t>
            </a:r>
          </a:p>
          <a:p>
            <a:pPr eaLnBrk="1" hangingPunct="1">
              <a:lnSpc>
                <a:spcPct val="90000"/>
              </a:lnSpc>
              <a:buClr>
                <a:srgbClr val="FF0000"/>
              </a:buClr>
              <a:buFont typeface="Wingdings" pitchFamily="2" charset="2"/>
              <a:buChar char="Ø"/>
              <a:defRPr/>
            </a:pPr>
            <a:r>
              <a:rPr lang="en-AU" sz="2000" smtClean="0"/>
              <a:t>1997 : </a:t>
            </a:r>
            <a:r>
              <a:rPr lang="en-AU" sz="2000" b="1" smtClean="0">
                <a:solidFill>
                  <a:srgbClr val="CC0000"/>
                </a:solidFill>
              </a:rPr>
              <a:t>UlakNet</a:t>
            </a:r>
            <a:r>
              <a:rPr lang="en-AU" sz="2000" smtClean="0"/>
              <a:t> Çalışmaya Başladı.</a:t>
            </a:r>
          </a:p>
          <a:p>
            <a:pPr eaLnBrk="1" hangingPunct="1">
              <a:lnSpc>
                <a:spcPct val="90000"/>
              </a:lnSpc>
              <a:buClr>
                <a:srgbClr val="FF0000"/>
              </a:buClr>
              <a:buFont typeface="Wingdings" pitchFamily="2" charset="2"/>
              <a:buChar char="Ø"/>
              <a:defRPr/>
            </a:pPr>
            <a:r>
              <a:rPr lang="en-AU" sz="2000" smtClean="0"/>
              <a:t>1997 : Turnet ve ISS’ler arasında Internet Erişim Noktası Anlaşmaları</a:t>
            </a:r>
            <a:endParaRPr lang="tr-TR" sz="2000" smtClean="0"/>
          </a:p>
          <a:p>
            <a:pPr eaLnBrk="1" hangingPunct="1">
              <a:lnSpc>
                <a:spcPct val="90000"/>
              </a:lnSpc>
              <a:buClr>
                <a:srgbClr val="FF0000"/>
              </a:buClr>
              <a:buFont typeface="Wingdings" pitchFamily="2" charset="2"/>
              <a:buChar char="Ø"/>
              <a:defRPr/>
            </a:pPr>
            <a:r>
              <a:rPr lang="tr-TR" sz="2000" smtClean="0"/>
              <a:t>1998 : TTNet</a:t>
            </a:r>
          </a:p>
          <a:p>
            <a:pPr eaLnBrk="1" hangingPunct="1">
              <a:lnSpc>
                <a:spcPct val="90000"/>
              </a:lnSpc>
              <a:buClr>
                <a:srgbClr val="FF0000"/>
              </a:buClr>
              <a:buFont typeface="Wingdings" pitchFamily="2" charset="2"/>
              <a:buChar char="Ø"/>
              <a:defRPr/>
            </a:pPr>
            <a:r>
              <a:rPr lang="tr-TR" sz="2000" smtClean="0"/>
              <a:t>1998 : İlk Türkçe e-ticaret web siteleri</a:t>
            </a:r>
          </a:p>
          <a:p>
            <a:pPr eaLnBrk="1" hangingPunct="1">
              <a:lnSpc>
                <a:spcPct val="90000"/>
              </a:lnSpc>
              <a:buClr>
                <a:srgbClr val="FF0000"/>
              </a:buClr>
              <a:buFont typeface="Wingdings" pitchFamily="2" charset="2"/>
              <a:buChar char="Ø"/>
              <a:defRPr/>
            </a:pPr>
            <a:r>
              <a:rPr lang="tr-TR" sz="2000" smtClean="0"/>
              <a:t>1999 : Özel kuruluşların doğrudan uydu bağlantıları</a:t>
            </a:r>
          </a:p>
          <a:p>
            <a:pPr eaLnBrk="1" hangingPunct="1">
              <a:lnSpc>
                <a:spcPct val="90000"/>
              </a:lnSpc>
              <a:buClr>
                <a:srgbClr val="FF0000"/>
              </a:buClr>
              <a:buFont typeface="Wingdings" pitchFamily="2" charset="2"/>
              <a:buChar char="Ø"/>
              <a:defRPr/>
            </a:pPr>
            <a:r>
              <a:rPr lang="tr-TR" sz="2000" smtClean="0"/>
              <a:t>2000 : KabloNet çalışmaya başladı (Hız: 64-400 kbit/san.)</a:t>
            </a:r>
            <a:endParaRPr lang="en-AU" sz="20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tr-TR" sz="2000" smtClean="0"/>
              <a:t>PricewaterhouseCoopers ve TNS Retail Forward tarafından ortaklaşa hazırlanan 44 sayfalık 2015 yılı perakende trendleri raporu </a:t>
            </a:r>
            <a:br>
              <a:rPr lang="tr-TR" sz="2000" smtClean="0"/>
            </a:br>
            <a:r>
              <a:rPr lang="tr-TR" sz="2000" smtClean="0"/>
              <a:t>2015′e kadar neler değişecek:</a:t>
            </a:r>
            <a:r>
              <a:rPr lang="tr-TR" sz="4000" smtClean="0"/>
              <a:t> </a:t>
            </a:r>
          </a:p>
        </p:txBody>
      </p:sp>
      <p:sp>
        <p:nvSpPr>
          <p:cNvPr id="14339" name="Rectangle 3"/>
          <p:cNvSpPr>
            <a:spLocks noGrp="1" noChangeArrowheads="1"/>
          </p:cNvSpPr>
          <p:nvPr>
            <p:ph type="body" idx="1"/>
          </p:nvPr>
        </p:nvSpPr>
        <p:spPr>
          <a:xfrm>
            <a:off x="457200" y="1600200"/>
            <a:ext cx="8435975" cy="5257800"/>
          </a:xfrm>
        </p:spPr>
        <p:txBody>
          <a:bodyPr/>
          <a:lstStyle/>
          <a:p>
            <a:pPr eaLnBrk="1" hangingPunct="1">
              <a:buFont typeface="Wingdings" pitchFamily="2" charset="2"/>
              <a:buNone/>
              <a:defRPr/>
            </a:pPr>
            <a:endParaRPr lang="tr-TR" smtClean="0"/>
          </a:p>
          <a:p>
            <a:pPr eaLnBrk="1" hangingPunct="1">
              <a:defRPr/>
            </a:pPr>
            <a:r>
              <a:rPr lang="tr-TR" smtClean="0"/>
              <a:t>“Interconnectivity” genel bir yaşam biçimi olacak. İnsanların bilgi paylaşımı, iletişimleri ve sosyalleşmesi bu kavram etrafında şekillenecek </a:t>
            </a:r>
          </a:p>
          <a:p>
            <a:pPr eaLnBrk="1" hangingPunct="1">
              <a:defRPr/>
            </a:pPr>
            <a:r>
              <a:rPr lang="tr-TR" smtClean="0"/>
              <a:t>Pek çok perakende konsepti tamamen değişecek ya da ortadan kalkacak </a:t>
            </a:r>
          </a:p>
          <a:p>
            <a:pPr eaLnBrk="1" hangingPunct="1">
              <a:defRPr/>
            </a:pPr>
            <a:r>
              <a:rPr lang="tr-TR" smtClean="0"/>
              <a:t>Bir ürüne olduğu kadar onunla birlikte sunulan servis ve hizmetlere yapılan harcamalar artacak </a:t>
            </a:r>
          </a:p>
          <a:p>
            <a:pPr eaLnBrk="1" hangingPunct="1">
              <a:buFont typeface="Wingdings" pitchFamily="2" charset="2"/>
              <a:buNone/>
              <a:defRPr/>
            </a:pPr>
            <a:endParaRPr lang="tr-TR"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tr-TR" sz="2400" smtClean="0"/>
              <a:t>2015′e kadar neler değişecek:</a:t>
            </a:r>
          </a:p>
        </p:txBody>
      </p:sp>
      <p:sp>
        <p:nvSpPr>
          <p:cNvPr id="19459" name="Rectangle 3"/>
          <p:cNvSpPr>
            <a:spLocks noGrp="1" noChangeArrowheads="1"/>
          </p:cNvSpPr>
          <p:nvPr>
            <p:ph type="body" idx="1"/>
          </p:nvPr>
        </p:nvSpPr>
        <p:spPr/>
        <p:txBody>
          <a:bodyPr/>
          <a:lstStyle/>
          <a:p>
            <a:pPr eaLnBrk="1" hangingPunct="1">
              <a:lnSpc>
                <a:spcPct val="80000"/>
              </a:lnSpc>
              <a:buFont typeface="Wingdings" pitchFamily="2" charset="2"/>
              <a:buNone/>
              <a:defRPr/>
            </a:pPr>
            <a:endParaRPr lang="tr-TR" sz="2400" dirty="0" smtClean="0"/>
          </a:p>
          <a:p>
            <a:pPr eaLnBrk="1" hangingPunct="1">
              <a:lnSpc>
                <a:spcPct val="80000"/>
              </a:lnSpc>
              <a:defRPr/>
            </a:pPr>
            <a:r>
              <a:rPr lang="tr-TR" sz="2400" dirty="0" smtClean="0"/>
              <a:t>Teknoloji son derece önemli olacak. Maliyetlerin düşürülmesi, daha geniş bir ağ ve standardizasyon alanlarında teknoloji ana faktör olacak </a:t>
            </a:r>
          </a:p>
          <a:p>
            <a:pPr eaLnBrk="1" hangingPunct="1">
              <a:lnSpc>
                <a:spcPct val="80000"/>
              </a:lnSpc>
              <a:buFont typeface="Wingdings" pitchFamily="2" charset="2"/>
              <a:buNone/>
              <a:defRPr/>
            </a:pPr>
            <a:endParaRPr lang="tr-TR" sz="2400" dirty="0" smtClean="0"/>
          </a:p>
          <a:p>
            <a:pPr eaLnBrk="1" hangingPunct="1">
              <a:lnSpc>
                <a:spcPct val="80000"/>
              </a:lnSpc>
              <a:defRPr/>
            </a:pPr>
            <a:r>
              <a:rPr lang="tr-TR" sz="2400" dirty="0" smtClean="0"/>
              <a:t>Dijital ve kişisel medya büyümeye devam edecek. İnsanların izlenimlerini paylaşacakları ve iletişim kuracakları, sosyal medya gibi pek çok yeni platform oluşacak </a:t>
            </a:r>
          </a:p>
          <a:p>
            <a:pPr eaLnBrk="1" hangingPunct="1">
              <a:lnSpc>
                <a:spcPct val="80000"/>
              </a:lnSpc>
              <a:buFont typeface="Wingdings" pitchFamily="2" charset="2"/>
              <a:buNone/>
              <a:defRPr/>
            </a:pPr>
            <a:endParaRPr lang="tr-TR" sz="2400" dirty="0" smtClean="0"/>
          </a:p>
          <a:p>
            <a:pPr eaLnBrk="1" hangingPunct="1">
              <a:lnSpc>
                <a:spcPct val="80000"/>
              </a:lnSpc>
              <a:defRPr/>
            </a:pPr>
            <a:r>
              <a:rPr lang="tr-TR" sz="2400" dirty="0" smtClean="0"/>
              <a:t>Değer zincirinin önemi artacak. İnsanlar firmalara daha fazla öneri ve bilgi sunarken, bir yandan daha fazla değer üretmelerini talep edecekler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tr-TR" sz="3200" smtClean="0"/>
              <a:t>2015 yılında perakende trend öngörüleri</a:t>
            </a:r>
            <a:r>
              <a:rPr lang="tr-TR" sz="4000" smtClean="0"/>
              <a:t> </a:t>
            </a:r>
          </a:p>
        </p:txBody>
      </p:sp>
      <p:sp>
        <p:nvSpPr>
          <p:cNvPr id="15363" name="Rectangle 3"/>
          <p:cNvSpPr>
            <a:spLocks noGrp="1" noChangeArrowheads="1"/>
          </p:cNvSpPr>
          <p:nvPr>
            <p:ph type="body" idx="1"/>
          </p:nvPr>
        </p:nvSpPr>
        <p:spPr/>
        <p:txBody>
          <a:bodyPr/>
          <a:lstStyle/>
          <a:p>
            <a:pPr eaLnBrk="1" hangingPunct="1">
              <a:lnSpc>
                <a:spcPct val="80000"/>
              </a:lnSpc>
              <a:defRPr/>
            </a:pPr>
            <a:r>
              <a:rPr lang="tr-TR" sz="2400" dirty="0" smtClean="0"/>
              <a:t>Küçülme kavramı hemen hemen her alanda etkisini gösterecek. İnsanlar daha küçük ama kendileri için daha kişisel alanlarda yaşamak isteyecek. Hipermarketler haricinde bu eğilim genel olarak ürünlere, ürün satış yerleri ve insanların yaşam alışkanlıklarına etki edecek </a:t>
            </a:r>
          </a:p>
          <a:p>
            <a:pPr eaLnBrk="1" hangingPunct="1">
              <a:lnSpc>
                <a:spcPct val="80000"/>
              </a:lnSpc>
              <a:buFont typeface="Wingdings" pitchFamily="2" charset="2"/>
              <a:buNone/>
              <a:defRPr/>
            </a:pPr>
            <a:endParaRPr lang="tr-TR" sz="2400" dirty="0" smtClean="0"/>
          </a:p>
          <a:p>
            <a:pPr eaLnBrk="1" hangingPunct="1">
              <a:lnSpc>
                <a:spcPct val="80000"/>
              </a:lnSpc>
              <a:defRPr/>
            </a:pPr>
            <a:endParaRPr lang="tr-TR" sz="2400" dirty="0" smtClean="0"/>
          </a:p>
          <a:p>
            <a:pPr eaLnBrk="1" hangingPunct="1">
              <a:lnSpc>
                <a:spcPct val="80000"/>
              </a:lnSpc>
              <a:defRPr/>
            </a:pPr>
            <a:r>
              <a:rPr lang="tr-TR" sz="2400" dirty="0" smtClean="0"/>
              <a:t>İnsanlar popüler ve genel olanı daha az, kendileri için özgün olanı daha fazla tüketmeye başlayacak. Özel seriler, sınırlı üretimler, kişiselleştirmeler, tasarımcı ürünleri ve hızlı moda gibi kavramlar önem kazanacak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pPr eaLnBrk="1" hangingPunct="1">
              <a:defRPr/>
            </a:pPr>
            <a:r>
              <a:rPr lang="tr-TR" smtClean="0"/>
              <a:t>?</a:t>
            </a:r>
          </a:p>
        </p:txBody>
      </p:sp>
      <p:sp>
        <p:nvSpPr>
          <p:cNvPr id="171011" name="Rectangle 3"/>
          <p:cNvSpPr>
            <a:spLocks noGrp="1" noChangeArrowheads="1"/>
          </p:cNvSpPr>
          <p:nvPr>
            <p:ph type="body" idx="1"/>
          </p:nvPr>
        </p:nvSpPr>
        <p:spPr/>
        <p:txBody>
          <a:bodyPr/>
          <a:lstStyle/>
          <a:p>
            <a:pPr eaLnBrk="1" hangingPunct="1">
              <a:lnSpc>
                <a:spcPct val="80000"/>
              </a:lnSpc>
              <a:defRPr/>
            </a:pPr>
            <a:r>
              <a:rPr lang="tr-TR" sz="2800" smtClean="0"/>
              <a:t>Bir firma bir buluş yaptığında, sorulacak ilk soru bu buluşun korunup korunamayacağıdır. </a:t>
            </a:r>
          </a:p>
          <a:p>
            <a:pPr eaLnBrk="1" hangingPunct="1">
              <a:lnSpc>
                <a:spcPct val="80000"/>
              </a:lnSpc>
              <a:defRPr/>
            </a:pPr>
            <a:endParaRPr lang="tr-TR" sz="2800" smtClean="0"/>
          </a:p>
          <a:p>
            <a:pPr eaLnBrk="1" hangingPunct="1">
              <a:lnSpc>
                <a:spcPct val="80000"/>
              </a:lnSpc>
              <a:defRPr/>
            </a:pPr>
            <a:r>
              <a:rPr lang="tr-TR" sz="2800" smtClean="0"/>
              <a:t>Eğer bu buluş yeniyse, herhangi bir sanatta ustalaşmış birine mal edilmiyorsa ve endüstriyel bir uygulaması bulunuyorsa, bir patentle koruma altına alınabilir. patentin başkalarına lisanslanarak ticarileştirilmesi ve böylece aynı zamanda kullanım haklarının da sürdürülebilmesi kararı da alınabilir.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tr-TR" sz="3200" smtClean="0"/>
              <a:t>2015 yılında perakende trend öngörüleri</a:t>
            </a:r>
          </a:p>
        </p:txBody>
      </p:sp>
      <p:sp>
        <p:nvSpPr>
          <p:cNvPr id="16387" name="Rectangle 3"/>
          <p:cNvSpPr>
            <a:spLocks noGrp="1" noChangeArrowheads="1"/>
          </p:cNvSpPr>
          <p:nvPr>
            <p:ph type="body" idx="1"/>
          </p:nvPr>
        </p:nvSpPr>
        <p:spPr/>
        <p:txBody>
          <a:bodyPr/>
          <a:lstStyle/>
          <a:p>
            <a:pPr eaLnBrk="1" hangingPunct="1">
              <a:lnSpc>
                <a:spcPct val="80000"/>
              </a:lnSpc>
              <a:defRPr/>
            </a:pPr>
            <a:r>
              <a:rPr lang="tr-TR" sz="2000" dirty="0" smtClean="0"/>
              <a:t>Yeni konseptler üretebilen, tüketicisiyle farklı konseptler üzerinden yaşam boyu ilişki kurabileceğini </a:t>
            </a:r>
            <a:r>
              <a:rPr lang="tr-TR" sz="2000" dirty="0" err="1" smtClean="0"/>
              <a:t>vaadeden</a:t>
            </a:r>
            <a:r>
              <a:rPr lang="tr-TR" sz="2000" dirty="0" smtClean="0"/>
              <a:t>, gerekirse lokal olarak farklı </a:t>
            </a:r>
            <a:r>
              <a:rPr lang="tr-TR" sz="2000" dirty="0" err="1" smtClean="0"/>
              <a:t>segmentler</a:t>
            </a:r>
            <a:r>
              <a:rPr lang="tr-TR" sz="2000" dirty="0" smtClean="0"/>
              <a:t> için farklı konseptleri sunabilen firmalar başarılı olacak </a:t>
            </a:r>
          </a:p>
          <a:p>
            <a:pPr eaLnBrk="1" hangingPunct="1">
              <a:lnSpc>
                <a:spcPct val="80000"/>
              </a:lnSpc>
              <a:buFont typeface="Wingdings" pitchFamily="2" charset="2"/>
              <a:buNone/>
              <a:defRPr/>
            </a:pPr>
            <a:endParaRPr lang="tr-TR" sz="2000" dirty="0" smtClean="0"/>
          </a:p>
          <a:p>
            <a:pPr eaLnBrk="1" hangingPunct="1">
              <a:lnSpc>
                <a:spcPct val="80000"/>
              </a:lnSpc>
              <a:buFont typeface="Wingdings" pitchFamily="2" charset="2"/>
              <a:buNone/>
              <a:defRPr/>
            </a:pPr>
            <a:endParaRPr lang="tr-TR" sz="2000" dirty="0" smtClean="0"/>
          </a:p>
          <a:p>
            <a:pPr eaLnBrk="1" hangingPunct="1">
              <a:lnSpc>
                <a:spcPct val="80000"/>
              </a:lnSpc>
              <a:buFont typeface="Wingdings" pitchFamily="2" charset="2"/>
              <a:buNone/>
              <a:defRPr/>
            </a:pPr>
            <a:endParaRPr lang="tr-TR" sz="2000" dirty="0" smtClean="0"/>
          </a:p>
          <a:p>
            <a:pPr eaLnBrk="1" hangingPunct="1">
              <a:lnSpc>
                <a:spcPct val="80000"/>
              </a:lnSpc>
              <a:defRPr/>
            </a:pPr>
            <a:r>
              <a:rPr lang="tr-TR" sz="2000" dirty="0" smtClean="0"/>
              <a:t>Satış kanalları artacak. Katalog ile satış, online satış, mobil alışveriş gibi kavramlarla birlikte artık bir mağaza nedir yerine bir mağazada neler olmalıdır sorusuna odaklanılacak. </a:t>
            </a:r>
            <a:r>
              <a:rPr lang="tr-TR" sz="2000" dirty="0" err="1" smtClean="0"/>
              <a:t>Multi</a:t>
            </a:r>
            <a:r>
              <a:rPr lang="tr-TR" sz="2000" dirty="0" smtClean="0"/>
              <a:t> kanal kavramı ile tüm bunların dışında farklı satış şekilleri ve bağlantıları konusunda yeni perspektifler gelecek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tr-TR" sz="3200" smtClean="0"/>
              <a:t>2015 yılında perakende trend öngörüleri</a:t>
            </a:r>
          </a:p>
        </p:txBody>
      </p:sp>
      <p:sp>
        <p:nvSpPr>
          <p:cNvPr id="17411" name="Rectangle 3"/>
          <p:cNvSpPr>
            <a:spLocks noGrp="1" noChangeArrowheads="1"/>
          </p:cNvSpPr>
          <p:nvPr>
            <p:ph type="body" idx="1"/>
          </p:nvPr>
        </p:nvSpPr>
        <p:spPr>
          <a:xfrm>
            <a:off x="457200" y="1600200"/>
            <a:ext cx="8435975" cy="4997450"/>
          </a:xfrm>
        </p:spPr>
        <p:txBody>
          <a:bodyPr/>
          <a:lstStyle/>
          <a:p>
            <a:pPr eaLnBrk="1" hangingPunct="1">
              <a:lnSpc>
                <a:spcPct val="80000"/>
              </a:lnSpc>
              <a:buFont typeface="Wingdings" pitchFamily="2" charset="2"/>
              <a:buNone/>
              <a:defRPr/>
            </a:pPr>
            <a:endParaRPr lang="tr-TR" sz="2000" dirty="0" smtClean="0"/>
          </a:p>
          <a:p>
            <a:pPr eaLnBrk="1" hangingPunct="1">
              <a:lnSpc>
                <a:spcPct val="80000"/>
              </a:lnSpc>
              <a:defRPr/>
            </a:pPr>
            <a:r>
              <a:rPr lang="tr-TR" sz="2000" dirty="0" smtClean="0"/>
              <a:t>Müşteriler gelecekte ürün geliştirme ve tasarım süreçlerinde firmalara daha yakın olacak. Tasarım sürecinde tüketicileriyle daha iyi iletişimde olan firmalar için risk de daha az olacak </a:t>
            </a:r>
          </a:p>
          <a:p>
            <a:pPr eaLnBrk="1" hangingPunct="1">
              <a:lnSpc>
                <a:spcPct val="80000"/>
              </a:lnSpc>
              <a:buFont typeface="Wingdings" pitchFamily="2" charset="2"/>
              <a:buNone/>
              <a:defRPr/>
            </a:pPr>
            <a:endParaRPr lang="tr-TR" sz="2000" dirty="0" smtClean="0"/>
          </a:p>
          <a:p>
            <a:pPr eaLnBrk="1" hangingPunct="1">
              <a:lnSpc>
                <a:spcPct val="80000"/>
              </a:lnSpc>
              <a:buFont typeface="Wingdings" pitchFamily="2" charset="2"/>
              <a:buNone/>
              <a:defRPr/>
            </a:pPr>
            <a:endParaRPr lang="tr-TR" sz="2000" dirty="0" smtClean="0"/>
          </a:p>
          <a:p>
            <a:pPr eaLnBrk="1" hangingPunct="1">
              <a:lnSpc>
                <a:spcPct val="80000"/>
              </a:lnSpc>
              <a:buFont typeface="Wingdings" pitchFamily="2" charset="2"/>
              <a:buNone/>
              <a:defRPr/>
            </a:pPr>
            <a:endParaRPr lang="tr-TR" sz="2000" dirty="0" smtClean="0"/>
          </a:p>
          <a:p>
            <a:pPr eaLnBrk="1" hangingPunct="1">
              <a:lnSpc>
                <a:spcPct val="80000"/>
              </a:lnSpc>
              <a:defRPr/>
            </a:pPr>
            <a:r>
              <a:rPr lang="tr-TR" sz="2000" dirty="0" smtClean="0"/>
              <a:t>Tüketiciler kontrolü tamamen ele alacak. Tüketiciler mükemmel ürünü, istedikleri anda ve istedikleri yerde satın almak isteyecekler.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dirty="0" smtClean="0"/>
              <a:t>Sizce</a:t>
            </a:r>
          </a:p>
        </p:txBody>
      </p:sp>
      <p:sp>
        <p:nvSpPr>
          <p:cNvPr id="3" name="2 İçerik Yer Tutucusu"/>
          <p:cNvSpPr>
            <a:spLocks noGrp="1"/>
          </p:cNvSpPr>
          <p:nvPr>
            <p:ph idx="1"/>
          </p:nvPr>
        </p:nvSpPr>
        <p:spPr/>
        <p:txBody>
          <a:bodyPr/>
          <a:lstStyle/>
          <a:p>
            <a:pPr eaLnBrk="1" hangingPunct="1">
              <a:defRPr/>
            </a:pPr>
            <a:r>
              <a:rPr lang="tr-TR" dirty="0" smtClean="0"/>
              <a:t>Yeni ekonomi şirketlerine (e işletme) dönüşümün gerçekleşmesi ne anlama geliyor?</a:t>
            </a:r>
          </a:p>
          <a:p>
            <a:pPr eaLnBrk="1" hangingPunct="1">
              <a:defRPr/>
            </a:pPr>
            <a:endParaRPr lang="tr-TR" dirty="0" smtClean="0"/>
          </a:p>
          <a:p>
            <a:pPr eaLnBrk="1" hangingPunct="1">
              <a:defRPr/>
            </a:pPr>
            <a:r>
              <a:rPr lang="tr-TR" dirty="0" smtClean="0"/>
              <a:t>Nasıl yapılabilir?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sz="3200" dirty="0" smtClean="0"/>
              <a:t>Yeni ekonomi şirketlerine (e işletme) dönüşüm</a:t>
            </a:r>
          </a:p>
        </p:txBody>
      </p:sp>
      <p:sp>
        <p:nvSpPr>
          <p:cNvPr id="3" name="2 İçerik Yer Tutucusu"/>
          <p:cNvSpPr>
            <a:spLocks noGrp="1"/>
          </p:cNvSpPr>
          <p:nvPr>
            <p:ph idx="1"/>
          </p:nvPr>
        </p:nvSpPr>
        <p:spPr/>
        <p:txBody>
          <a:bodyPr/>
          <a:lstStyle/>
          <a:p>
            <a:pPr eaLnBrk="1" hangingPunct="1">
              <a:buFont typeface="Wingdings" pitchFamily="2" charset="2"/>
              <a:buNone/>
              <a:defRPr/>
            </a:pPr>
            <a:r>
              <a:rPr lang="tr-TR" dirty="0" smtClean="0"/>
              <a:t>	</a:t>
            </a:r>
          </a:p>
          <a:p>
            <a:pPr eaLnBrk="1" hangingPunct="1">
              <a:buFont typeface="Wingdings" pitchFamily="2" charset="2"/>
              <a:buNone/>
              <a:defRPr/>
            </a:pPr>
            <a:endParaRPr lang="tr-TR" dirty="0" smtClean="0"/>
          </a:p>
          <a:p>
            <a:pPr eaLnBrk="1" hangingPunct="1">
              <a:buFont typeface="Wingdings" pitchFamily="2" charset="2"/>
              <a:buNone/>
              <a:defRPr/>
            </a:pPr>
            <a:r>
              <a:rPr lang="tr-TR" dirty="0" smtClean="0"/>
              <a:t>	Tedarik zincirinden müşteri ilişkilerine kadar olan süreçlerin yeniden yapılanmasıdır. Süreçleri çabuklaştırıp, gerçek zamanlı cevap verecek şekilde.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dirty="0" smtClean="0"/>
              <a:t>?</a:t>
            </a:r>
          </a:p>
        </p:txBody>
      </p:sp>
      <p:sp>
        <p:nvSpPr>
          <p:cNvPr id="3" name="2 İçerik Yer Tutucusu"/>
          <p:cNvSpPr>
            <a:spLocks noGrp="1"/>
          </p:cNvSpPr>
          <p:nvPr>
            <p:ph idx="1"/>
          </p:nvPr>
        </p:nvSpPr>
        <p:spPr/>
        <p:txBody>
          <a:bodyPr/>
          <a:lstStyle/>
          <a:p>
            <a:pPr eaLnBrk="1" hangingPunct="1">
              <a:buFont typeface="Wingdings" pitchFamily="2" charset="2"/>
              <a:buNone/>
              <a:defRPr/>
            </a:pPr>
            <a:endParaRPr lang="tr-TR" dirty="0" smtClean="0"/>
          </a:p>
          <a:p>
            <a:pPr eaLnBrk="1" hangingPunct="1">
              <a:buFont typeface="Wingdings" pitchFamily="2" charset="2"/>
              <a:buNone/>
              <a:defRPr/>
            </a:pPr>
            <a:r>
              <a:rPr lang="tr-TR" dirty="0" smtClean="0"/>
              <a:t>	E Dönüşümü gerçekleştiren şirket örnekleri verebilir misiniz?</a:t>
            </a:r>
          </a:p>
          <a:p>
            <a:pPr eaLnBrk="1" hangingPunct="1">
              <a:buFont typeface="Wingdings" pitchFamily="2" charset="2"/>
              <a:buNone/>
              <a:defRPr/>
            </a:pPr>
            <a:endParaRPr lang="tr-TR" dirty="0" smtClean="0"/>
          </a:p>
          <a:p>
            <a:pPr eaLnBrk="1" hangingPunct="1">
              <a:buFont typeface="Wingdings" pitchFamily="2" charset="2"/>
              <a:buNone/>
              <a:defRPr/>
            </a:pPr>
            <a:r>
              <a:rPr lang="tr-TR" dirty="0" smtClean="0"/>
              <a:t>   Sizce şirketler e işletme olmaya geçiş sürecinin hangi aşamasındalar?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dirty="0" smtClean="0"/>
              <a:t>E Dönüşüm</a:t>
            </a:r>
          </a:p>
        </p:txBody>
      </p:sp>
      <p:sp>
        <p:nvSpPr>
          <p:cNvPr id="3" name="2 İçerik Yer Tutucusu"/>
          <p:cNvSpPr>
            <a:spLocks noGrp="1"/>
          </p:cNvSpPr>
          <p:nvPr>
            <p:ph idx="1"/>
          </p:nvPr>
        </p:nvSpPr>
        <p:spPr/>
        <p:txBody>
          <a:bodyPr/>
          <a:lstStyle/>
          <a:p>
            <a:pPr eaLnBrk="1" hangingPunct="1">
              <a:buFont typeface="Wingdings" pitchFamily="2" charset="2"/>
              <a:buNone/>
              <a:defRPr/>
            </a:pPr>
            <a:r>
              <a:rPr lang="tr-TR" dirty="0" smtClean="0"/>
              <a:t>1998  </a:t>
            </a:r>
            <a:r>
              <a:rPr lang="tr-TR" dirty="0" err="1" smtClean="0"/>
              <a:t>hepsiburada</a:t>
            </a:r>
            <a:r>
              <a:rPr lang="tr-TR" dirty="0" smtClean="0"/>
              <a:t>.com</a:t>
            </a:r>
          </a:p>
          <a:p>
            <a:pPr eaLnBrk="1" hangingPunct="1">
              <a:buFont typeface="Wingdings" pitchFamily="2" charset="2"/>
              <a:buNone/>
              <a:defRPr/>
            </a:pPr>
            <a:r>
              <a:rPr lang="tr-TR" dirty="0" smtClean="0"/>
              <a:t>2000  </a:t>
            </a:r>
            <a:r>
              <a:rPr lang="tr-TR" dirty="0" err="1" smtClean="0"/>
              <a:t>yemeksepeti</a:t>
            </a:r>
            <a:r>
              <a:rPr lang="tr-TR" dirty="0" smtClean="0"/>
              <a:t>.com</a:t>
            </a:r>
          </a:p>
          <a:p>
            <a:pPr marL="514350" indent="-514350" eaLnBrk="1" hangingPunct="1">
              <a:buFont typeface="Wingdings" pitchFamily="2" charset="2"/>
              <a:buAutoNum type="arabicPlain" startAt="2001"/>
              <a:defRPr/>
            </a:pPr>
            <a:r>
              <a:rPr lang="tr-TR" dirty="0" smtClean="0"/>
              <a:t>  </a:t>
            </a:r>
            <a:r>
              <a:rPr lang="tr-TR" dirty="0" err="1" smtClean="0"/>
              <a:t>gittigidiyor</a:t>
            </a:r>
            <a:r>
              <a:rPr lang="tr-TR" dirty="0" smtClean="0"/>
              <a:t>.com</a:t>
            </a:r>
          </a:p>
          <a:p>
            <a:pPr marL="514350" indent="-514350" eaLnBrk="1" hangingPunct="1">
              <a:buFont typeface="Wingdings" pitchFamily="2" charset="2"/>
              <a:buNone/>
              <a:defRPr/>
            </a:pPr>
            <a:r>
              <a:rPr lang="tr-TR" dirty="0" smtClean="0"/>
              <a:t>          sigortam.net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dirty="0" smtClean="0"/>
              <a:t>E İşletme</a:t>
            </a:r>
          </a:p>
        </p:txBody>
      </p:sp>
      <p:sp>
        <p:nvSpPr>
          <p:cNvPr id="3" name="2 İçerik Yer Tutucusu"/>
          <p:cNvSpPr>
            <a:spLocks noGrp="1"/>
          </p:cNvSpPr>
          <p:nvPr>
            <p:ph idx="1"/>
          </p:nvPr>
        </p:nvSpPr>
        <p:spPr/>
        <p:txBody>
          <a:bodyPr/>
          <a:lstStyle/>
          <a:p>
            <a:pPr eaLnBrk="1" hangingPunct="1">
              <a:buFont typeface="Wingdings" pitchFamily="2" charset="2"/>
              <a:buNone/>
              <a:defRPr/>
            </a:pPr>
            <a:endParaRPr lang="tr-TR" sz="2000" dirty="0" smtClean="0"/>
          </a:p>
          <a:p>
            <a:pPr eaLnBrk="1" hangingPunct="1">
              <a:buFont typeface="Wingdings" pitchFamily="2" charset="2"/>
              <a:buNone/>
              <a:defRPr/>
            </a:pPr>
            <a:r>
              <a:rPr lang="tr-TR" sz="2000" dirty="0" smtClean="0"/>
              <a:t>E vizyon sahibi olmak</a:t>
            </a:r>
          </a:p>
          <a:p>
            <a:pPr eaLnBrk="1" hangingPunct="1">
              <a:buFont typeface="Wingdings" pitchFamily="2" charset="2"/>
              <a:buNone/>
              <a:defRPr/>
            </a:pPr>
            <a:r>
              <a:rPr lang="tr-TR" sz="2000" dirty="0" smtClean="0"/>
              <a:t>Web sitesi olmak (statik, dinamik)</a:t>
            </a:r>
          </a:p>
          <a:p>
            <a:pPr eaLnBrk="1" hangingPunct="1">
              <a:buFont typeface="Wingdings" pitchFamily="2" charset="2"/>
              <a:buNone/>
              <a:defRPr/>
            </a:pPr>
            <a:r>
              <a:rPr lang="tr-TR" sz="2000" dirty="0" smtClean="0"/>
              <a:t>Erişilebilir olmak</a:t>
            </a:r>
          </a:p>
          <a:p>
            <a:pPr eaLnBrk="1" hangingPunct="1">
              <a:buFont typeface="Wingdings" pitchFamily="2" charset="2"/>
              <a:buNone/>
              <a:defRPr/>
            </a:pPr>
            <a:r>
              <a:rPr lang="tr-TR" sz="2000" dirty="0" smtClean="0"/>
              <a:t>Alış, satış, ödeme, sipariş takip sistemi,</a:t>
            </a:r>
          </a:p>
          <a:p>
            <a:pPr eaLnBrk="1" hangingPunct="1">
              <a:buFont typeface="Wingdings" pitchFamily="2" charset="2"/>
              <a:buNone/>
              <a:defRPr/>
            </a:pPr>
            <a:r>
              <a:rPr lang="tr-TR" sz="2000" dirty="0" smtClean="0"/>
              <a:t>video, fotoğraf uygulamaları</a:t>
            </a:r>
          </a:p>
          <a:p>
            <a:pPr eaLnBrk="1" hangingPunct="1">
              <a:buFont typeface="Wingdings" pitchFamily="2" charset="2"/>
              <a:buNone/>
              <a:defRPr/>
            </a:pPr>
            <a:r>
              <a:rPr lang="tr-TR" sz="2000" dirty="0" smtClean="0"/>
              <a:t>Mobil iletişim teknolojileri</a:t>
            </a:r>
          </a:p>
          <a:p>
            <a:pPr eaLnBrk="1" hangingPunct="1">
              <a:buFont typeface="Wingdings" pitchFamily="2" charset="2"/>
              <a:buNone/>
              <a:defRPr/>
            </a:pPr>
            <a:r>
              <a:rPr lang="tr-TR" sz="2000" dirty="0" smtClean="0"/>
              <a:t>Danışma hattı, canlı destek, sohbet odaları</a:t>
            </a:r>
          </a:p>
          <a:p>
            <a:pPr eaLnBrk="1" hangingPunct="1">
              <a:buFont typeface="Wingdings" pitchFamily="2" charset="2"/>
              <a:buNone/>
              <a:defRPr/>
            </a:pPr>
            <a:r>
              <a:rPr lang="tr-TR" sz="2000" dirty="0" smtClean="0"/>
              <a:t>Gerçek zamanlı teklif</a:t>
            </a:r>
          </a:p>
          <a:p>
            <a:pPr eaLnBrk="1" hangingPunct="1">
              <a:buFont typeface="Wingdings" pitchFamily="2" charset="2"/>
              <a:buNone/>
              <a:defRPr/>
            </a:pPr>
            <a:r>
              <a:rPr lang="tr-TR" sz="2000" dirty="0" err="1" smtClean="0"/>
              <a:t>Bloglarla</a:t>
            </a:r>
            <a:r>
              <a:rPr lang="tr-TR" sz="2000" dirty="0" smtClean="0"/>
              <a:t> işbirliği</a:t>
            </a:r>
          </a:p>
          <a:p>
            <a:pPr eaLnBrk="1" hangingPunct="1">
              <a:buFont typeface="Wingdings" pitchFamily="2" charset="2"/>
              <a:buNone/>
              <a:defRPr/>
            </a:pPr>
            <a:r>
              <a:rPr lang="tr-TR" sz="2000" dirty="0" smtClean="0"/>
              <a:t>Sosyal ağ uygulamaları</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tr-TR" b="1" smtClean="0"/>
              <a:t>İnternet Öncesi</a:t>
            </a:r>
          </a:p>
        </p:txBody>
      </p:sp>
      <p:sp>
        <p:nvSpPr>
          <p:cNvPr id="8195" name="Rectangle 3"/>
          <p:cNvSpPr>
            <a:spLocks noGrp="1" noChangeArrowheads="1"/>
          </p:cNvSpPr>
          <p:nvPr>
            <p:ph type="body" idx="1"/>
          </p:nvPr>
        </p:nvSpPr>
        <p:spPr/>
        <p:txBody>
          <a:bodyPr/>
          <a:lstStyle/>
          <a:p>
            <a:pPr eaLnBrk="1" hangingPunct="1">
              <a:lnSpc>
                <a:spcPct val="90000"/>
              </a:lnSpc>
              <a:buFont typeface="Wingdings" pitchFamily="2" charset="2"/>
              <a:buNone/>
              <a:defRPr/>
            </a:pPr>
            <a:endParaRPr lang="tr-TR" b="1" smtClean="0"/>
          </a:p>
          <a:p>
            <a:pPr eaLnBrk="1" hangingPunct="1">
              <a:lnSpc>
                <a:spcPct val="90000"/>
              </a:lnSpc>
              <a:defRPr/>
            </a:pPr>
            <a:r>
              <a:rPr lang="tr-TR" smtClean="0"/>
              <a:t>Monolog </a:t>
            </a:r>
          </a:p>
          <a:p>
            <a:pPr eaLnBrk="1" hangingPunct="1">
              <a:lnSpc>
                <a:spcPct val="90000"/>
              </a:lnSpc>
              <a:defRPr/>
            </a:pPr>
            <a:r>
              <a:rPr lang="tr-TR" smtClean="0"/>
              <a:t>Tek yönlü fonksiyon </a:t>
            </a:r>
          </a:p>
          <a:p>
            <a:pPr eaLnBrk="1" hangingPunct="1">
              <a:lnSpc>
                <a:spcPct val="90000"/>
              </a:lnSpc>
              <a:defRPr/>
            </a:pPr>
            <a:r>
              <a:rPr lang="tr-TR" smtClean="0"/>
              <a:t>Kitlesel iletişim </a:t>
            </a:r>
          </a:p>
          <a:p>
            <a:pPr eaLnBrk="1" hangingPunct="1">
              <a:lnSpc>
                <a:spcPct val="90000"/>
              </a:lnSpc>
              <a:defRPr/>
            </a:pPr>
            <a:r>
              <a:rPr lang="tr-TR" smtClean="0"/>
              <a:t>Statik </a:t>
            </a:r>
          </a:p>
          <a:p>
            <a:pPr eaLnBrk="1" hangingPunct="1">
              <a:lnSpc>
                <a:spcPct val="90000"/>
              </a:lnSpc>
              <a:defRPr/>
            </a:pPr>
            <a:r>
              <a:rPr lang="tr-TR" smtClean="0"/>
              <a:t>Müşteriler arasında iletişim yok </a:t>
            </a:r>
          </a:p>
          <a:p>
            <a:pPr eaLnBrk="1" hangingPunct="1">
              <a:lnSpc>
                <a:spcPct val="90000"/>
              </a:lnSpc>
              <a:defRPr/>
            </a:pPr>
            <a:r>
              <a:rPr lang="tr-TR" smtClean="0"/>
              <a:t>Müşterileri tanımlamak zor </a:t>
            </a:r>
          </a:p>
          <a:p>
            <a:pPr eaLnBrk="1" hangingPunct="1">
              <a:lnSpc>
                <a:spcPct val="90000"/>
              </a:lnSpc>
              <a:defRPr/>
            </a:pPr>
            <a:r>
              <a:rPr lang="tr-TR" smtClean="0"/>
              <a:t>Müşteri yönetimi zor</a:t>
            </a:r>
          </a:p>
          <a:p>
            <a:pPr eaLnBrk="1" hangingPunct="1">
              <a:lnSpc>
                <a:spcPct val="90000"/>
              </a:lnSpc>
              <a:buFont typeface="Wingdings" pitchFamily="2" charset="2"/>
              <a:buNone/>
              <a:defRPr/>
            </a:pPr>
            <a:endParaRPr lang="tr-TR" smtClean="0"/>
          </a:p>
          <a:p>
            <a:pPr eaLnBrk="1" hangingPunct="1">
              <a:lnSpc>
                <a:spcPct val="90000"/>
              </a:lnSpc>
              <a:defRPr/>
            </a:pPr>
            <a:endParaRPr lang="tr-TR"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tr-TR" sz="4000" dirty="0" smtClean="0"/>
              <a:t>İnternet Sonrası</a:t>
            </a:r>
            <a:br>
              <a:rPr lang="tr-TR" sz="4000" dirty="0" smtClean="0"/>
            </a:br>
            <a:endParaRPr lang="tr-TR" sz="4000" dirty="0" smtClean="0"/>
          </a:p>
        </p:txBody>
      </p:sp>
      <p:sp>
        <p:nvSpPr>
          <p:cNvPr id="9219" name="Rectangle 3"/>
          <p:cNvSpPr>
            <a:spLocks noGrp="1" noChangeArrowheads="1"/>
          </p:cNvSpPr>
          <p:nvPr>
            <p:ph type="body" idx="1"/>
          </p:nvPr>
        </p:nvSpPr>
        <p:spPr/>
        <p:txBody>
          <a:bodyPr/>
          <a:lstStyle/>
          <a:p>
            <a:pPr eaLnBrk="1" hangingPunct="1">
              <a:lnSpc>
                <a:spcPct val="90000"/>
              </a:lnSpc>
              <a:defRPr/>
            </a:pPr>
            <a:r>
              <a:rPr lang="tr-TR" dirty="0" smtClean="0"/>
              <a:t>Diyalog </a:t>
            </a:r>
          </a:p>
          <a:p>
            <a:pPr eaLnBrk="1" hangingPunct="1">
              <a:lnSpc>
                <a:spcPct val="90000"/>
              </a:lnSpc>
              <a:defRPr/>
            </a:pPr>
            <a:r>
              <a:rPr lang="tr-TR" dirty="0" smtClean="0"/>
              <a:t>Kişiye özel pazarlama </a:t>
            </a:r>
          </a:p>
          <a:p>
            <a:pPr eaLnBrk="1" hangingPunct="1">
              <a:lnSpc>
                <a:spcPct val="90000"/>
              </a:lnSpc>
              <a:defRPr/>
            </a:pPr>
            <a:r>
              <a:rPr lang="tr-TR" dirty="0" smtClean="0"/>
              <a:t>Gerçek zamanlı </a:t>
            </a:r>
          </a:p>
          <a:p>
            <a:pPr eaLnBrk="1" hangingPunct="1">
              <a:lnSpc>
                <a:spcPct val="90000"/>
              </a:lnSpc>
              <a:defRPr/>
            </a:pPr>
            <a:r>
              <a:rPr lang="tr-TR" dirty="0" smtClean="0"/>
              <a:t>Dinamik </a:t>
            </a:r>
          </a:p>
          <a:p>
            <a:pPr eaLnBrk="1" hangingPunct="1">
              <a:lnSpc>
                <a:spcPct val="90000"/>
              </a:lnSpc>
              <a:defRPr/>
            </a:pPr>
            <a:r>
              <a:rPr lang="tr-TR" dirty="0" smtClean="0"/>
              <a:t>Ortaklaşa katılım </a:t>
            </a:r>
          </a:p>
          <a:p>
            <a:pPr eaLnBrk="1" hangingPunct="1">
              <a:lnSpc>
                <a:spcPct val="90000"/>
              </a:lnSpc>
              <a:defRPr/>
            </a:pPr>
            <a:r>
              <a:rPr lang="tr-TR" dirty="0" smtClean="0"/>
              <a:t>Pazar bölümlere ayrılmış </a:t>
            </a:r>
          </a:p>
          <a:p>
            <a:pPr eaLnBrk="1" hangingPunct="1">
              <a:lnSpc>
                <a:spcPct val="90000"/>
              </a:lnSpc>
              <a:defRPr/>
            </a:pPr>
            <a:r>
              <a:rPr lang="tr-TR" dirty="0" smtClean="0"/>
              <a:t>Yoğun müşteri iletişimi </a:t>
            </a:r>
          </a:p>
          <a:p>
            <a:pPr eaLnBrk="1" hangingPunct="1">
              <a:lnSpc>
                <a:spcPct val="90000"/>
              </a:lnSpc>
              <a:defRPr/>
            </a:pPr>
            <a:r>
              <a:rPr lang="tr-TR" dirty="0" smtClean="0"/>
              <a:t>Daha fazla müşteri  verisi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dirty="0" smtClean="0"/>
              <a:t>ÖDEV</a:t>
            </a:r>
          </a:p>
        </p:txBody>
      </p:sp>
      <p:sp>
        <p:nvSpPr>
          <p:cNvPr id="3" name="2 İçerik Yer Tutucusu"/>
          <p:cNvSpPr>
            <a:spLocks noGrp="1"/>
          </p:cNvSpPr>
          <p:nvPr>
            <p:ph idx="1"/>
          </p:nvPr>
        </p:nvSpPr>
        <p:spPr/>
        <p:txBody>
          <a:bodyPr/>
          <a:lstStyle/>
          <a:p>
            <a:pPr eaLnBrk="1" hangingPunct="1">
              <a:buFont typeface="Wingdings" pitchFamily="2" charset="2"/>
              <a:buNone/>
              <a:defRPr/>
            </a:pPr>
            <a:r>
              <a:rPr lang="tr-TR" dirty="0" smtClean="0"/>
              <a:t>	Çevrenizde bilişim teknolojileri kullanılarak geliştirilmiş  e-uygulamaları araştırıp nihai tüketiciyi, vatandaşı, kurumları ilgilendiren, fayda sağlayan uygulamalar neler?</a:t>
            </a:r>
          </a:p>
          <a:p>
            <a:pPr eaLnBrk="1" hangingPunct="1">
              <a:buFont typeface="Wingdings" pitchFamily="2" charset="2"/>
              <a:buNone/>
              <a:defRPr/>
            </a:pPr>
            <a:endParaRPr lang="tr-TR" dirty="0" smtClean="0"/>
          </a:p>
          <a:p>
            <a:pPr eaLnBrk="1" hangingPunct="1">
              <a:buFont typeface="Wingdings" pitchFamily="2" charset="2"/>
              <a:buNone/>
              <a:defRPr/>
            </a:pPr>
            <a:r>
              <a:rPr lang="tr-TR" dirty="0" smtClean="0"/>
              <a:t>    Örnek: e-devlet, e-belediye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eaLnBrk="1" hangingPunct="1">
              <a:defRPr/>
            </a:pPr>
            <a:r>
              <a:rPr lang="tr-TR" sz="4000" b="1" smtClean="0"/>
              <a:t>Fikri mülkiyet'ten Değer Yaratmak</a:t>
            </a:r>
            <a:r>
              <a:rPr lang="tr-TR" sz="4000" smtClean="0"/>
              <a:t> </a:t>
            </a:r>
          </a:p>
        </p:txBody>
      </p:sp>
      <p:pic>
        <p:nvPicPr>
          <p:cNvPr id="102403" name="Picture 4"/>
          <p:cNvPicPr>
            <a:picLocks noGrp="1" noChangeAspect="1" noChangeArrowheads="1"/>
          </p:cNvPicPr>
          <p:nvPr>
            <p:ph type="body" idx="1"/>
          </p:nvPr>
        </p:nvPicPr>
        <p:blipFill>
          <a:blip r:embed="rId2" cstate="print"/>
          <a:srcRect/>
          <a:stretch>
            <a:fillRect/>
          </a:stretch>
        </p:blipFill>
        <p:spPr>
          <a:xfrm>
            <a:off x="228600" y="2743200"/>
            <a:ext cx="8915400" cy="1990725"/>
          </a:xfr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dirty="0" smtClean="0"/>
              <a:t>Düşünelim!</a:t>
            </a:r>
          </a:p>
        </p:txBody>
      </p:sp>
      <p:sp>
        <p:nvSpPr>
          <p:cNvPr id="3" name="2 İçerik Yer Tutucusu"/>
          <p:cNvSpPr>
            <a:spLocks noGrp="1"/>
          </p:cNvSpPr>
          <p:nvPr>
            <p:ph idx="1"/>
          </p:nvPr>
        </p:nvSpPr>
        <p:spPr/>
        <p:txBody>
          <a:bodyPr/>
          <a:lstStyle/>
          <a:p>
            <a:pPr eaLnBrk="1" hangingPunct="1">
              <a:buFont typeface="Wingdings" pitchFamily="2" charset="2"/>
              <a:buNone/>
              <a:defRPr/>
            </a:pPr>
            <a:r>
              <a:rPr lang="tr-TR" smtClean="0"/>
              <a:t>	</a:t>
            </a:r>
          </a:p>
          <a:p>
            <a:pPr eaLnBrk="1" hangingPunct="1">
              <a:buFont typeface="Wingdings" pitchFamily="2" charset="2"/>
              <a:buNone/>
              <a:defRPr/>
            </a:pPr>
            <a:r>
              <a:rPr lang="tr-TR" smtClean="0"/>
              <a:t>	İçinde bulunduğumuz bilgi ve iletişim çağı, bilişim teknolojilerindeki gelişmeler hayatımızı nasıl etkiliyor?</a:t>
            </a:r>
          </a:p>
          <a:p>
            <a:pPr eaLnBrk="1" hangingPunct="1">
              <a:buFont typeface="Wingdings" pitchFamily="2" charset="2"/>
              <a:buNone/>
              <a:defRPr/>
            </a:pPr>
            <a:endParaRPr lang="tr-TR" smtClean="0"/>
          </a:p>
          <a:p>
            <a:pPr eaLnBrk="1" hangingPunct="1">
              <a:buFont typeface="Wingdings" pitchFamily="2" charset="2"/>
              <a:buNone/>
              <a:defRPr/>
            </a:pPr>
            <a:r>
              <a:rPr lang="tr-TR" smtClean="0">
                <a:effectLst/>
              </a:rPr>
              <a:t>   Küresel pazarlamayı etkileyen çevresel faktörler neler ve kontrol edilebilir mi?</a:t>
            </a:r>
            <a:endParaRPr lang="tr-TR" smtClean="0"/>
          </a:p>
          <a:p>
            <a:pPr eaLnBrk="1" hangingPunct="1">
              <a:buFont typeface="Wingdings" pitchFamily="2" charset="2"/>
              <a:buNone/>
              <a:defRPr/>
            </a:pPr>
            <a:endParaRPr lang="tr-TR" smtClean="0"/>
          </a:p>
          <a:p>
            <a:pPr eaLnBrk="1" hangingPunct="1">
              <a:buFont typeface="Wingdings" pitchFamily="2" charset="2"/>
              <a:buNone/>
              <a:defRPr/>
            </a:pPr>
            <a:endParaRPr lang="tr-TR" smtClean="0"/>
          </a:p>
          <a:p>
            <a:pPr eaLnBrk="1" hangingPunct="1">
              <a:buFont typeface="Wingdings" pitchFamily="2" charset="2"/>
              <a:buNone/>
              <a:defRPr/>
            </a:pPr>
            <a:endParaRPr lang="tr-T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a:t>
            </a:r>
            <a:endParaRPr lang="tr-TR" dirty="0"/>
          </a:p>
        </p:txBody>
      </p:sp>
      <p:sp>
        <p:nvSpPr>
          <p:cNvPr id="3" name="2 İçerik Yer Tutucusu"/>
          <p:cNvSpPr>
            <a:spLocks noGrp="1"/>
          </p:cNvSpPr>
          <p:nvPr>
            <p:ph idx="1"/>
          </p:nvPr>
        </p:nvSpPr>
        <p:spPr/>
        <p:txBody>
          <a:bodyPr/>
          <a:lstStyle/>
          <a:p>
            <a:pPr>
              <a:defRPr/>
            </a:pPr>
            <a:r>
              <a:rPr lang="tr-TR" dirty="0" smtClean="0"/>
              <a:t>Coğrafi mesafelerin aşılması</a:t>
            </a:r>
          </a:p>
          <a:p>
            <a:pPr>
              <a:defRPr/>
            </a:pPr>
            <a:r>
              <a:rPr lang="tr-TR" dirty="0" smtClean="0"/>
              <a:t>Pazarların genişlemesi</a:t>
            </a:r>
          </a:p>
          <a:p>
            <a:pPr>
              <a:defRPr/>
            </a:pPr>
            <a:r>
              <a:rPr lang="tr-TR" dirty="0" smtClean="0"/>
              <a:t>Tedarik, üretim, pazarlama</a:t>
            </a:r>
          </a:p>
          <a:p>
            <a:pPr>
              <a:defRPr/>
            </a:pPr>
            <a:r>
              <a:rPr lang="tr-TR" dirty="0" smtClean="0"/>
              <a:t>Küresel rekabet</a:t>
            </a:r>
          </a:p>
          <a:p>
            <a:pPr>
              <a:defRPr/>
            </a:pPr>
            <a:r>
              <a:rPr lang="tr-TR" dirty="0" smtClean="0"/>
              <a:t>Farklılaşma</a:t>
            </a:r>
          </a:p>
          <a:p>
            <a:pPr>
              <a:defRPr/>
            </a:pPr>
            <a:r>
              <a:rPr lang="tr-TR" dirty="0" smtClean="0"/>
              <a:t>Müşteri beklenti ve davranışlarının değişmesi</a:t>
            </a:r>
          </a:p>
          <a:p>
            <a:pPr>
              <a:buFont typeface="Wingdings" pitchFamily="2" charset="2"/>
              <a:buNone/>
              <a:defRPr/>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Örnekler;</a:t>
            </a:r>
            <a:endParaRPr lang="tr-TR" dirty="0"/>
          </a:p>
        </p:txBody>
      </p:sp>
      <p:sp>
        <p:nvSpPr>
          <p:cNvPr id="3" name="2 İçerik Yer Tutucusu"/>
          <p:cNvSpPr>
            <a:spLocks noGrp="1"/>
          </p:cNvSpPr>
          <p:nvPr>
            <p:ph idx="1"/>
          </p:nvPr>
        </p:nvSpPr>
        <p:spPr/>
        <p:txBody>
          <a:bodyPr/>
          <a:lstStyle/>
          <a:p>
            <a:pPr>
              <a:buNone/>
            </a:pPr>
            <a:r>
              <a:rPr lang="tr-TR" dirty="0" smtClean="0"/>
              <a:t>Tedarik</a:t>
            </a:r>
          </a:p>
          <a:p>
            <a:pPr>
              <a:buNone/>
            </a:pPr>
            <a:r>
              <a:rPr lang="tr-TR" dirty="0" smtClean="0"/>
              <a:t>Perakende, toptancı</a:t>
            </a:r>
          </a:p>
          <a:p>
            <a:pPr>
              <a:buNone/>
            </a:pPr>
            <a:r>
              <a:rPr lang="tr-TR" dirty="0" smtClean="0"/>
              <a:t>Bankacılık</a:t>
            </a:r>
          </a:p>
          <a:p>
            <a:pPr>
              <a:buNone/>
            </a:pPr>
            <a:r>
              <a:rPr lang="tr-TR" dirty="0" smtClean="0"/>
              <a:t>Konaklama</a:t>
            </a:r>
          </a:p>
          <a:p>
            <a:pPr>
              <a:buNone/>
            </a:pPr>
            <a:r>
              <a:rPr lang="tr-TR" dirty="0" smtClean="0"/>
              <a:t>Ulaşım şekli belirleme</a:t>
            </a:r>
          </a:p>
          <a:p>
            <a:pPr>
              <a:buNone/>
            </a:pPr>
            <a:r>
              <a:rPr lang="tr-TR" dirty="0" smtClean="0"/>
              <a:t>Pazar araştırması</a:t>
            </a:r>
          </a:p>
          <a:p>
            <a:pPr>
              <a:buNone/>
            </a:pPr>
            <a:r>
              <a:rPr lang="tr-TR" dirty="0" smtClean="0"/>
              <a:t>Devlet </a:t>
            </a:r>
          </a:p>
          <a:p>
            <a:pPr>
              <a:buNone/>
            </a:pPr>
            <a:r>
              <a:rPr lang="tr-TR" dirty="0" smtClean="0"/>
              <a:t>Yeni iş modelleri</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Bilgi </a:t>
            </a:r>
            <a:r>
              <a:rPr lang="tr-TR" smtClean="0"/>
              <a:t>ekonomisinin getirdikleri;</a:t>
            </a:r>
            <a:endParaRPr lang="tr-TR"/>
          </a:p>
        </p:txBody>
      </p:sp>
      <p:sp>
        <p:nvSpPr>
          <p:cNvPr id="3" name="2 İçerik Yer Tutucusu"/>
          <p:cNvSpPr>
            <a:spLocks noGrp="1"/>
          </p:cNvSpPr>
          <p:nvPr>
            <p:ph idx="1"/>
          </p:nvPr>
        </p:nvSpPr>
        <p:spPr/>
        <p:txBody>
          <a:bodyPr/>
          <a:lstStyle/>
          <a:p>
            <a:pPr marL="0" indent="357188">
              <a:lnSpc>
                <a:spcPct val="80000"/>
              </a:lnSpc>
              <a:buFont typeface="Wingdings" pitchFamily="2" charset="2"/>
              <a:buNone/>
              <a:tabLst>
                <a:tab pos="357188" algn="l"/>
              </a:tabLst>
              <a:defRPr/>
            </a:pPr>
            <a:r>
              <a:rPr lang="tr-TR" sz="2800" b="1" dirty="0" smtClean="0"/>
              <a:t>Sürekli hızlanan teknolojik gelişmeler</a:t>
            </a:r>
          </a:p>
          <a:p>
            <a:pPr marL="0" indent="357188">
              <a:lnSpc>
                <a:spcPct val="80000"/>
              </a:lnSpc>
              <a:buFont typeface="Wingdings" pitchFamily="2" charset="2"/>
              <a:buNone/>
              <a:tabLst>
                <a:tab pos="357188" algn="l"/>
              </a:tabLst>
              <a:defRPr/>
            </a:pPr>
            <a:r>
              <a:rPr lang="tr-TR" sz="2800" b="1" dirty="0" smtClean="0"/>
              <a:t> ve dijitalleşme /internet ekonomisi,</a:t>
            </a:r>
          </a:p>
          <a:p>
            <a:pPr marL="0" indent="357188">
              <a:lnSpc>
                <a:spcPct val="80000"/>
              </a:lnSpc>
              <a:buFont typeface="Wingdings" pitchFamily="2" charset="2"/>
              <a:buNone/>
              <a:tabLst>
                <a:tab pos="357188" algn="l"/>
              </a:tabLst>
              <a:defRPr/>
            </a:pPr>
            <a:r>
              <a:rPr lang="tr-TR" sz="2800" b="1" dirty="0" smtClean="0"/>
              <a:t> elektronik ticaret,</a:t>
            </a:r>
          </a:p>
          <a:p>
            <a:pPr marL="0" indent="357188">
              <a:lnSpc>
                <a:spcPct val="80000"/>
              </a:lnSpc>
              <a:buFont typeface="Wingdings" pitchFamily="2" charset="2"/>
              <a:buNone/>
              <a:tabLst>
                <a:tab pos="357188" algn="l"/>
              </a:tabLst>
              <a:defRPr/>
            </a:pPr>
            <a:r>
              <a:rPr lang="tr-TR" sz="2800" b="1" dirty="0" smtClean="0"/>
              <a:t>Artan araştırma geliştirme faaliyetleri,</a:t>
            </a:r>
          </a:p>
          <a:p>
            <a:pPr marL="0" indent="357188">
              <a:lnSpc>
                <a:spcPct val="80000"/>
              </a:lnSpc>
              <a:buFont typeface="Wingdings" pitchFamily="2" charset="2"/>
              <a:buNone/>
              <a:tabLst>
                <a:tab pos="357188" algn="l"/>
              </a:tabLst>
              <a:defRPr/>
            </a:pPr>
            <a:r>
              <a:rPr lang="tr-TR" sz="2800" b="1" dirty="0" smtClean="0"/>
              <a:t>İnsan kaynakları profilinde yaşanan </a:t>
            </a:r>
          </a:p>
          <a:p>
            <a:pPr marL="0" indent="357188">
              <a:lnSpc>
                <a:spcPct val="80000"/>
              </a:lnSpc>
              <a:buFont typeface="Wingdings" pitchFamily="2" charset="2"/>
              <a:buNone/>
              <a:tabLst>
                <a:tab pos="357188" algn="l"/>
              </a:tabLst>
              <a:defRPr/>
            </a:pPr>
            <a:r>
              <a:rPr lang="tr-TR" sz="2800" b="1" dirty="0" smtClean="0"/>
              <a:t>köklü 	değişimler,</a:t>
            </a:r>
          </a:p>
          <a:p>
            <a:pPr marL="0" indent="357188">
              <a:lnSpc>
                <a:spcPct val="80000"/>
              </a:lnSpc>
              <a:buFont typeface="Wingdings" pitchFamily="2" charset="2"/>
              <a:buNone/>
              <a:tabLst>
                <a:tab pos="357188" algn="l"/>
              </a:tabLst>
              <a:defRPr/>
            </a:pPr>
            <a:r>
              <a:rPr lang="tr-TR" sz="2800" b="1" dirty="0" smtClean="0"/>
              <a:t>Artan bilişim ve bilgi yoğun faaliyetler,</a:t>
            </a:r>
          </a:p>
          <a:p>
            <a:pPr marL="0" indent="357188">
              <a:lnSpc>
                <a:spcPct val="80000"/>
              </a:lnSpc>
              <a:buFont typeface="Wingdings" pitchFamily="2" charset="2"/>
              <a:buNone/>
              <a:tabLst>
                <a:tab pos="357188" algn="l"/>
              </a:tabLst>
              <a:defRPr/>
            </a:pPr>
            <a:r>
              <a:rPr lang="tr-TR" sz="2800" b="1" dirty="0" smtClean="0"/>
              <a:t>Kısalan ürün yaşam eğrisi,</a:t>
            </a:r>
          </a:p>
          <a:p>
            <a:pPr marL="0" indent="357188">
              <a:lnSpc>
                <a:spcPct val="80000"/>
              </a:lnSpc>
              <a:buFont typeface="Wingdings" pitchFamily="2" charset="2"/>
              <a:buNone/>
              <a:tabLst>
                <a:tab pos="357188" algn="l"/>
              </a:tabLst>
              <a:defRPr/>
            </a:pPr>
            <a:r>
              <a:rPr lang="tr-TR" sz="2800" b="1" dirty="0" smtClean="0"/>
              <a:t>Pazarların küreselleşmesi,</a:t>
            </a:r>
          </a:p>
          <a:p>
            <a:pPr marL="0" indent="357188">
              <a:lnSpc>
                <a:spcPct val="80000"/>
              </a:lnSpc>
              <a:buFont typeface="Wingdings" pitchFamily="2" charset="2"/>
              <a:buNone/>
              <a:tabLst>
                <a:tab pos="357188" algn="l"/>
              </a:tabLst>
              <a:defRPr/>
            </a:pPr>
            <a:r>
              <a:rPr lang="tr-TR" sz="2800" b="1" dirty="0" smtClean="0"/>
              <a:t>Sanayi kolları arasındaki farklılıkların 	belirsizleşmesi</a:t>
            </a:r>
          </a:p>
          <a:p>
            <a:pPr>
              <a:buFont typeface="Wingdings" pitchFamily="2" charset="2"/>
              <a:buNone/>
              <a:defRPr/>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hangingPunct="1">
              <a:defRPr/>
            </a:pPr>
            <a:r>
              <a:rPr lang="tr-TR" dirty="0" smtClean="0"/>
              <a:t>Sizce</a:t>
            </a:r>
          </a:p>
        </p:txBody>
      </p:sp>
      <p:sp>
        <p:nvSpPr>
          <p:cNvPr id="3" name="2 İçerik Yer Tutucusu"/>
          <p:cNvSpPr>
            <a:spLocks noGrp="1"/>
          </p:cNvSpPr>
          <p:nvPr>
            <p:ph idx="1"/>
          </p:nvPr>
        </p:nvSpPr>
        <p:spPr/>
        <p:txBody>
          <a:bodyPr/>
          <a:lstStyle/>
          <a:p>
            <a:pPr eaLnBrk="1" hangingPunct="1">
              <a:defRPr/>
            </a:pPr>
            <a:endParaRPr lang="tr-TR" dirty="0" smtClean="0"/>
          </a:p>
          <a:p>
            <a:pPr eaLnBrk="1" hangingPunct="1">
              <a:defRPr/>
            </a:pPr>
            <a:endParaRPr lang="tr-TR" dirty="0" smtClean="0"/>
          </a:p>
          <a:p>
            <a:pPr eaLnBrk="1" hangingPunct="1">
              <a:defRPr/>
            </a:pPr>
            <a:r>
              <a:rPr lang="tr-TR" dirty="0" smtClean="0"/>
              <a:t>Yeni ekonomide iş kuralları neler?</a:t>
            </a:r>
          </a:p>
          <a:p>
            <a:pPr eaLnBrk="1" hangingPunct="1">
              <a:defRPr/>
            </a:pPr>
            <a:endParaRPr lang="tr-TR" dirty="0" smtClean="0"/>
          </a:p>
        </p:txBody>
      </p:sp>
    </p:spTree>
  </p:cSld>
  <p:clrMapOvr>
    <a:masterClrMapping/>
  </p:clrMapOvr>
</p:sld>
</file>

<file path=ppt/theme/theme1.xml><?xml version="1.0" encoding="utf-8"?>
<a:theme xmlns:a="http://schemas.openxmlformats.org/drawingml/2006/main" name="Huzme">
  <a:themeElements>
    <a:clrScheme name="Huzme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Huzme">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uzme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Huzme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Huzme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Huzme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Huzme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Huzme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Huzme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Huzme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Huzme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Beam</Template>
  <TotalTime>655</TotalTime>
  <Words>1300</Words>
  <Application>Microsoft Office PowerPoint</Application>
  <PresentationFormat>Ekran Gösterisi (4:3)</PresentationFormat>
  <Paragraphs>255</Paragraphs>
  <Slides>39</Slides>
  <Notes>3</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39</vt:i4>
      </vt:variant>
    </vt:vector>
  </HeadingPairs>
  <TitlesOfParts>
    <vt:vector size="41" baseType="lpstr">
      <vt:lpstr>Huzme</vt:lpstr>
      <vt:lpstr>Clip</vt:lpstr>
      <vt:lpstr>YENİ EKONOMİ VE İNTERNET</vt:lpstr>
      <vt:lpstr>.</vt:lpstr>
      <vt:lpstr>?</vt:lpstr>
      <vt:lpstr>Fikri mülkiyet'ten Değer Yaratmak </vt:lpstr>
      <vt:lpstr>Düşünelim!</vt:lpstr>
      <vt:lpstr>!</vt:lpstr>
      <vt:lpstr>Örnekler;</vt:lpstr>
      <vt:lpstr>Bilgi ekonomisinin getirdikleri;</vt:lpstr>
      <vt:lpstr>Sizce</vt:lpstr>
      <vt:lpstr>Yeni ekonomide iş kuralları </vt:lpstr>
      <vt:lpstr>Örnek</vt:lpstr>
      <vt:lpstr>Ağ (Network) Ekonomisi</vt:lpstr>
      <vt:lpstr>E ticaret ve Klasik Ticaret</vt:lpstr>
      <vt:lpstr>Elektronik Ticaretin Farkı</vt:lpstr>
      <vt:lpstr>.</vt:lpstr>
      <vt:lpstr>Sizce</vt:lpstr>
      <vt:lpstr>Tüketici beklenti ve isteklerinde ortaya çıkan değişiklikler (Nihai tüketici, endüstriyel tüketici)</vt:lpstr>
      <vt:lpstr>E-Müşteri: </vt:lpstr>
      <vt:lpstr>Hanehalkı Bilişim Teknolojileri Kullanım Araştırması, 2014</vt:lpstr>
      <vt:lpstr>Slayt 20</vt:lpstr>
      <vt:lpstr>2014 yılının ilk altı ayında internet kullanan bireylerin;</vt:lpstr>
      <vt:lpstr>Türkiye İstatistik Kurumu’nun her yıl yaptığı Hane Halkı Bilişim Teknolojileri Kullanım anketi sonuçlarına göre,</vt:lpstr>
      <vt:lpstr>Slayt 23</vt:lpstr>
      <vt:lpstr>Slayt 24</vt:lpstr>
      <vt:lpstr>Dünyada İnternet Gelişimi</vt:lpstr>
      <vt:lpstr>Türkiye’de İnternet</vt:lpstr>
      <vt:lpstr>PricewaterhouseCoopers ve TNS Retail Forward tarafından ortaklaşa hazırlanan 44 sayfalık 2015 yılı perakende trendleri raporu  2015′e kadar neler değişecek: </vt:lpstr>
      <vt:lpstr>2015′e kadar neler değişecek:</vt:lpstr>
      <vt:lpstr>2015 yılında perakende trend öngörüleri </vt:lpstr>
      <vt:lpstr>2015 yılında perakende trend öngörüleri</vt:lpstr>
      <vt:lpstr>2015 yılında perakende trend öngörüleri</vt:lpstr>
      <vt:lpstr>Sizce</vt:lpstr>
      <vt:lpstr>Yeni ekonomi şirketlerine (e işletme) dönüşüm</vt:lpstr>
      <vt:lpstr>?</vt:lpstr>
      <vt:lpstr>E Dönüşüm</vt:lpstr>
      <vt:lpstr>E İşletme</vt:lpstr>
      <vt:lpstr>İnternet Öncesi</vt:lpstr>
      <vt:lpstr>İnternet Sonrası </vt:lpstr>
      <vt:lpstr>ÖDEV</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EKONOMİ VE İNTERNET</dc:title>
  <dc:creator>Anakara Üniversitesi</dc:creator>
  <cp:lastModifiedBy>ulas</cp:lastModifiedBy>
  <cp:revision>78</cp:revision>
  <dcterms:created xsi:type="dcterms:W3CDTF">2012-09-18T07:56:31Z</dcterms:created>
  <dcterms:modified xsi:type="dcterms:W3CDTF">2018-02-25T13:14:13Z</dcterms:modified>
</cp:coreProperties>
</file>