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F1C14F7-E740-48D7-88F7-AFC86FF5E1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92F9E22-DAAD-421E-9D84-06EB2725A3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08B54866-F2D3-4B0A-B8BF-E5888D046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26DB94-77A3-4985-8E3A-0C4BFCA6C69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6448338"/>
      </p:ext>
    </p:extLst>
  </p:cSld>
  <p:clrMapOvr>
    <a:masterClrMapping/>
  </p:clrMapOvr>
  <p:transition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Küçük Resim Yer Tutucusu"/>
          <p:cNvSpPr>
            <a:spLocks noGrp="1"/>
          </p:cNvSpPr>
          <p:nvPr>
            <p:ph type="clipArt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F1C14F7-E740-48D7-88F7-AFC86FF5E1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92F9E22-DAAD-421E-9D84-06EB2725A3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08B54866-F2D3-4B0A-B8BF-E5888D046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0CAEF4-A2E3-4838-9359-6B49F33CBB0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77201119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867025"/>
          </a:xfrm>
        </p:spPr>
        <p:txBody>
          <a:bodyPr/>
          <a:lstStyle/>
          <a:p>
            <a:pPr eaLnBrk="1" hangingPunct="1"/>
            <a:r>
              <a:rPr lang="tr-TR" altLang="tr-TR" sz="8000" smtClean="0">
                <a:solidFill>
                  <a:srgbClr val="FF0066"/>
                </a:solidFill>
              </a:rPr>
              <a:t>MOTİVASYON</a:t>
            </a:r>
          </a:p>
        </p:txBody>
      </p:sp>
    </p:spTree>
    <p:extLst>
      <p:ext uri="{BB962C8B-B14F-4D97-AF65-F5344CB8AC3E}">
        <p14:creationId xmlns:p14="http://schemas.microsoft.com/office/powerpoint/2010/main" val="1479676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66FF33"/>
                </a:solidFill>
              </a:rPr>
              <a:t>MOTİV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tr-TR" altLang="tr-TR" smtClean="0"/>
              <a:t>	</a:t>
            </a:r>
            <a:r>
              <a:rPr lang="tr-TR" altLang="tr-TR" smtClean="0">
                <a:solidFill>
                  <a:srgbClr val="FFFF00"/>
                </a:solidFill>
              </a:rPr>
              <a:t>Organizmayı eyleme yönelten olguların her birisi, hareketlerin başlangıç noktasıdır.</a:t>
            </a:r>
          </a:p>
          <a:p>
            <a:pPr marL="609600" indent="-609600" algn="ctr" eaLnBrk="1" hangingPunct="1">
              <a:buFontTx/>
              <a:buNone/>
            </a:pPr>
            <a:r>
              <a:rPr lang="tr-TR" altLang="tr-TR" smtClean="0">
                <a:solidFill>
                  <a:srgbClr val="FFFF00"/>
                </a:solidFill>
              </a:rPr>
              <a:t>İki grup motivden söz edebiliriz. Bunlar</a:t>
            </a:r>
            <a:r>
              <a:rPr lang="tr-TR" altLang="tr-TR" smtClean="0">
                <a:solidFill>
                  <a:srgbClr val="FF0000"/>
                </a:solidFill>
              </a:rPr>
              <a:t> </a:t>
            </a:r>
          </a:p>
          <a:p>
            <a:pPr marL="609600" indent="-609600" algn="ctr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00"/>
                </a:solidFill>
              </a:rPr>
              <a:t>Fizyolojik motivler</a:t>
            </a:r>
          </a:p>
          <a:p>
            <a:pPr marL="609600" indent="-609600" algn="ctr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00"/>
                </a:solidFill>
              </a:rPr>
              <a:t>Psikolojik motivler</a:t>
            </a:r>
          </a:p>
        </p:txBody>
      </p:sp>
    </p:spTree>
    <p:extLst>
      <p:ext uri="{BB962C8B-B14F-4D97-AF65-F5344CB8AC3E}">
        <p14:creationId xmlns:p14="http://schemas.microsoft.com/office/powerpoint/2010/main" val="6134073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38200" indent="-838200" eaLnBrk="1" hangingPunct="1"/>
            <a:r>
              <a:rPr lang="tr-TR" altLang="tr-TR" smtClean="0">
                <a:solidFill>
                  <a:srgbClr val="FF0000"/>
                </a:solidFill>
              </a:rPr>
              <a:t/>
            </a:r>
            <a:br>
              <a:rPr lang="tr-TR" altLang="tr-TR" smtClean="0">
                <a:solidFill>
                  <a:srgbClr val="FF0000"/>
                </a:solidFill>
              </a:rPr>
            </a:br>
            <a:r>
              <a:rPr lang="tr-TR" altLang="tr-TR" smtClean="0">
                <a:solidFill>
                  <a:srgbClr val="FF0000"/>
                </a:solidFill>
              </a:rPr>
              <a:t>Fizyolojik motivler</a:t>
            </a:r>
            <a:r>
              <a:rPr lang="tr-TR" altLang="tr-TR" sz="4000" smtClean="0">
                <a:solidFill>
                  <a:srgbClr val="FF0000"/>
                </a:solidFill>
              </a:rPr>
              <a:t/>
            </a:r>
            <a:br>
              <a:rPr lang="tr-TR" altLang="tr-TR" sz="4000" smtClean="0">
                <a:solidFill>
                  <a:srgbClr val="FF0000"/>
                </a:solidFill>
              </a:rPr>
            </a:br>
            <a:endParaRPr lang="tr-TR" altLang="tr-TR" sz="4000" smtClean="0">
              <a:solidFill>
                <a:srgbClr val="FF0000"/>
              </a:solidFill>
            </a:endParaRP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3776663" cy="3657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tr-TR" smtClean="0">
                <a:solidFill>
                  <a:srgbClr val="66FF33"/>
                </a:solidFill>
              </a:rPr>
              <a:t>Yaşama ve varolmaya özetle</a:t>
            </a:r>
          </a:p>
          <a:p>
            <a:pPr algn="ctr" eaLnBrk="1" hangingPunct="1">
              <a:buFontTx/>
              <a:buNone/>
            </a:pPr>
            <a:r>
              <a:rPr lang="tr-TR" altLang="tr-TR" smtClean="0">
                <a:solidFill>
                  <a:srgbClr val="66FF33"/>
                </a:solidFill>
              </a:rPr>
              <a:t>canlılığa hizmet ederler.</a:t>
            </a:r>
          </a:p>
          <a:p>
            <a:pPr algn="ctr" eaLnBrk="1" hangingPunct="1">
              <a:buFontTx/>
              <a:buNone/>
            </a:pPr>
            <a:r>
              <a:rPr lang="tr-TR" altLang="tr-TR" smtClean="0">
                <a:solidFill>
                  <a:srgbClr val="66FF33"/>
                </a:solidFill>
              </a:rPr>
              <a:t>Açlık,susuzluk, uyuma vb. </a:t>
            </a:r>
          </a:p>
        </p:txBody>
      </p:sp>
      <p:pic>
        <p:nvPicPr>
          <p:cNvPr id="12292" name="Picture 7" descr="j0199283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484313"/>
            <a:ext cx="4103687" cy="4681537"/>
          </a:xfrm>
        </p:spPr>
      </p:pic>
    </p:spTree>
    <p:extLst>
      <p:ext uri="{BB962C8B-B14F-4D97-AF65-F5344CB8AC3E}">
        <p14:creationId xmlns:p14="http://schemas.microsoft.com/office/powerpoint/2010/main" val="27462569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-603250"/>
            <a:ext cx="6870700" cy="1600200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</a:rPr>
              <a:t>Psikolojik motivler</a:t>
            </a:r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05338" y="1828800"/>
            <a:ext cx="3776662" cy="3657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tr-TR" altLang="tr-TR" sz="2800" smtClean="0"/>
              <a:t>	</a:t>
            </a:r>
            <a:r>
              <a:rPr lang="tr-TR" altLang="tr-TR" sz="2800" smtClean="0">
                <a:solidFill>
                  <a:srgbClr val="66FF33"/>
                </a:solidFill>
              </a:rPr>
              <a:t>Gerek benliğin savunulması gerekse başka kişilerle ilgili motivlere denir. Fizyolojik motivlere oranla karmaşıktırlar ve yaşantılar sonucu oluşurlar. Örn: Prestij kazanma</a:t>
            </a:r>
          </a:p>
        </p:txBody>
      </p:sp>
      <p:pic>
        <p:nvPicPr>
          <p:cNvPr id="13316" name="Picture 7" descr="MCj03101900000[1]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169988"/>
            <a:ext cx="4248150" cy="5211762"/>
          </a:xfrm>
        </p:spPr>
      </p:pic>
    </p:spTree>
    <p:extLst>
      <p:ext uri="{BB962C8B-B14F-4D97-AF65-F5344CB8AC3E}">
        <p14:creationId xmlns:p14="http://schemas.microsoft.com/office/powerpoint/2010/main" val="2103791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smtClean="0">
                <a:solidFill>
                  <a:srgbClr val="FF9900"/>
                </a:solidFill>
              </a:rPr>
              <a:t>Fizyolojik ve Psikolojik Motivler Arasındaki Farklar</a:t>
            </a:r>
            <a:endParaRPr lang="en-US" altLang="tr-TR" sz="4000" smtClean="0">
              <a:solidFill>
                <a:srgbClr val="FF99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991600" cy="4953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0066FF"/>
                </a:solidFill>
              </a:rPr>
              <a:t>Fizyolojikler canlılığı sağlarken, psikolojik bireyin benliği,sosyal çevresi ve güvenliğine hizmet eder</a:t>
            </a:r>
            <a:r>
              <a:rPr lang="tr-TR" altLang="tr-TR" sz="2400" smtClean="0">
                <a:solidFill>
                  <a:srgbClr val="CCFF66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FF0066"/>
                </a:solidFill>
              </a:rPr>
              <a:t>Fizyolojikler doğuştan itibaren görülürken psikolojikler öğrenilirler.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smtClean="0"/>
              <a:t>Fizyolojikler evrenseldir, psikolojiklerse toplumdan topluma ve bireyden bireye fark gösterir</a:t>
            </a:r>
            <a:r>
              <a:rPr lang="tr-TR" altLang="tr-TR" sz="2400" smtClean="0">
                <a:solidFill>
                  <a:srgbClr val="FFFF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chemeClr val="accent2"/>
                </a:solidFill>
              </a:rPr>
              <a:t>Fizyolojikler yaşamın ilk yıllarında davranışları etkilerken psikolojikler ileriki yıllarda daha büyük bir güç kaynağı oluştururlar.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400" smtClean="0">
                <a:solidFill>
                  <a:srgbClr val="FF33CC"/>
                </a:solidFill>
              </a:rPr>
              <a:t>Fizyolojik motivlerin evrimi ile meydana gelen psikolojik motivler en az fizyolojikler kadar değerlidir. Hatta bazen öyle güçlüdürler ki fonksiyonel özellik kazanırlar.</a:t>
            </a:r>
          </a:p>
          <a:p>
            <a:pPr eaLnBrk="1" hangingPunct="1">
              <a:lnSpc>
                <a:spcPct val="90000"/>
              </a:lnSpc>
            </a:pPr>
            <a:endParaRPr lang="en-US" altLang="tr-TR" sz="2400" smtClean="0">
              <a:solidFill>
                <a:srgbClr val="FF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4187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xmlns="" id="{EBA5FE2D-FF42-495D-A773-C26AB7766F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609600"/>
            <a:ext cx="7772400" cy="1736725"/>
          </a:xfrm>
        </p:spPr>
        <p:txBody>
          <a:bodyPr/>
          <a:lstStyle/>
          <a:p>
            <a:pPr eaLnBrk="1" hangingPunct="1">
              <a:defRPr/>
            </a:pPr>
            <a:r>
              <a:rPr lang="tr-TR">
                <a:solidFill>
                  <a:srgbClr val="CC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ÖZENDİRİCİLER</a:t>
            </a:r>
            <a:endParaRPr lang="en-US">
              <a:solidFill>
                <a:srgbClr val="CCFF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xmlns="" id="{C04EC05C-BD38-4202-8631-11C8237BBEF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7200" y="2514600"/>
            <a:ext cx="8153400" cy="4038600"/>
          </a:xfrm>
        </p:spPr>
        <p:txBody>
          <a:bodyPr/>
          <a:lstStyle/>
          <a:p>
            <a:pPr eaLnBrk="1" hangingPunct="1">
              <a:defRPr/>
            </a:pPr>
            <a:r>
              <a:rPr lang="tr-TR">
                <a:effectLst>
                  <a:outerShdw blurRad="38100" dist="38100" dir="2700000" algn="tl">
                    <a:srgbClr val="FFFFFF"/>
                  </a:outerShdw>
                </a:effectLst>
              </a:rPr>
              <a:t>Motivi doyurabilecek nitelikte görünen ve elde edilmesi için canlıyı harekete zorlayan dıştaki bir nesne veya durumdur.</a:t>
            </a:r>
            <a:endParaRPr lang="en-US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9858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855787"/>
          </a:xfrm>
        </p:spPr>
        <p:txBody>
          <a:bodyPr/>
          <a:lstStyle/>
          <a:p>
            <a:pPr eaLnBrk="1" hangingPunct="1"/>
            <a:r>
              <a:rPr lang="tr-TR" altLang="tr-TR" smtClean="0"/>
              <a:t>Güdülenmenin 3 ayrı yolu vardır.</a:t>
            </a:r>
            <a:endParaRPr lang="en-US" altLang="tr-TR" smtClean="0"/>
          </a:p>
        </p:txBody>
      </p:sp>
      <p:sp>
        <p:nvSpPr>
          <p:cNvPr id="16387" name="AutoShape 7"/>
          <p:cNvSpPr>
            <a:spLocks noChangeArrowheads="1"/>
          </p:cNvSpPr>
          <p:nvPr/>
        </p:nvSpPr>
        <p:spPr bwMode="auto">
          <a:xfrm>
            <a:off x="3505200" y="2514600"/>
            <a:ext cx="2133600" cy="2362200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/>
          </a:p>
        </p:txBody>
      </p:sp>
      <p:sp>
        <p:nvSpPr>
          <p:cNvPr id="16388" name="Line 9"/>
          <p:cNvSpPr>
            <a:spLocks noChangeShapeType="1"/>
          </p:cNvSpPr>
          <p:nvPr/>
        </p:nvSpPr>
        <p:spPr bwMode="auto">
          <a:xfrm flipV="1">
            <a:off x="4343400" y="4191000"/>
            <a:ext cx="1219200" cy="685800"/>
          </a:xfrm>
          <a:prstGeom prst="line">
            <a:avLst/>
          </a:prstGeom>
          <a:noFill/>
          <a:ln w="920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6389" name="Line 10"/>
          <p:cNvSpPr>
            <a:spLocks noChangeShapeType="1"/>
          </p:cNvSpPr>
          <p:nvPr/>
        </p:nvSpPr>
        <p:spPr bwMode="auto">
          <a:xfrm flipH="1" flipV="1">
            <a:off x="4572000" y="2492375"/>
            <a:ext cx="1066800" cy="685800"/>
          </a:xfrm>
          <a:prstGeom prst="line">
            <a:avLst/>
          </a:prstGeom>
          <a:noFill/>
          <a:ln w="920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6390" name="Line 11"/>
          <p:cNvSpPr>
            <a:spLocks noChangeShapeType="1"/>
          </p:cNvSpPr>
          <p:nvPr/>
        </p:nvSpPr>
        <p:spPr bwMode="auto">
          <a:xfrm flipH="1">
            <a:off x="3581400" y="2590800"/>
            <a:ext cx="533400" cy="1600200"/>
          </a:xfrm>
          <a:prstGeom prst="line">
            <a:avLst/>
          </a:prstGeom>
          <a:noFill/>
          <a:ln w="920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tr-TR"/>
          </a:p>
        </p:txBody>
      </p:sp>
      <p:sp>
        <p:nvSpPr>
          <p:cNvPr id="16391" name="Text Box 12"/>
          <p:cNvSpPr txBox="1">
            <a:spLocks noChangeArrowheads="1"/>
          </p:cNvSpPr>
          <p:nvPr/>
        </p:nvSpPr>
        <p:spPr bwMode="auto">
          <a:xfrm>
            <a:off x="2133600" y="4191000"/>
            <a:ext cx="1462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>
                <a:solidFill>
                  <a:srgbClr val="FF0000"/>
                </a:solidFill>
                <a:latin typeface="Times New Roman" pitchFamily="18" charset="0"/>
              </a:rPr>
              <a:t>3.HEDEF</a:t>
            </a:r>
            <a:endParaRPr lang="en-US" altLang="tr-TR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392" name="Text Box 13"/>
          <p:cNvSpPr txBox="1">
            <a:spLocks noChangeArrowheads="1"/>
          </p:cNvSpPr>
          <p:nvPr/>
        </p:nvSpPr>
        <p:spPr bwMode="auto">
          <a:xfrm>
            <a:off x="5410200" y="4495800"/>
            <a:ext cx="19653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>
                <a:solidFill>
                  <a:srgbClr val="FF0000"/>
                </a:solidFill>
                <a:latin typeface="Times New Roman" pitchFamily="18" charset="0"/>
              </a:rPr>
              <a:t>2. ARAÇSAL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>
                <a:solidFill>
                  <a:srgbClr val="FF0000"/>
                </a:solidFill>
                <a:latin typeface="Times New Roman" pitchFamily="18" charset="0"/>
              </a:rPr>
              <a:t> DAVRANIŞ</a:t>
            </a:r>
            <a:endParaRPr lang="en-US" altLang="tr-TR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393" name="Text Box 15"/>
          <p:cNvSpPr txBox="1">
            <a:spLocks noChangeArrowheads="1"/>
          </p:cNvSpPr>
          <p:nvPr/>
        </p:nvSpPr>
        <p:spPr bwMode="auto">
          <a:xfrm>
            <a:off x="2667000" y="2895600"/>
            <a:ext cx="1195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600" b="1">
                <a:latin typeface="Times New Roman" pitchFamily="18" charset="0"/>
              </a:rPr>
              <a:t>Rahatlama</a:t>
            </a:r>
            <a:r>
              <a:rPr lang="tr-TR" altLang="tr-TR" sz="1600">
                <a:solidFill>
                  <a:schemeClr val="bg2"/>
                </a:solidFill>
                <a:latin typeface="Times New Roman" pitchFamily="18" charset="0"/>
              </a:rPr>
              <a:t> </a:t>
            </a:r>
            <a:endParaRPr lang="en-US" altLang="tr-TR" sz="160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16394" name="Text Box 16"/>
          <p:cNvSpPr txBox="1">
            <a:spLocks noChangeArrowheads="1"/>
          </p:cNvSpPr>
          <p:nvPr/>
        </p:nvSpPr>
        <p:spPr bwMode="auto">
          <a:xfrm>
            <a:off x="7223125" y="56769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 b="1">
                <a:solidFill>
                  <a:srgbClr val="FF0000"/>
                </a:solidFill>
                <a:latin typeface="Times New Roman" pitchFamily="18" charset="0"/>
              </a:rPr>
              <a:t>Crifford.</a:t>
            </a:r>
            <a:endParaRPr lang="en-US" altLang="tr-TR" sz="18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6395" name="Rectangle 17"/>
          <p:cNvSpPr>
            <a:spLocks noChangeArrowheads="1"/>
          </p:cNvSpPr>
          <p:nvPr/>
        </p:nvSpPr>
        <p:spPr bwMode="auto">
          <a:xfrm>
            <a:off x="5508625" y="2492375"/>
            <a:ext cx="1098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600" b="1">
                <a:solidFill>
                  <a:srgbClr val="FF0000"/>
                </a:solidFill>
                <a:latin typeface="Times New Roman" pitchFamily="18" charset="0"/>
              </a:rPr>
              <a:t>1..MOTİV</a:t>
            </a:r>
          </a:p>
        </p:txBody>
      </p:sp>
    </p:spTree>
    <p:extLst>
      <p:ext uri="{BB962C8B-B14F-4D97-AF65-F5344CB8AC3E}">
        <p14:creationId xmlns:p14="http://schemas.microsoft.com/office/powerpoint/2010/main" val="23927636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44463"/>
          </a:xfrm>
        </p:spPr>
        <p:txBody>
          <a:bodyPr/>
          <a:lstStyle/>
          <a:p>
            <a:pPr eaLnBrk="1" hangingPunct="1"/>
            <a:endParaRPr lang="en-US" altLang="tr-TR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05800" cy="4530725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tr-TR" altLang="tr-TR" sz="2800" smtClean="0">
                <a:solidFill>
                  <a:srgbClr val="CCFF66"/>
                </a:solidFill>
              </a:rPr>
              <a:t>Kişiyi hedefe iten durum (açlık)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tr-TR" altLang="tr-TR" sz="2800" smtClean="0">
              <a:solidFill>
                <a:srgbClr val="CCFF66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tr-TR" altLang="tr-TR" sz="2800" smtClean="0">
                <a:solidFill>
                  <a:srgbClr val="FF33CC"/>
                </a:solidFill>
              </a:rPr>
              <a:t>Hedefe ulaşmak için yapılan davranış (yiyecek arama)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tr-TR" altLang="tr-TR" sz="2800" smtClean="0">
              <a:solidFill>
                <a:srgbClr val="FF33CC"/>
              </a:solidFill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tr-TR" altLang="tr-TR" sz="2800" smtClean="0">
                <a:solidFill>
                  <a:schemeClr val="accent2"/>
                </a:solidFill>
              </a:rPr>
              <a:t>Hedefe ulaşma(bulma)</a:t>
            </a:r>
            <a:endParaRPr lang="en-US" altLang="tr-TR" sz="280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6167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smtClean="0">
                <a:solidFill>
                  <a:srgbClr val="CCFF66"/>
                </a:solidFill>
              </a:rPr>
              <a:t>GÜDÜLENMEYE KURAMSAL YAKLAŞIMLAR</a:t>
            </a:r>
            <a:endParaRPr lang="en-US" altLang="tr-TR" sz="3600" smtClean="0">
              <a:solidFill>
                <a:srgbClr val="CCFF66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Dürtü kuramı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Özendirici uyarıcı kuramı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Optimal düzeyde uyarılma kuramı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İçgüdü kuramı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Basımlama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tr-TR" altLang="tr-TR" smtClean="0">
                <a:solidFill>
                  <a:srgbClr val="FF0066"/>
                </a:solidFill>
              </a:rPr>
              <a:t>Bilinç dışı güdülenme kuramı</a:t>
            </a:r>
            <a:endParaRPr lang="en-US" altLang="tr-TR" smtClean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036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Ekran Gösterisi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MOTİVASYON</vt:lpstr>
      <vt:lpstr>MOTİV</vt:lpstr>
      <vt:lpstr> Fizyolojik motivler </vt:lpstr>
      <vt:lpstr>Psikolojik motivler</vt:lpstr>
      <vt:lpstr>Fizyolojik ve Psikolojik Motivler Arasındaki Farklar</vt:lpstr>
      <vt:lpstr>ÖZENDİRİCİLER</vt:lpstr>
      <vt:lpstr>Güdülenmenin 3 ayrı yolu vardır.</vt:lpstr>
      <vt:lpstr>PowerPoint Sunusu</vt:lpstr>
      <vt:lpstr>GÜDÜLENMEYE KURAMSAL YAKLAŞIMLAR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MOTİVASYON</dc:title>
  <dc:creator>bf</dc:creator>
  <cp:lastModifiedBy>bf</cp:lastModifiedBy>
  <cp:revision>1</cp:revision>
  <dcterms:created xsi:type="dcterms:W3CDTF">2019-11-28T13:20:31Z</dcterms:created>
  <dcterms:modified xsi:type="dcterms:W3CDTF">2019-11-28T13:21:24Z</dcterms:modified>
</cp:coreProperties>
</file>