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7" r:id="rId2"/>
    <p:sldId id="282" r:id="rId3"/>
    <p:sldId id="305" r:id="rId4"/>
    <p:sldId id="306" r:id="rId5"/>
    <p:sldId id="307" r:id="rId6"/>
    <p:sldId id="308" r:id="rId7"/>
    <p:sldId id="309" r:id="rId8"/>
    <p:sldId id="310" r:id="rId9"/>
    <p:sldId id="311" r:id="rId10"/>
    <p:sldId id="312" r:id="rId11"/>
    <p:sldId id="313" r:id="rId12"/>
    <p:sldId id="314" r:id="rId13"/>
    <p:sldId id="316" r:id="rId14"/>
    <p:sldId id="317" r:id="rId15"/>
    <p:sldId id="318"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40C8E"/>
    <a:srgbClr val="800000"/>
    <a:srgbClr val="FF0066"/>
    <a:srgbClr val="006600"/>
    <a:srgbClr val="660066"/>
    <a:srgbClr val="000099"/>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98" autoAdjust="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3B20C13-A845-429C-AE0D-B084B4FCB607}" type="datetimeFigureOut">
              <a:rPr lang="tr-TR" smtClean="0"/>
              <a:pPr/>
              <a:t>20.11.2019</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6D9D840-124B-44A0-B4EA-0482B4D9B5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6D9D840-124B-44A0-B4EA-0482B4D9B52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3B20C13-A845-429C-AE0D-B084B4FCB607}" type="datetimeFigureOut">
              <a:rPr lang="tr-TR" smtClean="0"/>
              <a:pPr/>
              <a:t>20.11.2019</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D6D9D840-124B-44A0-B4EA-0482B4D9B52B}"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43B20C13-A845-429C-AE0D-B084B4FCB607}" type="datetimeFigureOut">
              <a:rPr lang="tr-TR" smtClean="0"/>
              <a:pPr/>
              <a:t>20.11.2019</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43B20C13-A845-429C-AE0D-B084B4FCB607}" type="datetimeFigureOut">
              <a:rPr lang="tr-TR" smtClean="0"/>
              <a:pPr/>
              <a:t>20.11.2019</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D6D9D840-124B-44A0-B4EA-0482B4D9B52B}" type="slidenum">
              <a:rPr lang="tr-TR" smtClean="0"/>
              <a:pPr/>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3B20C13-A845-429C-AE0D-B084B4FCB607}" type="datetimeFigureOut">
              <a:rPr lang="tr-TR" smtClean="0"/>
              <a:pPr/>
              <a:t>20.11.2019</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6D9D840-124B-44A0-B4EA-0482B4D9B52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366868" y="533400"/>
            <a:ext cx="5105400" cy="4324360"/>
          </a:xfrm>
        </p:spPr>
        <p:txBody>
          <a:bodyPr anchor="ctr"/>
          <a:lstStyle/>
          <a:p>
            <a:r>
              <a:rPr lang="tr-TR" sz="4800" dirty="0" smtClean="0">
                <a:solidFill>
                  <a:schemeClr val="bg1">
                    <a:lumMod val="95000"/>
                  </a:schemeClr>
                </a:solidFill>
                <a:effectLst>
                  <a:outerShdw blurRad="38100" dist="38100" dir="2700000" algn="tl">
                    <a:srgbClr val="000000">
                      <a:alpha val="43137"/>
                    </a:srgbClr>
                  </a:outerShdw>
                </a:effectLst>
              </a:rPr>
              <a:t>Üretim ve Maliyetler</a:t>
            </a:r>
            <a:endParaRPr lang="tr-TR" sz="4800" dirty="0">
              <a:solidFill>
                <a:schemeClr val="bg1">
                  <a:lumMod val="95000"/>
                </a:schemeClr>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r"/>
            <a:r>
              <a:rPr lang="tr-TR" b="1" dirty="0" smtClean="0">
                <a:solidFill>
                  <a:schemeClr val="tx2"/>
                </a:solidFill>
              </a:rPr>
              <a:t>Toplam Ürün</a:t>
            </a:r>
            <a:endParaRPr lang="tr-TR" b="1" dirty="0">
              <a:solidFill>
                <a:schemeClr val="tx2"/>
              </a:solidFill>
            </a:endParaRPr>
          </a:p>
        </p:txBody>
      </p:sp>
      <p:sp>
        <p:nvSpPr>
          <p:cNvPr id="3" name="2 İçerik Yer Tutucusu"/>
          <p:cNvSpPr>
            <a:spLocks noGrp="1"/>
          </p:cNvSpPr>
          <p:nvPr>
            <p:ph idx="1"/>
          </p:nvPr>
        </p:nvSpPr>
        <p:spPr>
          <a:xfrm>
            <a:off x="457200" y="1857364"/>
            <a:ext cx="7239000" cy="4598372"/>
          </a:xfrm>
        </p:spPr>
        <p:txBody>
          <a:bodyPr>
            <a:normAutofit/>
          </a:bodyPr>
          <a:lstStyle/>
          <a:p>
            <a:pPr marL="163513" indent="0" algn="just">
              <a:buClr>
                <a:srgbClr val="FF0000"/>
              </a:buClr>
              <a:buSzPct val="100000"/>
            </a:pPr>
            <a:r>
              <a:rPr lang="tr-TR" sz="2400" b="1" dirty="0" smtClean="0">
                <a:latin typeface="+mj-lt"/>
              </a:rPr>
              <a:t> Belli  bir dönemde üretime  katılan değişken girdinin bu dönem sonunda sağladığı  toplam ürün,  bu girdinin toplam ürünü veya toplam fiziki ürünüdür.</a:t>
            </a:r>
          </a:p>
          <a:p>
            <a:pPr marL="163513" indent="0" algn="just">
              <a:buClr>
                <a:srgbClr val="FF0000"/>
              </a:buClr>
              <a:buSzPct val="100000"/>
              <a:buNone/>
            </a:pPr>
            <a:endParaRPr lang="tr-TR" sz="2400" b="1" dirty="0" smtClean="0">
              <a:latin typeface="+mj-lt"/>
            </a:endParaRPr>
          </a:p>
          <a:p>
            <a:pPr marL="163513" indent="0" algn="just">
              <a:buClr>
                <a:srgbClr val="FF0000"/>
              </a:buClr>
              <a:buSzPct val="100000"/>
            </a:pPr>
            <a:r>
              <a:rPr lang="tr-TR" sz="2400" b="1" dirty="0" smtClean="0">
                <a:latin typeface="+mj-lt"/>
              </a:rPr>
              <a:t> Değişken  girdi  miktarının  arttırılmasına  bağlı  olarak  elde  edilen  çıktıya  </a:t>
            </a:r>
            <a:r>
              <a:rPr lang="tr-TR" sz="2400" b="1" dirty="0" smtClean="0">
                <a:solidFill>
                  <a:srgbClr val="FF0000"/>
                </a:solidFill>
                <a:effectLst>
                  <a:outerShdw blurRad="38100" dist="38100" dir="2700000" algn="tl">
                    <a:srgbClr val="000000">
                      <a:alpha val="43137"/>
                    </a:srgbClr>
                  </a:outerShdw>
                </a:effectLst>
                <a:latin typeface="+mj-lt"/>
              </a:rPr>
              <a:t>toplam  fiziki ürün</a:t>
            </a:r>
            <a:r>
              <a:rPr lang="tr-TR" sz="2400" b="1" dirty="0" smtClean="0">
                <a:latin typeface="+mj-lt"/>
              </a:rPr>
              <a:t> ya da </a:t>
            </a:r>
            <a:r>
              <a:rPr lang="tr-TR" sz="2400" b="1" dirty="0" smtClean="0">
                <a:solidFill>
                  <a:srgbClr val="FF0000"/>
                </a:solidFill>
                <a:effectLst>
                  <a:outerShdw blurRad="38100" dist="38100" dir="2700000" algn="tl">
                    <a:srgbClr val="000000">
                      <a:alpha val="43137"/>
                    </a:srgbClr>
                  </a:outerShdw>
                </a:effectLst>
                <a:latin typeface="+mj-lt"/>
              </a:rPr>
              <a:t>toplam ürün </a:t>
            </a:r>
            <a:r>
              <a:rPr lang="tr-TR" sz="2400" b="1" dirty="0" smtClean="0">
                <a:latin typeface="+mj-lt"/>
              </a:rPr>
              <a:t>denir.</a:t>
            </a:r>
          </a:p>
          <a:p>
            <a:pPr marL="163513" indent="0" algn="just">
              <a:buClr>
                <a:srgbClr val="FF0000"/>
              </a:buClr>
              <a:buSzPct val="100000"/>
              <a:buNone/>
            </a:pPr>
            <a:endParaRPr lang="tr-TR" sz="3200" b="1" dirty="0" smtClean="0">
              <a:solidFill>
                <a:srgbClr val="FF0066"/>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r"/>
            <a:r>
              <a:rPr lang="tr-TR" b="1" dirty="0" smtClean="0">
                <a:solidFill>
                  <a:schemeClr val="tx2"/>
                </a:solidFill>
              </a:rPr>
              <a:t>Marjinal Ürün</a:t>
            </a:r>
            <a:endParaRPr lang="tr-TR" b="1" dirty="0">
              <a:solidFill>
                <a:schemeClr val="tx2"/>
              </a:solidFill>
            </a:endParaRPr>
          </a:p>
        </p:txBody>
      </p:sp>
      <p:sp>
        <p:nvSpPr>
          <p:cNvPr id="3" name="2 İçerik Yer Tutucusu"/>
          <p:cNvSpPr>
            <a:spLocks noGrp="1"/>
          </p:cNvSpPr>
          <p:nvPr>
            <p:ph idx="1"/>
          </p:nvPr>
        </p:nvSpPr>
        <p:spPr/>
        <p:txBody>
          <a:bodyPr>
            <a:normAutofit fontScale="92500" lnSpcReduction="20000"/>
          </a:bodyPr>
          <a:lstStyle/>
          <a:p>
            <a:pPr marL="163513" indent="0" algn="just">
              <a:buClr>
                <a:srgbClr val="FF0000"/>
              </a:buClr>
              <a:buSzPct val="100000"/>
            </a:pPr>
            <a:r>
              <a:rPr lang="tr-TR" sz="2400" b="1" dirty="0" smtClean="0">
                <a:latin typeface="+mj-lt"/>
              </a:rPr>
              <a:t> Belli  bir  dönemde  üretime  katılan  girdilerden  biri  sabitken,  değişken  girdi  bir  birim arttırıldığında  toplam  üründe  meydana  gelen  değişmeye  </a:t>
            </a:r>
            <a:r>
              <a:rPr lang="tr-TR" sz="2400" b="1" dirty="0" smtClean="0">
                <a:solidFill>
                  <a:srgbClr val="FF0000"/>
                </a:solidFill>
                <a:effectLst>
                  <a:outerShdw blurRad="38100" dist="38100" dir="2700000" algn="tl">
                    <a:srgbClr val="000000">
                      <a:alpha val="43137"/>
                    </a:srgbClr>
                  </a:outerShdw>
                </a:effectLst>
                <a:latin typeface="+mj-lt"/>
              </a:rPr>
              <a:t>marjinal  fiziki  ürün</a:t>
            </a:r>
            <a:r>
              <a:rPr lang="tr-TR" sz="2400" b="1" dirty="0" smtClean="0">
                <a:solidFill>
                  <a:srgbClr val="FF0000"/>
                </a:solidFill>
                <a:latin typeface="+mj-lt"/>
              </a:rPr>
              <a:t>  </a:t>
            </a:r>
            <a:r>
              <a:rPr lang="tr-TR" sz="2400" b="1" dirty="0" smtClean="0">
                <a:latin typeface="+mj-lt"/>
              </a:rPr>
              <a:t>ya da </a:t>
            </a:r>
            <a:r>
              <a:rPr lang="tr-TR" sz="2400" b="1" dirty="0" smtClean="0">
                <a:solidFill>
                  <a:srgbClr val="FF0000"/>
                </a:solidFill>
                <a:effectLst>
                  <a:outerShdw blurRad="38100" dist="38100" dir="2700000" algn="tl">
                    <a:srgbClr val="000000">
                      <a:alpha val="43137"/>
                    </a:srgbClr>
                  </a:outerShdw>
                </a:effectLst>
                <a:latin typeface="+mj-lt"/>
              </a:rPr>
              <a:t>marjinal ürün</a:t>
            </a:r>
            <a:r>
              <a:rPr lang="tr-TR" sz="2400" b="1" dirty="0" smtClean="0">
                <a:solidFill>
                  <a:srgbClr val="A40C8E"/>
                </a:solidFill>
                <a:effectLst>
                  <a:outerShdw blurRad="38100" dist="38100" dir="2700000" algn="tl">
                    <a:srgbClr val="000000">
                      <a:alpha val="43137"/>
                    </a:srgbClr>
                  </a:outerShdw>
                </a:effectLst>
                <a:latin typeface="+mj-lt"/>
              </a:rPr>
              <a:t> </a:t>
            </a:r>
            <a:r>
              <a:rPr lang="tr-TR" sz="2400" b="1" dirty="0" smtClean="0">
                <a:latin typeface="+mj-lt"/>
              </a:rPr>
              <a:t>denir.</a:t>
            </a:r>
          </a:p>
          <a:p>
            <a:pPr marL="163513" indent="0">
              <a:buClr>
                <a:srgbClr val="FF0000"/>
              </a:buClr>
              <a:buSzPct val="100000"/>
              <a:buNone/>
            </a:pPr>
            <a:r>
              <a:rPr lang="tr-TR" sz="3200" b="1" dirty="0" smtClean="0">
                <a:solidFill>
                  <a:srgbClr val="FF0000"/>
                </a:solidFill>
                <a:latin typeface="+mj-lt"/>
              </a:rPr>
              <a:t>Ortalama Ürün</a:t>
            </a:r>
          </a:p>
          <a:p>
            <a:pPr marL="163513" indent="0" algn="just">
              <a:buClr>
                <a:srgbClr val="FF0000"/>
              </a:buClr>
              <a:buSzPct val="100000"/>
            </a:pPr>
            <a:r>
              <a:rPr lang="tr-TR" sz="2200" b="1" dirty="0" smtClean="0">
                <a:solidFill>
                  <a:srgbClr val="FF0066"/>
                </a:solidFill>
              </a:rPr>
              <a:t> </a:t>
            </a:r>
            <a:r>
              <a:rPr lang="tr-TR" sz="2400" b="1" dirty="0" smtClean="0">
                <a:latin typeface="+mj-lt"/>
              </a:rPr>
              <a:t>Emeğin </a:t>
            </a:r>
            <a:r>
              <a:rPr lang="tr-TR" sz="2400" b="1" dirty="0" smtClean="0">
                <a:solidFill>
                  <a:srgbClr val="FF0000"/>
                </a:solidFill>
                <a:effectLst>
                  <a:outerShdw blurRad="38100" dist="38100" dir="2700000" algn="tl">
                    <a:srgbClr val="000000">
                      <a:alpha val="43137"/>
                    </a:srgbClr>
                  </a:outerShdw>
                </a:effectLst>
                <a:latin typeface="+mj-lt"/>
              </a:rPr>
              <a:t>ortalama fiziki ürünü </a:t>
            </a:r>
            <a:r>
              <a:rPr lang="tr-TR" sz="2400" b="1" dirty="0" smtClean="0">
                <a:latin typeface="+mj-lt"/>
              </a:rPr>
              <a:t>ya da </a:t>
            </a:r>
            <a:r>
              <a:rPr lang="tr-TR" sz="2400" b="1" dirty="0" smtClean="0">
                <a:solidFill>
                  <a:srgbClr val="FF0000"/>
                </a:solidFill>
                <a:effectLst>
                  <a:outerShdw blurRad="38100" dist="38100" dir="2700000" algn="tl">
                    <a:srgbClr val="000000">
                      <a:alpha val="43137"/>
                    </a:srgbClr>
                  </a:outerShdw>
                </a:effectLst>
                <a:latin typeface="+mj-lt"/>
              </a:rPr>
              <a:t>ortalama ürünü</a:t>
            </a:r>
            <a:r>
              <a:rPr lang="tr-TR" sz="2400" b="1" dirty="0" smtClean="0">
                <a:latin typeface="+mj-lt"/>
              </a:rPr>
              <a:t>, emek birimi başına elde edilen ürün miktarıdır. </a:t>
            </a:r>
          </a:p>
          <a:p>
            <a:pPr marL="163513" indent="0" algn="just">
              <a:buClr>
                <a:srgbClr val="FF0000"/>
              </a:buClr>
              <a:buSzPct val="100000"/>
            </a:pPr>
            <a:r>
              <a:rPr lang="tr-TR" sz="2400" b="1" dirty="0" smtClean="0">
                <a:latin typeface="+mj-lt"/>
              </a:rPr>
              <a:t> Ele edilen toplam ürünün, bu ürünü elde etmek için kullanılan girdi miktarına oranlanmasıyla bulunur. </a:t>
            </a:r>
          </a:p>
          <a:p>
            <a:pPr marL="163513" indent="0" algn="just">
              <a:buClr>
                <a:srgbClr val="FF0000"/>
              </a:buClr>
              <a:buSzPct val="100000"/>
            </a:pPr>
            <a:r>
              <a:rPr lang="tr-TR" sz="2400" b="1" dirty="0" smtClean="0">
                <a:latin typeface="+mj-lt"/>
              </a:rPr>
              <a:t> Emeğin verimliliği ile anlatılmak istenen ortalama fiziki üründür. Bir firmanın verim artışından kastedilen emeğin birimi başına üretimin arttığıdır.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00042"/>
            <a:ext cx="7239000" cy="5955694"/>
          </a:xfrm>
        </p:spPr>
        <p:txBody>
          <a:bodyPr>
            <a:normAutofit fontScale="85000" lnSpcReduction="20000"/>
          </a:bodyPr>
          <a:lstStyle/>
          <a:p>
            <a:pPr marL="163513" indent="0" algn="ctr">
              <a:buClr>
                <a:srgbClr val="FF0000"/>
              </a:buClr>
              <a:buSzPct val="100000"/>
              <a:buNone/>
            </a:pPr>
            <a:r>
              <a:rPr lang="tr-TR" sz="3500" b="1" dirty="0" smtClean="0">
                <a:solidFill>
                  <a:srgbClr val="FF0000"/>
                </a:solidFill>
                <a:latin typeface="+mj-lt"/>
              </a:rPr>
              <a:t>Toplam Ürün, Marjinal Ürün ve Ortalama Ürün Eğrileri </a:t>
            </a:r>
          </a:p>
          <a:p>
            <a:pPr marL="163513" indent="0" algn="ctr">
              <a:buClr>
                <a:srgbClr val="FF0000"/>
              </a:buClr>
              <a:buSzPct val="100000"/>
              <a:buNone/>
            </a:pPr>
            <a:endParaRPr lang="tr-TR" sz="3500" b="1" dirty="0" smtClean="0">
              <a:solidFill>
                <a:srgbClr val="FF0000"/>
              </a:solidFill>
              <a:latin typeface="+mj-lt"/>
            </a:endParaRPr>
          </a:p>
          <a:p>
            <a:pPr marL="163513" indent="0" algn="r">
              <a:buClr>
                <a:srgbClr val="FF0000"/>
              </a:buClr>
              <a:buSzPct val="100000"/>
              <a:buNone/>
            </a:pPr>
            <a:r>
              <a:rPr lang="tr-TR" sz="3300" b="1" dirty="0" smtClean="0">
                <a:solidFill>
                  <a:srgbClr val="C00000"/>
                </a:solidFill>
                <a:latin typeface="+mj-lt"/>
              </a:rPr>
              <a:t>Uzun Dönemde Üretim ve Ölçeğin Verimi</a:t>
            </a:r>
          </a:p>
          <a:p>
            <a:pPr marL="163513" indent="0" algn="just">
              <a:buClr>
                <a:srgbClr val="FF0000"/>
              </a:buClr>
              <a:buSzPct val="100000"/>
            </a:pPr>
            <a:r>
              <a:rPr lang="tr-TR" sz="3000" b="1" dirty="0" smtClean="0">
                <a:latin typeface="+mj-lt"/>
              </a:rPr>
              <a:t>Uzun dönem, üretimle ilgili her şeyin değişebileceği bir zaman parçasıdır. Uzun dönemde kullanılan tüm girdiler değiştirilebileceği için azalan verimler kanunu geçerliliğini yitirir. </a:t>
            </a:r>
          </a:p>
          <a:p>
            <a:pPr marL="163513" indent="0" algn="just">
              <a:buClr>
                <a:srgbClr val="FF0000"/>
              </a:buClr>
              <a:buSzPct val="100000"/>
            </a:pPr>
            <a:r>
              <a:rPr lang="tr-TR" sz="3000" b="1" dirty="0" smtClean="0">
                <a:latin typeface="+mj-lt"/>
              </a:rPr>
              <a:t>Tüm girdilerin miktarlarının değişmesi ölçek ve ölçeğin verimi kavramlarını karşımıza çıkarır.</a:t>
            </a:r>
          </a:p>
          <a:p>
            <a:pPr marL="163513" indent="0" algn="just">
              <a:buClr>
                <a:srgbClr val="FF0000"/>
              </a:buClr>
              <a:buSzPct val="100000"/>
            </a:pPr>
            <a:r>
              <a:rPr lang="tr-TR" sz="3000" b="1" dirty="0" smtClean="0">
                <a:latin typeface="+mj-lt"/>
              </a:rPr>
              <a:t> Dolayısıyla bu sürede firma tesisini genişletebilir, yeni tesis kurabilir, bütün sözleşmelerini yenileyebilir.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7239000" cy="6098570"/>
          </a:xfrm>
        </p:spPr>
        <p:txBody>
          <a:bodyPr>
            <a:normAutofit/>
          </a:bodyPr>
          <a:lstStyle/>
          <a:p>
            <a:pPr marL="163513" indent="0" algn="just">
              <a:buClr>
                <a:srgbClr val="FF0000"/>
              </a:buClr>
              <a:buSzPct val="100000"/>
            </a:pPr>
            <a:endParaRPr lang="tr-TR" sz="2800" b="1" dirty="0" smtClean="0">
              <a:latin typeface="+mj-lt"/>
            </a:endParaRPr>
          </a:p>
          <a:p>
            <a:pPr marL="163513" indent="0" algn="just">
              <a:buClr>
                <a:srgbClr val="FF0000"/>
              </a:buClr>
              <a:buSzPct val="100000"/>
            </a:pPr>
            <a:r>
              <a:rPr lang="tr-TR" sz="2800" b="1" dirty="0" smtClean="0">
                <a:latin typeface="+mj-lt"/>
              </a:rPr>
              <a:t> </a:t>
            </a:r>
            <a:r>
              <a:rPr lang="tr-TR" sz="2400" b="1" dirty="0" smtClean="0">
                <a:latin typeface="+mj-lt"/>
              </a:rPr>
              <a:t>Bütün girdilerin miktarlarının aynı oranda değişmesi üretim ölçeğinin değişmesidir.  Ölçeğin verimi ise bütün girdilerde belli bir oranda değişme olduğunda ürün miktarındaki değişme oranıdır. </a:t>
            </a:r>
          </a:p>
          <a:p>
            <a:pPr marL="163513" indent="0" algn="just">
              <a:buClr>
                <a:srgbClr val="FF0000"/>
              </a:buClr>
              <a:buSzPct val="100000"/>
              <a:buNone/>
            </a:pPr>
            <a:endParaRPr lang="tr-TR" sz="2400" b="1" dirty="0" smtClean="0">
              <a:latin typeface="+mj-lt"/>
            </a:endParaRPr>
          </a:p>
          <a:p>
            <a:pPr marL="163513" indent="0" algn="just">
              <a:buClr>
                <a:srgbClr val="FF0000"/>
              </a:buClr>
              <a:buSzPct val="100000"/>
            </a:pPr>
            <a:r>
              <a:rPr lang="tr-TR" sz="2400" b="1" dirty="0" smtClean="0">
                <a:latin typeface="+mj-lt"/>
              </a:rPr>
              <a:t> Üretime  katılacak  girdilerin miktarlarını  2  kat  arttırdığımızda  üründeki  (çıktıdaki)  artış oranı  girdilerdeki  artış  oranına  eşitse  bu  duruma  ölçeğin  </a:t>
            </a:r>
            <a:r>
              <a:rPr lang="tr-TR" sz="2400" b="1" dirty="0" smtClean="0">
                <a:solidFill>
                  <a:srgbClr val="FF0000"/>
                </a:solidFill>
                <a:effectLst>
                  <a:outerShdw blurRad="38100" dist="38100" dir="2700000" algn="tl">
                    <a:srgbClr val="000000">
                      <a:alpha val="43137"/>
                    </a:srgbClr>
                  </a:outerShdw>
                </a:effectLst>
                <a:latin typeface="+mj-lt"/>
              </a:rPr>
              <a:t>sabit  verimi </a:t>
            </a:r>
            <a:r>
              <a:rPr lang="tr-TR" sz="2400" b="1" dirty="0" smtClean="0">
                <a:latin typeface="+mj-lt"/>
              </a:rPr>
              <a:t>ya da  </a:t>
            </a:r>
            <a:r>
              <a:rPr lang="tr-TR" sz="2400" b="1" dirty="0" smtClean="0">
                <a:solidFill>
                  <a:srgbClr val="FF0000"/>
                </a:solidFill>
                <a:effectLst>
                  <a:outerShdw blurRad="38100" dist="38100" dir="2700000" algn="tl">
                    <a:srgbClr val="000000">
                      <a:alpha val="43137"/>
                    </a:srgbClr>
                  </a:outerShdw>
                </a:effectLst>
                <a:latin typeface="+mj-lt"/>
              </a:rPr>
              <a:t>ölçeğe göre sabit getiri</a:t>
            </a:r>
            <a:r>
              <a:rPr lang="tr-TR" sz="2400" b="1" dirty="0" smtClean="0">
                <a:latin typeface="+mj-lt"/>
              </a:rPr>
              <a:t> denir.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marL="163513" indent="0" algn="just">
              <a:buClr>
                <a:srgbClr val="FF0000"/>
              </a:buClr>
              <a:buSzPct val="100000"/>
            </a:pPr>
            <a:r>
              <a:rPr lang="tr-TR" sz="2800" b="1" dirty="0" smtClean="0">
                <a:latin typeface="+mj-lt"/>
              </a:rPr>
              <a:t> </a:t>
            </a:r>
            <a:r>
              <a:rPr lang="tr-TR" sz="2400" b="1" dirty="0" smtClean="0">
                <a:latin typeface="+mj-lt"/>
              </a:rPr>
              <a:t>Eğer  tüm  girdiler  belli  oranda  arttırıldığı  zaman  üründeki  artış  oranı  girdilerdeki  artış oranından  büyükse  bu  </a:t>
            </a:r>
            <a:r>
              <a:rPr lang="tr-TR" sz="2400" b="1" dirty="0" smtClean="0">
                <a:solidFill>
                  <a:srgbClr val="FF0000"/>
                </a:solidFill>
                <a:latin typeface="+mj-lt"/>
              </a:rPr>
              <a:t>duruma  </a:t>
            </a:r>
            <a:r>
              <a:rPr lang="tr-TR" sz="2400" b="1" dirty="0" smtClean="0">
                <a:solidFill>
                  <a:srgbClr val="FF0000"/>
                </a:solidFill>
                <a:effectLst>
                  <a:outerShdw blurRad="38100" dist="38100" dir="2700000" algn="tl">
                    <a:srgbClr val="000000">
                      <a:alpha val="43137"/>
                    </a:srgbClr>
                  </a:outerShdw>
                </a:effectLst>
                <a:latin typeface="+mj-lt"/>
              </a:rPr>
              <a:t>ölçeğin  artan  verimi</a:t>
            </a:r>
            <a:r>
              <a:rPr lang="tr-TR" sz="2400" b="1" dirty="0" smtClean="0">
                <a:solidFill>
                  <a:srgbClr val="FF0000"/>
                </a:solidFill>
                <a:latin typeface="+mj-lt"/>
              </a:rPr>
              <a:t> </a:t>
            </a:r>
            <a:r>
              <a:rPr lang="tr-TR" sz="2400" b="1" dirty="0" smtClean="0">
                <a:latin typeface="+mj-lt"/>
              </a:rPr>
              <a:t> ya da  </a:t>
            </a:r>
            <a:r>
              <a:rPr lang="tr-TR" sz="2400" b="1" dirty="0" smtClean="0">
                <a:solidFill>
                  <a:srgbClr val="FF0000"/>
                </a:solidFill>
                <a:effectLst>
                  <a:outerShdw blurRad="38100" dist="38100" dir="2700000" algn="tl">
                    <a:srgbClr val="000000">
                      <a:alpha val="43137"/>
                    </a:srgbClr>
                  </a:outerShdw>
                </a:effectLst>
                <a:latin typeface="+mj-lt"/>
              </a:rPr>
              <a:t>ölçeğe  göre  artan getiri </a:t>
            </a:r>
            <a:r>
              <a:rPr lang="tr-TR" sz="2400" b="1" dirty="0" smtClean="0">
                <a:latin typeface="+mj-lt"/>
              </a:rPr>
              <a:t>denir.</a:t>
            </a:r>
          </a:p>
          <a:p>
            <a:pPr marL="163513" indent="0" algn="just">
              <a:buClr>
                <a:srgbClr val="FF0000"/>
              </a:buClr>
              <a:buSzPct val="100000"/>
              <a:buNone/>
            </a:pPr>
            <a:endParaRPr lang="tr-TR" sz="2400" b="1" dirty="0" smtClean="0">
              <a:latin typeface="+mj-lt"/>
            </a:endParaRPr>
          </a:p>
          <a:p>
            <a:pPr marL="163513" indent="0" algn="just">
              <a:buClr>
                <a:srgbClr val="FF0000"/>
              </a:buClr>
              <a:buSzPct val="100000"/>
            </a:pPr>
            <a:r>
              <a:rPr lang="tr-TR" sz="2400" b="1" dirty="0" smtClean="0">
                <a:latin typeface="+mj-lt"/>
              </a:rPr>
              <a:t> Eğer  tüm  girdiler  belli  oranda  arttırıldığı  zaman  üründeki  artış  oranı  girdilerdeki  artış oranından  küçükse  bu  duruma  </a:t>
            </a:r>
            <a:r>
              <a:rPr lang="tr-TR" sz="2400" b="1" dirty="0" smtClean="0">
                <a:solidFill>
                  <a:srgbClr val="FF0000"/>
                </a:solidFill>
                <a:effectLst>
                  <a:outerShdw blurRad="38100" dist="38100" dir="2700000" algn="tl">
                    <a:srgbClr val="000000">
                      <a:alpha val="43137"/>
                    </a:srgbClr>
                  </a:outerShdw>
                </a:effectLst>
                <a:latin typeface="+mj-lt"/>
              </a:rPr>
              <a:t>ölçeğin  azalan  verimi</a:t>
            </a:r>
            <a:r>
              <a:rPr lang="tr-TR" sz="2400" b="1" dirty="0" smtClean="0">
                <a:solidFill>
                  <a:srgbClr val="A40C8E"/>
                </a:solidFill>
                <a:effectLst>
                  <a:outerShdw blurRad="38100" dist="38100" dir="2700000" algn="tl">
                    <a:srgbClr val="000000">
                      <a:alpha val="43137"/>
                    </a:srgbClr>
                  </a:outerShdw>
                </a:effectLst>
                <a:latin typeface="+mj-lt"/>
              </a:rPr>
              <a:t> </a:t>
            </a:r>
            <a:r>
              <a:rPr lang="tr-TR" sz="2400" b="1" dirty="0" smtClean="0">
                <a:latin typeface="+mj-lt"/>
              </a:rPr>
              <a:t> ya da  </a:t>
            </a:r>
            <a:r>
              <a:rPr lang="tr-TR" sz="2400" b="1" dirty="0" smtClean="0">
                <a:solidFill>
                  <a:srgbClr val="FF0000"/>
                </a:solidFill>
                <a:effectLst>
                  <a:outerShdw blurRad="38100" dist="38100" dir="2700000" algn="tl">
                    <a:srgbClr val="000000">
                      <a:alpha val="43137"/>
                    </a:srgbClr>
                  </a:outerShdw>
                </a:effectLst>
                <a:latin typeface="+mj-lt"/>
              </a:rPr>
              <a:t>ölçeğe  göre  azalan getiri </a:t>
            </a:r>
            <a:r>
              <a:rPr lang="tr-TR" sz="2400" b="1" dirty="0" smtClean="0">
                <a:latin typeface="+mj-lt"/>
              </a:rPr>
              <a:t>denir.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buNone/>
            </a:pPr>
            <a:r>
              <a:rPr lang="tr-TR" dirty="0" err="1" smtClean="0"/>
              <a:t>KAYNAKÇA:Ankuzem</a:t>
            </a:r>
            <a:r>
              <a:rPr lang="tr-TR" smtClean="0"/>
              <a:t> modül.</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r"/>
            <a:r>
              <a:rPr lang="tr-TR" sz="3600" b="1" dirty="0" smtClean="0">
                <a:solidFill>
                  <a:schemeClr val="tx2"/>
                </a:solidFill>
              </a:rPr>
              <a:t>Üretim</a:t>
            </a:r>
            <a:endParaRPr lang="tr-TR" sz="3600" b="1" dirty="0">
              <a:solidFill>
                <a:schemeClr val="tx2"/>
              </a:solidFill>
            </a:endParaRPr>
          </a:p>
        </p:txBody>
      </p:sp>
      <p:sp>
        <p:nvSpPr>
          <p:cNvPr id="3" name="2 İçerik Yer Tutucusu"/>
          <p:cNvSpPr>
            <a:spLocks noGrp="1"/>
          </p:cNvSpPr>
          <p:nvPr>
            <p:ph idx="1"/>
          </p:nvPr>
        </p:nvSpPr>
        <p:spPr/>
        <p:txBody>
          <a:bodyPr>
            <a:normAutofit fontScale="92500"/>
          </a:bodyPr>
          <a:lstStyle/>
          <a:p>
            <a:pPr marL="187325" indent="0" algn="just">
              <a:buClr>
                <a:srgbClr val="FF0000"/>
              </a:buClr>
              <a:buSzPct val="100000"/>
            </a:pPr>
            <a:r>
              <a:rPr lang="tr-TR" sz="2400" b="1" dirty="0" smtClean="0">
                <a:solidFill>
                  <a:srgbClr val="FF0000"/>
                </a:solidFill>
                <a:effectLst>
                  <a:outerShdw blurRad="38100" dist="38100" dir="2700000" algn="tl">
                    <a:srgbClr val="000000">
                      <a:alpha val="43137"/>
                    </a:srgbClr>
                  </a:outerShdw>
                </a:effectLst>
                <a:latin typeface="+mj-lt"/>
              </a:rPr>
              <a:t>Üretim</a:t>
            </a:r>
            <a:r>
              <a:rPr lang="tr-TR" sz="2400" b="1" i="1" dirty="0" smtClean="0">
                <a:solidFill>
                  <a:srgbClr val="FF0000"/>
                </a:solidFill>
                <a:latin typeface="+mj-lt"/>
              </a:rPr>
              <a:t>;</a:t>
            </a:r>
            <a:r>
              <a:rPr lang="tr-TR" sz="2400" b="1" dirty="0" smtClean="0">
                <a:solidFill>
                  <a:srgbClr val="FF0000"/>
                </a:solidFill>
                <a:latin typeface="+mj-lt"/>
              </a:rPr>
              <a:t> </a:t>
            </a:r>
            <a:r>
              <a:rPr lang="tr-TR" sz="2400" b="1" dirty="0" smtClean="0">
                <a:latin typeface="+mj-lt"/>
              </a:rPr>
              <a:t>genel anlamda fayda yaratma eylemidir. </a:t>
            </a:r>
          </a:p>
          <a:p>
            <a:pPr marL="187325" indent="0" algn="just">
              <a:buClr>
                <a:srgbClr val="FF0000"/>
              </a:buClr>
              <a:buSzPct val="100000"/>
            </a:pPr>
            <a:r>
              <a:rPr lang="tr-TR" sz="2400" b="1" dirty="0" smtClean="0">
                <a:solidFill>
                  <a:srgbClr val="FF0000"/>
                </a:solidFill>
                <a:effectLst>
                  <a:outerShdw blurRad="38100" dist="38100" dir="2700000" algn="tl">
                    <a:srgbClr val="000000">
                      <a:alpha val="43137"/>
                    </a:srgbClr>
                  </a:outerShdw>
                </a:effectLst>
                <a:latin typeface="+mj-lt"/>
              </a:rPr>
              <a:t>Üretim;</a:t>
            </a:r>
            <a:r>
              <a:rPr lang="tr-TR" sz="2400" b="1" dirty="0" smtClean="0">
                <a:solidFill>
                  <a:srgbClr val="FF0000"/>
                </a:solidFill>
                <a:latin typeface="+mj-lt"/>
              </a:rPr>
              <a:t>  </a:t>
            </a:r>
            <a:r>
              <a:rPr lang="tr-TR" sz="2400" b="1" dirty="0" smtClean="0">
                <a:latin typeface="+mj-lt"/>
              </a:rPr>
              <a:t>ihtiyaçları  dolaylı  olarak  ve  doğrudan  doğruya  karşılayacak  mal  ve  hizmetleri  meydana getirme çabalarıdır. </a:t>
            </a:r>
          </a:p>
          <a:p>
            <a:pPr marL="187325" indent="0" algn="just">
              <a:buClr>
                <a:srgbClr val="FF0000"/>
              </a:buClr>
              <a:buSzPct val="100000"/>
              <a:buNone/>
            </a:pPr>
            <a:endParaRPr lang="tr-TR" sz="2400" b="1" dirty="0" smtClean="0"/>
          </a:p>
          <a:p>
            <a:pPr marL="187325" indent="0" algn="just">
              <a:buClr>
                <a:srgbClr val="FF0000"/>
              </a:buClr>
              <a:buSzPct val="100000"/>
              <a:buBlip>
                <a:blip r:embed="rId2"/>
              </a:buBlip>
            </a:pPr>
            <a:r>
              <a:rPr lang="tr-TR" sz="2400" b="1" dirty="0" smtClean="0">
                <a:latin typeface="+mj-lt"/>
              </a:rPr>
              <a:t> </a:t>
            </a:r>
            <a:r>
              <a:rPr lang="tr-TR" sz="2400" b="1" i="1" dirty="0" smtClean="0">
                <a:latin typeface="+mj-lt"/>
              </a:rPr>
              <a:t>Bir  ekmeğin  tüketiciye  ulaştırılması  için  gerekli  bütün  işlemler,  örneğin  tarlanın sürülmesi, tohum  atılması,  bakım,  hasat,  buğdayın  siloya  ve  değirmene,  unun  fırına  taşınması, ekmeğin pişirilmesi ve tüketiciye ulaştırılması üretimdir. Buğday siloya taşınırken nasıl üretim eylemi gerçekleştiriliyorsa siloda muhafaza edilmesi de üretimdir. </a:t>
            </a:r>
          </a:p>
          <a:p>
            <a:pPr marL="187325" indent="0" algn="just">
              <a:buClr>
                <a:srgbClr val="FF0000"/>
              </a:buClr>
              <a:buSzPct val="100000"/>
              <a:buNone/>
            </a:pPr>
            <a:endParaRPr lang="tr-TR" sz="3200" b="1"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r"/>
            <a:r>
              <a:rPr lang="tr-TR" sz="3600" b="1" dirty="0" smtClean="0">
                <a:solidFill>
                  <a:schemeClr val="tx2"/>
                </a:solidFill>
              </a:rPr>
              <a:t>Üretici</a:t>
            </a:r>
            <a:endParaRPr lang="tr-TR" sz="3600" b="1" dirty="0">
              <a:solidFill>
                <a:schemeClr val="tx2"/>
              </a:solidFill>
            </a:endParaRPr>
          </a:p>
        </p:txBody>
      </p:sp>
      <p:sp>
        <p:nvSpPr>
          <p:cNvPr id="3" name="2 İçerik Yer Tutucusu"/>
          <p:cNvSpPr>
            <a:spLocks noGrp="1"/>
          </p:cNvSpPr>
          <p:nvPr>
            <p:ph idx="1"/>
          </p:nvPr>
        </p:nvSpPr>
        <p:spPr/>
        <p:txBody>
          <a:bodyPr>
            <a:normAutofit/>
          </a:bodyPr>
          <a:lstStyle/>
          <a:p>
            <a:pPr marL="187325" indent="0" algn="just">
              <a:buClr>
                <a:srgbClr val="FF0000"/>
              </a:buClr>
              <a:buSzPct val="100000"/>
            </a:pPr>
            <a:r>
              <a:rPr lang="tr-TR" sz="2400" b="1" i="1" dirty="0" smtClean="0">
                <a:solidFill>
                  <a:srgbClr val="A40C8E"/>
                </a:solidFill>
              </a:rPr>
              <a:t> </a:t>
            </a:r>
            <a:r>
              <a:rPr lang="tr-TR" sz="2400" b="1" dirty="0" smtClean="0">
                <a:latin typeface="+mj-lt"/>
              </a:rPr>
              <a:t>Üretim  işini  planlayan,  düzenleyen,  gerçekleştiren  ve  bunların  satışı  konusunda  karar veren birime </a:t>
            </a:r>
            <a:r>
              <a:rPr lang="tr-TR" sz="2400" b="1" dirty="0" smtClean="0">
                <a:solidFill>
                  <a:srgbClr val="FF0000"/>
                </a:solidFill>
                <a:effectLst>
                  <a:outerShdw blurRad="38100" dist="38100" dir="2700000" algn="tl">
                    <a:srgbClr val="000000">
                      <a:alpha val="43137"/>
                    </a:srgbClr>
                  </a:outerShdw>
                </a:effectLst>
                <a:latin typeface="+mj-lt"/>
              </a:rPr>
              <a:t>firma</a:t>
            </a:r>
            <a:r>
              <a:rPr lang="tr-TR" sz="2400" b="1" dirty="0" smtClean="0">
                <a:latin typeface="+mj-lt"/>
              </a:rPr>
              <a:t> ya da</a:t>
            </a:r>
            <a:r>
              <a:rPr lang="tr-TR" sz="2400" b="1" dirty="0" smtClean="0">
                <a:solidFill>
                  <a:srgbClr val="FF0000"/>
                </a:solidFill>
                <a:latin typeface="+mj-lt"/>
              </a:rPr>
              <a:t> </a:t>
            </a:r>
            <a:r>
              <a:rPr lang="tr-TR" sz="2400" b="1" dirty="0" smtClean="0">
                <a:solidFill>
                  <a:srgbClr val="FF0000"/>
                </a:solidFill>
                <a:effectLst>
                  <a:outerShdw blurRad="38100" dist="38100" dir="2700000" algn="tl">
                    <a:srgbClr val="000000">
                      <a:alpha val="43137"/>
                    </a:srgbClr>
                  </a:outerShdw>
                </a:effectLst>
                <a:latin typeface="+mj-lt"/>
              </a:rPr>
              <a:t>üretici</a:t>
            </a:r>
            <a:r>
              <a:rPr lang="tr-TR" sz="2400" b="1" dirty="0" smtClean="0">
                <a:solidFill>
                  <a:srgbClr val="FF0000"/>
                </a:solidFill>
                <a:latin typeface="+mj-lt"/>
              </a:rPr>
              <a:t> </a:t>
            </a:r>
            <a:r>
              <a:rPr lang="tr-TR" sz="2400" b="1" dirty="0" smtClean="0">
                <a:latin typeface="+mj-lt"/>
              </a:rPr>
              <a:t>denir. </a:t>
            </a:r>
          </a:p>
          <a:p>
            <a:pPr marL="187325" indent="0" algn="just">
              <a:buClr>
                <a:srgbClr val="FF0000"/>
              </a:buClr>
              <a:buSzPct val="100000"/>
              <a:buNone/>
            </a:pPr>
            <a:endParaRPr lang="tr-TR" sz="2400" b="1" dirty="0" smtClean="0"/>
          </a:p>
          <a:p>
            <a:pPr marL="187325" indent="0" algn="just">
              <a:buClr>
                <a:srgbClr val="FF0000"/>
              </a:buClr>
              <a:buSzPct val="100000"/>
              <a:buBlip>
                <a:blip r:embed="rId2"/>
              </a:buBlip>
            </a:pPr>
            <a:r>
              <a:rPr lang="tr-TR" sz="2400" b="1" dirty="0" smtClean="0">
                <a:latin typeface="+mj-lt"/>
              </a:rPr>
              <a:t> </a:t>
            </a:r>
            <a:r>
              <a:rPr lang="tr-TR" sz="2400" b="1" i="1" dirty="0" smtClean="0">
                <a:latin typeface="+mj-lt"/>
              </a:rPr>
              <a:t>Üretici  birimler  veya  firmalar değişik  yapıda  olabilirler  kendi başına çalışan  terzi, gazete bayii  bir firmadır. Ayrıca büyük alış-veriş merkezi, holding, anonim şirket de bir firmadır.</a:t>
            </a:r>
            <a:endParaRPr lang="tr-TR" sz="3200"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r"/>
            <a:r>
              <a:rPr lang="tr-TR" sz="3600" b="1" dirty="0" smtClean="0">
                <a:solidFill>
                  <a:schemeClr val="tx2"/>
                </a:solidFill>
              </a:rPr>
              <a:t>Ürün</a:t>
            </a:r>
            <a:endParaRPr lang="tr-TR" sz="3600" b="1" dirty="0">
              <a:solidFill>
                <a:schemeClr val="tx2"/>
              </a:solidFill>
            </a:endParaRPr>
          </a:p>
        </p:txBody>
      </p:sp>
      <p:sp>
        <p:nvSpPr>
          <p:cNvPr id="3" name="2 İçerik Yer Tutucusu"/>
          <p:cNvSpPr>
            <a:spLocks noGrp="1"/>
          </p:cNvSpPr>
          <p:nvPr>
            <p:ph idx="1"/>
          </p:nvPr>
        </p:nvSpPr>
        <p:spPr/>
        <p:txBody>
          <a:bodyPr>
            <a:normAutofit/>
          </a:bodyPr>
          <a:lstStyle/>
          <a:p>
            <a:pPr marL="187325" indent="0" algn="just">
              <a:buClr>
                <a:srgbClr val="FF0000"/>
              </a:buClr>
              <a:buSzPct val="100000"/>
            </a:pPr>
            <a:r>
              <a:rPr lang="tr-TR" sz="2400" b="1" i="1" dirty="0" smtClean="0">
                <a:solidFill>
                  <a:srgbClr val="A40C8E"/>
                </a:solidFill>
              </a:rPr>
              <a:t> </a:t>
            </a:r>
            <a:r>
              <a:rPr lang="tr-TR" sz="2400" b="1" dirty="0" smtClean="0">
                <a:solidFill>
                  <a:srgbClr val="FF0000"/>
                </a:solidFill>
                <a:effectLst>
                  <a:outerShdw blurRad="38100" dist="38100" dir="2700000" algn="tl">
                    <a:srgbClr val="000000">
                      <a:alpha val="43137"/>
                    </a:srgbClr>
                  </a:outerShdw>
                </a:effectLst>
                <a:latin typeface="+mj-lt"/>
              </a:rPr>
              <a:t>Ürün;</a:t>
            </a:r>
            <a:r>
              <a:rPr lang="tr-TR" sz="2400" b="1" i="1" dirty="0" smtClean="0">
                <a:solidFill>
                  <a:srgbClr val="A40C8E"/>
                </a:solidFill>
                <a:latin typeface="+mj-lt"/>
              </a:rPr>
              <a:t>  </a:t>
            </a:r>
            <a:r>
              <a:rPr lang="tr-TR" sz="2400" b="1" dirty="0" smtClean="0">
                <a:latin typeface="+mj-lt"/>
              </a:rPr>
              <a:t>üretim  faktörlerinin  (emek,  sermaye,  doğal  kaynaklar)  üretim  sürecine katılmasıyla  elde  edilir.  </a:t>
            </a:r>
          </a:p>
          <a:p>
            <a:pPr marL="187325" indent="0" algn="just">
              <a:buClr>
                <a:srgbClr val="FF0000"/>
              </a:buClr>
              <a:buSzPct val="100000"/>
              <a:buNone/>
            </a:pPr>
            <a:endParaRPr lang="tr-TR" sz="2400" b="1" dirty="0" smtClean="0">
              <a:latin typeface="+mj-lt"/>
            </a:endParaRPr>
          </a:p>
          <a:p>
            <a:pPr marL="187325" indent="0" algn="just">
              <a:buClr>
                <a:srgbClr val="FF0000"/>
              </a:buClr>
              <a:buSzPct val="100000"/>
            </a:pPr>
            <a:r>
              <a:rPr lang="tr-TR" sz="2400" b="1" dirty="0" smtClean="0">
                <a:latin typeface="+mj-lt"/>
              </a:rPr>
              <a:t>Burada  söz  konusu  olan  sadece  üretim  faktörlerinin  maddi anlamda  şekil  değiştirmesi  değildir,  hammadde  veya  yarı  mamullerin  üretim  süreci sonunda şeklini değiştirerek yeni mamul elde edilmesi </a:t>
            </a:r>
            <a:r>
              <a:rPr lang="tr-TR" sz="2400" b="1" dirty="0" smtClean="0">
                <a:solidFill>
                  <a:srgbClr val="FF0000"/>
                </a:solidFill>
                <a:effectLst>
                  <a:outerShdw blurRad="38100" dist="38100" dir="2700000" algn="tl">
                    <a:srgbClr val="000000">
                      <a:alpha val="43137"/>
                    </a:srgbClr>
                  </a:outerShdw>
                </a:effectLst>
                <a:latin typeface="+mj-lt"/>
              </a:rPr>
              <a:t>imalat</a:t>
            </a:r>
            <a:r>
              <a:rPr lang="tr-TR" sz="2400" b="1" i="1" dirty="0" smtClean="0">
                <a:solidFill>
                  <a:srgbClr val="A40C8E"/>
                </a:solidFill>
                <a:latin typeface="+mj-lt"/>
              </a:rPr>
              <a:t> </a:t>
            </a:r>
            <a:r>
              <a:rPr lang="tr-TR" sz="2400" b="1" i="1" dirty="0" smtClean="0">
                <a:latin typeface="+mj-lt"/>
              </a:rPr>
              <a:t>olarak adlandırılır.</a:t>
            </a:r>
            <a:endParaRPr lang="tr-TR" sz="2400" b="1" dirty="0" smtClean="0"/>
          </a:p>
          <a:p>
            <a:pPr marL="187325" indent="0" algn="just">
              <a:buClr>
                <a:srgbClr val="FF0000"/>
              </a:buClr>
              <a:buSzPct val="100000"/>
              <a:buNone/>
            </a:pPr>
            <a:endParaRPr lang="tr-TR" sz="3200" b="1"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r"/>
            <a:r>
              <a:rPr lang="tr-TR" sz="3600" b="1" dirty="0" smtClean="0">
                <a:solidFill>
                  <a:schemeClr val="tx2"/>
                </a:solidFill>
              </a:rPr>
              <a:t>Üretim Fonksiyonu</a:t>
            </a:r>
            <a:endParaRPr lang="tr-TR" sz="3600" b="1" dirty="0">
              <a:solidFill>
                <a:schemeClr val="tx2"/>
              </a:solidFill>
            </a:endParaRPr>
          </a:p>
        </p:txBody>
      </p:sp>
      <p:sp>
        <p:nvSpPr>
          <p:cNvPr id="3" name="2 İçerik Yer Tutucusu"/>
          <p:cNvSpPr>
            <a:spLocks noGrp="1"/>
          </p:cNvSpPr>
          <p:nvPr>
            <p:ph idx="1"/>
          </p:nvPr>
        </p:nvSpPr>
        <p:spPr/>
        <p:txBody>
          <a:bodyPr>
            <a:normAutofit/>
          </a:bodyPr>
          <a:lstStyle/>
          <a:p>
            <a:pPr marL="187325" indent="0" algn="just">
              <a:buClr>
                <a:srgbClr val="FF0000"/>
              </a:buClr>
              <a:buSzPct val="100000"/>
            </a:pPr>
            <a:r>
              <a:rPr lang="tr-TR" sz="2400" b="1" i="1" dirty="0" smtClean="0">
                <a:solidFill>
                  <a:srgbClr val="A40C8E"/>
                </a:solidFill>
              </a:rPr>
              <a:t> </a:t>
            </a:r>
            <a:r>
              <a:rPr lang="tr-TR" sz="2400" b="1" dirty="0" smtClean="0">
                <a:latin typeface="+mj-lt"/>
              </a:rPr>
              <a:t>Firmalar üretim etmenlerini yani girdileri (</a:t>
            </a:r>
            <a:r>
              <a:rPr lang="tr-TR" sz="2400" b="1" dirty="0" err="1" smtClean="0">
                <a:latin typeface="+mj-lt"/>
              </a:rPr>
              <a:t>inputları</a:t>
            </a:r>
            <a:r>
              <a:rPr lang="tr-TR" sz="2400" b="1" dirty="0" smtClean="0">
                <a:latin typeface="+mj-lt"/>
              </a:rPr>
              <a:t>) satın alarak, bunları mal ve hizmet üretmek için birleştirirler.  Kullanılan  girdilerin  miktarı  belli  bir  dönemde  elde  edilecek  ürünün  yani  çıktının (</a:t>
            </a:r>
            <a:r>
              <a:rPr lang="tr-TR" sz="2400" b="1" dirty="0" err="1" smtClean="0">
                <a:latin typeface="+mj-lt"/>
              </a:rPr>
              <a:t>output</a:t>
            </a:r>
            <a:r>
              <a:rPr lang="tr-TR" sz="2400" b="1" dirty="0" smtClean="0">
                <a:latin typeface="+mj-lt"/>
              </a:rPr>
              <a:t>)  miktarını  belirler.  Belli  bir  teknoloji  söz  konusuyken,  bir  ürünün  miktarının  arttırılması, girdilerin arttırılmasına bağlıdır. </a:t>
            </a:r>
          </a:p>
          <a:p>
            <a:pPr marL="187325" indent="0" algn="just">
              <a:buClr>
                <a:srgbClr val="FF0000"/>
              </a:buClr>
              <a:buSzPct val="100000"/>
            </a:pPr>
            <a:endParaRPr lang="tr-TR" sz="2400" b="1" dirty="0" smtClean="0">
              <a:latin typeface="+mj-lt"/>
            </a:endParaRPr>
          </a:p>
          <a:p>
            <a:pPr marL="187325" indent="0" algn="just">
              <a:buClr>
                <a:srgbClr val="FF0000"/>
              </a:buClr>
              <a:buSzPct val="100000"/>
            </a:pPr>
            <a:r>
              <a:rPr lang="tr-TR" sz="2400" b="1" dirty="0" smtClean="0">
                <a:latin typeface="+mj-lt"/>
              </a:rPr>
              <a:t> Kullanılan girdilerle elde edilen ürün arasındaki bağlılık ilişkisine </a:t>
            </a:r>
            <a:r>
              <a:rPr lang="tr-TR" sz="2400" b="1" dirty="0" smtClean="0">
                <a:solidFill>
                  <a:srgbClr val="FF0000"/>
                </a:solidFill>
                <a:effectLst>
                  <a:outerShdw blurRad="38100" dist="38100" dir="2700000" algn="tl">
                    <a:srgbClr val="000000">
                      <a:alpha val="43137"/>
                    </a:srgbClr>
                  </a:outerShdw>
                </a:effectLst>
                <a:latin typeface="+mj-lt"/>
              </a:rPr>
              <a:t>üretim fonksiyonu </a:t>
            </a:r>
            <a:r>
              <a:rPr lang="tr-TR" sz="2400" b="1" dirty="0" smtClean="0">
                <a:latin typeface="+mj-lt"/>
              </a:rPr>
              <a:t>denir. </a:t>
            </a:r>
            <a:endParaRPr lang="tr-TR" sz="3200" b="1"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7239000" cy="6027132"/>
          </a:xfrm>
        </p:spPr>
        <p:txBody>
          <a:bodyPr>
            <a:normAutofit/>
          </a:bodyPr>
          <a:lstStyle/>
          <a:p>
            <a:pPr marL="187325" indent="0" algn="ctr">
              <a:buClr>
                <a:srgbClr val="FF0000"/>
              </a:buClr>
              <a:buSzPct val="100000"/>
              <a:buNone/>
            </a:pPr>
            <a:endParaRPr lang="tr-TR" sz="2800" b="1" dirty="0" smtClean="0">
              <a:latin typeface="+mj-lt"/>
            </a:endParaRPr>
          </a:p>
          <a:p>
            <a:pPr marL="187325" indent="0" algn="ctr">
              <a:buClr>
                <a:srgbClr val="FF0000"/>
              </a:buClr>
              <a:buSzPct val="100000"/>
              <a:buNone/>
            </a:pPr>
            <a:endParaRPr lang="tr-TR" sz="2800" b="1" dirty="0" smtClean="0">
              <a:latin typeface="+mj-lt"/>
            </a:endParaRPr>
          </a:p>
          <a:p>
            <a:pPr marL="187325" indent="0" algn="ctr">
              <a:buClr>
                <a:srgbClr val="FF0000"/>
              </a:buClr>
              <a:buSzPct val="100000"/>
              <a:buNone/>
            </a:pPr>
            <a:r>
              <a:rPr lang="pt-BR" sz="2800" b="1" dirty="0" smtClean="0">
                <a:latin typeface="+mj-lt"/>
              </a:rPr>
              <a:t>x = f (D, E, S, T)</a:t>
            </a:r>
            <a:endParaRPr lang="tr-TR" sz="2800" b="1" dirty="0" smtClean="0">
              <a:latin typeface="+mj-lt"/>
            </a:endParaRPr>
          </a:p>
          <a:p>
            <a:pPr marL="187325" indent="0" algn="ctr">
              <a:buClr>
                <a:srgbClr val="FF0000"/>
              </a:buClr>
              <a:buSzPct val="100000"/>
              <a:buNone/>
            </a:pPr>
            <a:r>
              <a:rPr lang="tr-TR" sz="2400" b="1" dirty="0" smtClean="0">
                <a:latin typeface="+mj-lt"/>
              </a:rPr>
              <a:t>olarak yazılır.</a:t>
            </a:r>
          </a:p>
          <a:p>
            <a:pPr marL="187325" indent="0" algn="just">
              <a:buClr>
                <a:srgbClr val="FF0000"/>
              </a:buClr>
              <a:buSzPct val="100000"/>
            </a:pPr>
            <a:endParaRPr lang="tr-TR" sz="2400" b="1" dirty="0" smtClean="0">
              <a:latin typeface="+mj-lt"/>
            </a:endParaRPr>
          </a:p>
          <a:p>
            <a:pPr marL="187325" indent="0" algn="ctr">
              <a:buClr>
                <a:srgbClr val="FF0000"/>
              </a:buClr>
              <a:buSzPct val="100000"/>
              <a:buNone/>
            </a:pPr>
            <a:r>
              <a:rPr lang="tr-TR" sz="2400" b="1" i="1" dirty="0" smtClean="0">
                <a:solidFill>
                  <a:srgbClr val="FF0000"/>
                </a:solidFill>
                <a:latin typeface="+mj-lt"/>
              </a:rPr>
              <a:t> “x harfi” ekmeği,</a:t>
            </a:r>
          </a:p>
          <a:p>
            <a:pPr marL="187325" indent="0" algn="ctr">
              <a:buClr>
                <a:srgbClr val="FF0000"/>
              </a:buClr>
              <a:buSzPct val="100000"/>
              <a:buNone/>
            </a:pPr>
            <a:r>
              <a:rPr lang="tr-TR" sz="2400" b="1" i="1" dirty="0" smtClean="0">
                <a:solidFill>
                  <a:srgbClr val="FF0000"/>
                </a:solidFill>
                <a:latin typeface="+mj-lt"/>
              </a:rPr>
              <a:t> “D” doğal kaynakları, </a:t>
            </a:r>
          </a:p>
          <a:p>
            <a:pPr marL="187325" indent="0" algn="ctr">
              <a:buClr>
                <a:srgbClr val="FF0000"/>
              </a:buClr>
              <a:buSzPct val="100000"/>
              <a:buNone/>
            </a:pPr>
            <a:r>
              <a:rPr lang="tr-TR" sz="2400" b="1" i="1" dirty="0" smtClean="0">
                <a:solidFill>
                  <a:srgbClr val="FF0000"/>
                </a:solidFill>
                <a:latin typeface="+mj-lt"/>
              </a:rPr>
              <a:t>“E” emeği, </a:t>
            </a:r>
          </a:p>
          <a:p>
            <a:pPr marL="187325" indent="0" algn="ctr">
              <a:buClr>
                <a:srgbClr val="FF0000"/>
              </a:buClr>
              <a:buSzPct val="100000"/>
              <a:buNone/>
            </a:pPr>
            <a:r>
              <a:rPr lang="tr-TR" sz="2400" b="1" i="1" dirty="0" smtClean="0">
                <a:solidFill>
                  <a:srgbClr val="FF0000"/>
                </a:solidFill>
                <a:latin typeface="+mj-lt"/>
              </a:rPr>
              <a:t>“S” sermayeyi, </a:t>
            </a:r>
          </a:p>
          <a:p>
            <a:pPr marL="187325" indent="0" algn="ctr">
              <a:buClr>
                <a:srgbClr val="FF0000"/>
              </a:buClr>
              <a:buSzPct val="100000"/>
              <a:buNone/>
            </a:pPr>
            <a:r>
              <a:rPr lang="tr-TR" sz="2400" b="1" i="1" dirty="0" smtClean="0">
                <a:solidFill>
                  <a:srgbClr val="FF0000"/>
                </a:solidFill>
                <a:latin typeface="+mj-lt"/>
              </a:rPr>
              <a:t>“T” teknolojiyi</a:t>
            </a:r>
          </a:p>
          <a:p>
            <a:pPr marL="187325" indent="0" algn="ctr">
              <a:buClr>
                <a:srgbClr val="FF0000"/>
              </a:buClr>
              <a:buSzPct val="100000"/>
              <a:buNone/>
            </a:pPr>
            <a:endParaRPr lang="tr-TR" sz="2400" b="1" i="1" dirty="0" smtClean="0">
              <a:solidFill>
                <a:srgbClr val="FF0000"/>
              </a:solidFill>
              <a:latin typeface="+mj-lt"/>
            </a:endParaRPr>
          </a:p>
          <a:p>
            <a:pPr marL="187325" indent="0" algn="ctr">
              <a:buClr>
                <a:srgbClr val="FF0000"/>
              </a:buClr>
              <a:buSzPct val="100000"/>
              <a:buNone/>
            </a:pPr>
            <a:r>
              <a:rPr lang="tr-TR" sz="2400" b="1" dirty="0" smtClean="0">
                <a:latin typeface="+mj-lt"/>
              </a:rPr>
              <a:t>ifade eder.</a:t>
            </a:r>
            <a:endParaRPr lang="tr-TR" sz="3200" b="1"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7239000" cy="6027132"/>
          </a:xfrm>
        </p:spPr>
        <p:txBody>
          <a:bodyPr>
            <a:normAutofit/>
          </a:bodyPr>
          <a:lstStyle/>
          <a:p>
            <a:pPr marL="187325" indent="0" algn="just">
              <a:buClr>
                <a:srgbClr val="FF0000"/>
              </a:buClr>
              <a:buSzPct val="100000"/>
            </a:pPr>
            <a:r>
              <a:rPr lang="tr-TR" sz="2400" b="1" i="1" dirty="0" smtClean="0">
                <a:solidFill>
                  <a:srgbClr val="A40C8E"/>
                </a:solidFill>
              </a:rPr>
              <a:t> </a:t>
            </a:r>
            <a:r>
              <a:rPr lang="tr-TR" sz="2400" b="1" dirty="0" smtClean="0">
                <a:latin typeface="+mj-lt"/>
              </a:rPr>
              <a:t>Üretim sürecine katılan ve üretimin gerçekleşmesine katkıda bulunan üretim faktörlerinden (girdiler) bir kısmı kısa sürede değişemez ya da değiştirilmesi mümkün değildir. Bunlar belli bir sürede ne azalırlar ne de artarlar. </a:t>
            </a:r>
            <a:r>
              <a:rPr lang="tr-TR" sz="2400" b="1" i="1" dirty="0" smtClean="0">
                <a:solidFill>
                  <a:srgbClr val="FF0000"/>
                </a:solidFill>
                <a:latin typeface="+mj-lt"/>
              </a:rPr>
              <a:t>Bu girdiler sabit girdilerdir</a:t>
            </a:r>
            <a:r>
              <a:rPr lang="tr-TR" sz="2400" b="1" dirty="0" smtClean="0">
                <a:latin typeface="+mj-lt"/>
              </a:rPr>
              <a:t>. Doğal çevre, binalar, büyük makine ve teçhizat örnek olarak verilebilir.</a:t>
            </a:r>
          </a:p>
          <a:p>
            <a:pPr marL="187325" indent="0" algn="just">
              <a:buClr>
                <a:srgbClr val="FF0000"/>
              </a:buClr>
              <a:buSzPct val="100000"/>
              <a:buNone/>
            </a:pPr>
            <a:endParaRPr lang="tr-TR" sz="2400" b="1" dirty="0" smtClean="0">
              <a:latin typeface="+mj-lt"/>
            </a:endParaRPr>
          </a:p>
          <a:p>
            <a:pPr marL="187325" indent="0" algn="just">
              <a:buClr>
                <a:srgbClr val="FF0000"/>
              </a:buClr>
              <a:buSzPct val="100000"/>
            </a:pPr>
            <a:r>
              <a:rPr lang="tr-TR" sz="2400" b="1" dirty="0" smtClean="0">
                <a:latin typeface="+mj-lt"/>
              </a:rPr>
              <a:t> Bazı girdilerin ise çok kısa dönemde bile üretime katılan miktarları değişebilir. </a:t>
            </a:r>
            <a:r>
              <a:rPr lang="tr-TR" sz="2400" b="1" i="1" dirty="0" smtClean="0">
                <a:solidFill>
                  <a:srgbClr val="FF0000"/>
                </a:solidFill>
                <a:latin typeface="+mj-lt"/>
              </a:rPr>
              <a:t>Bu girdiler değişken girdilerdir.</a:t>
            </a:r>
            <a:endParaRPr lang="tr-TR" sz="3200" b="1" i="1" dirty="0" smtClean="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7239000" cy="5812818"/>
          </a:xfrm>
        </p:spPr>
        <p:txBody>
          <a:bodyPr>
            <a:normAutofit/>
          </a:bodyPr>
          <a:lstStyle/>
          <a:p>
            <a:pPr marL="187325" indent="0" algn="just">
              <a:buClr>
                <a:srgbClr val="FF0000"/>
              </a:buClr>
              <a:buSzPct val="100000"/>
              <a:buNone/>
            </a:pPr>
            <a:endParaRPr lang="tr-TR" sz="2400" b="1" dirty="0" smtClean="0">
              <a:latin typeface="+mj-lt"/>
            </a:endParaRPr>
          </a:p>
          <a:p>
            <a:pPr marL="187325" indent="0" algn="just">
              <a:buClr>
                <a:srgbClr val="FF0000"/>
              </a:buClr>
              <a:buSzPct val="100000"/>
              <a:buBlip>
                <a:blip r:embed="rId2"/>
              </a:buBlip>
            </a:pPr>
            <a:r>
              <a:rPr lang="tr-TR" sz="2400" b="1" i="1" dirty="0" smtClean="0">
                <a:latin typeface="+mj-lt"/>
              </a:rPr>
              <a:t>Değişken ve sabit girdi ayırımı yaparken, zaman çok önemli bir unsurdur. Örneğin ekmek üreten  bir  fabrika  için  bina  sabit  bir  girdidir.  Çünkü  kısa  sürede  büyütmek  mümkün değildir. Emek ve hammadde (buğday, un, su, vb.) değişken girdidir. Fakat uzun bir zaman dilimi göz önüne alındığında bina genişletilebilir, ilave bölüm yapılabilir; hatta yeni bina inşa edilebilir. Uzun dönemde sabit girdiler de değişken girdi olarak kabul edilir</a:t>
            </a:r>
            <a:r>
              <a:rPr lang="tr-TR" sz="2400" b="1" dirty="0" smtClean="0">
                <a:latin typeface="+mj-lt"/>
              </a:rPr>
              <a:t>. </a:t>
            </a:r>
            <a:endParaRPr lang="tr-TR" sz="3200" b="1" i="1" dirty="0" smtClean="0">
              <a:solidFill>
                <a:srgbClr val="FF0066"/>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b="1" dirty="0" smtClean="0">
                <a:solidFill>
                  <a:schemeClr val="tx2"/>
                </a:solidFill>
              </a:rPr>
              <a:t>Kısa Dönemde Üretim ve </a:t>
            </a:r>
            <a:br>
              <a:rPr lang="tr-TR" b="1" dirty="0" smtClean="0">
                <a:solidFill>
                  <a:schemeClr val="tx2"/>
                </a:solidFill>
              </a:rPr>
            </a:br>
            <a:r>
              <a:rPr lang="tr-TR" b="1" dirty="0" smtClean="0">
                <a:solidFill>
                  <a:schemeClr val="tx2"/>
                </a:solidFill>
              </a:rPr>
              <a:t>Azalan Verimler Kanunu</a:t>
            </a:r>
            <a:endParaRPr lang="tr-TR" b="1" dirty="0">
              <a:solidFill>
                <a:schemeClr val="tx2"/>
              </a:solidFill>
            </a:endParaRPr>
          </a:p>
        </p:txBody>
      </p:sp>
      <p:sp>
        <p:nvSpPr>
          <p:cNvPr id="3" name="2 İçerik Yer Tutucusu"/>
          <p:cNvSpPr>
            <a:spLocks noGrp="1"/>
          </p:cNvSpPr>
          <p:nvPr>
            <p:ph idx="1"/>
          </p:nvPr>
        </p:nvSpPr>
        <p:spPr/>
        <p:txBody>
          <a:bodyPr>
            <a:normAutofit/>
          </a:bodyPr>
          <a:lstStyle/>
          <a:p>
            <a:pPr marL="163513" indent="0" algn="just">
              <a:buClr>
                <a:srgbClr val="FF0000"/>
              </a:buClr>
              <a:buSzPct val="100000"/>
            </a:pPr>
            <a:r>
              <a:rPr lang="tr-TR" sz="2400" b="1" dirty="0" smtClean="0">
                <a:latin typeface="+mj-lt"/>
              </a:rPr>
              <a:t> Kısa  dönem,  bazı  şeylerin  değiştirilebilmesi  için  yeterli  ama  her  şeyin  değiştirilmesi  için  yetersiz uzunlukta bir zaman parçasıdır.</a:t>
            </a:r>
          </a:p>
          <a:p>
            <a:pPr marL="163513" indent="0" algn="just">
              <a:buClr>
                <a:srgbClr val="FF0000"/>
              </a:buClr>
              <a:buSzPct val="100000"/>
            </a:pPr>
            <a:r>
              <a:rPr lang="tr-TR" sz="2400" b="1" dirty="0" smtClean="0">
                <a:latin typeface="+mj-lt"/>
              </a:rPr>
              <a:t> Dolayısıyla kısa dönem üretim etmenlerinden sadece bir tanesinin değiştirilmesine  olanak  veren  süredir.  </a:t>
            </a:r>
          </a:p>
          <a:p>
            <a:pPr marL="163513" indent="0" algn="just">
              <a:buClr>
                <a:srgbClr val="FF0000"/>
              </a:buClr>
              <a:buSzPct val="100000"/>
            </a:pPr>
            <a:r>
              <a:rPr lang="tr-TR" sz="2400" b="1" dirty="0" smtClean="0">
                <a:latin typeface="+mj-lt"/>
              </a:rPr>
              <a:t> Bu  sürede  üretim  fonksiyonundaki  girdilerden  sadece  bir tanesinin değişebileceği, diğer girdilerin ise sabit kalacağı kabul edilir. </a:t>
            </a:r>
            <a:endParaRPr lang="tr-TR" sz="3200" b="1" dirty="0" smtClean="0">
              <a:solidFill>
                <a:srgbClr val="FF0066"/>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1099</TotalTime>
  <Words>818</Words>
  <Application>Microsoft Office PowerPoint</Application>
  <PresentationFormat>Ekran Gösterisi (4:3)</PresentationFormat>
  <Paragraphs>63</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Zengin</vt:lpstr>
      <vt:lpstr>Üretim ve Maliyetler</vt:lpstr>
      <vt:lpstr>Üretim</vt:lpstr>
      <vt:lpstr>Üretici</vt:lpstr>
      <vt:lpstr>Ürün</vt:lpstr>
      <vt:lpstr>Üretim Fonksiyonu</vt:lpstr>
      <vt:lpstr>PowerPoint Sunusu</vt:lpstr>
      <vt:lpstr>PowerPoint Sunusu</vt:lpstr>
      <vt:lpstr>PowerPoint Sunusu</vt:lpstr>
      <vt:lpstr>Kısa Dönemde Üretim ve  Azalan Verimler Kanunu</vt:lpstr>
      <vt:lpstr>Toplam Ürün</vt:lpstr>
      <vt:lpstr>Marjinal Ürün</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asus</dc:creator>
  <cp:lastModifiedBy>kumsaal</cp:lastModifiedBy>
  <cp:revision>117</cp:revision>
  <dcterms:created xsi:type="dcterms:W3CDTF">2014-10-03T13:39:49Z</dcterms:created>
  <dcterms:modified xsi:type="dcterms:W3CDTF">2019-11-20T18:38:09Z</dcterms:modified>
</cp:coreProperties>
</file>