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63" r:id="rId5"/>
    <p:sldId id="265" r:id="rId6"/>
    <p:sldId id="264" r:id="rId7"/>
    <p:sldId id="266" r:id="rId8"/>
    <p:sldId id="267" r:id="rId9"/>
    <p:sldId id="269"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03E367-5475-45D6-A067-B1B642696379}"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0D97E22A-4458-4E11-8341-D74EF420BC3F}">
      <dgm:prSet/>
      <dgm:spPr/>
      <dgm:t>
        <a:bodyPr/>
        <a:lstStyle/>
        <a:p>
          <a:r>
            <a:rPr lang="tr-TR"/>
            <a:t>Karma Prenslikler:</a:t>
          </a:r>
          <a:endParaRPr lang="en-US"/>
        </a:p>
      </dgm:t>
    </dgm:pt>
    <dgm:pt modelId="{AD58F455-B435-40E8-8D53-F025BE43C4A0}" type="parTrans" cxnId="{785229EF-0A0B-482D-88CA-A4E8A6B010D6}">
      <dgm:prSet/>
      <dgm:spPr/>
      <dgm:t>
        <a:bodyPr/>
        <a:lstStyle/>
        <a:p>
          <a:endParaRPr lang="en-US"/>
        </a:p>
      </dgm:t>
    </dgm:pt>
    <dgm:pt modelId="{F527DB60-3B5C-4328-9EE9-C4CF503083C4}" type="sibTrans" cxnId="{785229EF-0A0B-482D-88CA-A4E8A6B010D6}">
      <dgm:prSet/>
      <dgm:spPr/>
      <dgm:t>
        <a:bodyPr/>
        <a:lstStyle/>
        <a:p>
          <a:endParaRPr lang="en-US"/>
        </a:p>
      </dgm:t>
    </dgm:pt>
    <dgm:pt modelId="{89232124-F9FF-4D7C-BA0B-F324D87ACD46}">
      <dgm:prSet/>
      <dgm:spPr/>
      <dgm:t>
        <a:bodyPr/>
        <a:lstStyle/>
        <a:p>
          <a:r>
            <a:rPr lang="tr-TR"/>
            <a:t>«</a:t>
          </a:r>
          <a:r>
            <a:rPr lang="nn-NO"/>
            <a:t>Ama asıl g</a:t>
          </a:r>
          <a:r>
            <a:rPr lang="tr-TR"/>
            <a:t>üçlü</a:t>
          </a:r>
          <a:r>
            <a:rPr lang="nn-NO"/>
            <a:t>k yeni bir prenslikte kendini gosterir. İlkin,</a:t>
          </a:r>
          <a:r>
            <a:rPr lang="tr-TR"/>
            <a:t> prenslik tamamen yeni değil de bir başkasının parçası gibi ise – ki bu durumda bütüne karma prenslik dense yeridir, orada meydana gelen değişiklikler, öncelikle, tüm yeni prensliklere özgü doğal bir güçlükten doğar: İnsanlar her seferinde daha iyisini bulacaklarını umarak o hevesle efendi değiştirirler».</a:t>
          </a:r>
          <a:endParaRPr lang="en-US"/>
        </a:p>
      </dgm:t>
    </dgm:pt>
    <dgm:pt modelId="{E62E48F7-FF77-4F57-9DDC-C7053BEF8B9F}" type="parTrans" cxnId="{3022E5C0-D6BD-4664-8B74-8695CC1ED941}">
      <dgm:prSet/>
      <dgm:spPr/>
      <dgm:t>
        <a:bodyPr/>
        <a:lstStyle/>
        <a:p>
          <a:endParaRPr lang="en-US"/>
        </a:p>
      </dgm:t>
    </dgm:pt>
    <dgm:pt modelId="{DAF75C66-BBF4-464C-81F2-D37B6BA8C4EB}" type="sibTrans" cxnId="{3022E5C0-D6BD-4664-8B74-8695CC1ED941}">
      <dgm:prSet/>
      <dgm:spPr/>
      <dgm:t>
        <a:bodyPr/>
        <a:lstStyle/>
        <a:p>
          <a:endParaRPr lang="en-US"/>
        </a:p>
      </dgm:t>
    </dgm:pt>
    <dgm:pt modelId="{B9A3066F-8471-4B2F-AC55-CE3B0A669E1D}">
      <dgm:prSet/>
      <dgm:spPr/>
      <dgm:t>
        <a:bodyPr/>
        <a:lstStyle/>
        <a:p>
          <a:r>
            <a:rPr lang="tr-TR" dirty="0"/>
            <a:t>«Ama dili, görenekleri ve kurumlan farklı bir toprağı kazanmak başka bir şeydir; işte burada talihin desteğine ve büyük bir ustalığa ihtiyaç vardır. En iyi, en sağlam çarelerden biri fatihin gidip bizzat oraya, yerleşmesidir. Böylece sahip olduğu toprak daha güvenilir ve daha kalıcı-olur» (Prens, 1994).</a:t>
          </a:r>
          <a:endParaRPr lang="en-US" dirty="0"/>
        </a:p>
      </dgm:t>
    </dgm:pt>
    <dgm:pt modelId="{EC1C4622-4193-4A6D-BCAB-8E43922CB175}" type="parTrans" cxnId="{CACB6FA6-86CC-4198-8B40-5AE00F11D02F}">
      <dgm:prSet/>
      <dgm:spPr/>
      <dgm:t>
        <a:bodyPr/>
        <a:lstStyle/>
        <a:p>
          <a:endParaRPr lang="en-US"/>
        </a:p>
      </dgm:t>
    </dgm:pt>
    <dgm:pt modelId="{705388C6-7B38-4DB8-BE34-D415598CD751}" type="sibTrans" cxnId="{CACB6FA6-86CC-4198-8B40-5AE00F11D02F}">
      <dgm:prSet/>
      <dgm:spPr/>
      <dgm:t>
        <a:bodyPr/>
        <a:lstStyle/>
        <a:p>
          <a:endParaRPr lang="en-US"/>
        </a:p>
      </dgm:t>
    </dgm:pt>
    <dgm:pt modelId="{9ECBA187-C558-4CAA-8A98-6338BD9D49EB}" type="pres">
      <dgm:prSet presAssocID="{1403E367-5475-45D6-A067-B1B642696379}" presName="vert0" presStyleCnt="0">
        <dgm:presLayoutVars>
          <dgm:dir/>
          <dgm:animOne val="branch"/>
          <dgm:animLvl val="lvl"/>
        </dgm:presLayoutVars>
      </dgm:prSet>
      <dgm:spPr/>
    </dgm:pt>
    <dgm:pt modelId="{072AEB37-B23D-4544-A520-E6197EACAB0B}" type="pres">
      <dgm:prSet presAssocID="{0D97E22A-4458-4E11-8341-D74EF420BC3F}" presName="thickLine" presStyleLbl="alignNode1" presStyleIdx="0" presStyleCnt="3"/>
      <dgm:spPr/>
    </dgm:pt>
    <dgm:pt modelId="{5EB0A42A-43AA-40D7-BCA2-45B606D6D6C3}" type="pres">
      <dgm:prSet presAssocID="{0D97E22A-4458-4E11-8341-D74EF420BC3F}" presName="horz1" presStyleCnt="0"/>
      <dgm:spPr/>
    </dgm:pt>
    <dgm:pt modelId="{2280BCFE-361E-4530-912E-FA98000F03C8}" type="pres">
      <dgm:prSet presAssocID="{0D97E22A-4458-4E11-8341-D74EF420BC3F}" presName="tx1" presStyleLbl="revTx" presStyleIdx="0" presStyleCnt="3"/>
      <dgm:spPr/>
    </dgm:pt>
    <dgm:pt modelId="{3AD01151-CA59-4735-9941-A233F44C4DA7}" type="pres">
      <dgm:prSet presAssocID="{0D97E22A-4458-4E11-8341-D74EF420BC3F}" presName="vert1" presStyleCnt="0"/>
      <dgm:spPr/>
    </dgm:pt>
    <dgm:pt modelId="{BD349D41-0E6B-413A-82EE-C04353FC0A10}" type="pres">
      <dgm:prSet presAssocID="{89232124-F9FF-4D7C-BA0B-F324D87ACD46}" presName="thickLine" presStyleLbl="alignNode1" presStyleIdx="1" presStyleCnt="3"/>
      <dgm:spPr/>
    </dgm:pt>
    <dgm:pt modelId="{05D51746-6C3F-44BD-A265-817CE18A4B23}" type="pres">
      <dgm:prSet presAssocID="{89232124-F9FF-4D7C-BA0B-F324D87ACD46}" presName="horz1" presStyleCnt="0"/>
      <dgm:spPr/>
    </dgm:pt>
    <dgm:pt modelId="{79893EE5-270D-4D67-BA69-7908084AE4FB}" type="pres">
      <dgm:prSet presAssocID="{89232124-F9FF-4D7C-BA0B-F324D87ACD46}" presName="tx1" presStyleLbl="revTx" presStyleIdx="1" presStyleCnt="3"/>
      <dgm:spPr/>
    </dgm:pt>
    <dgm:pt modelId="{D52C10F0-03AB-403D-A2F9-87847BA0A0C0}" type="pres">
      <dgm:prSet presAssocID="{89232124-F9FF-4D7C-BA0B-F324D87ACD46}" presName="vert1" presStyleCnt="0"/>
      <dgm:spPr/>
    </dgm:pt>
    <dgm:pt modelId="{352609F3-441B-4729-9846-1A743129D84F}" type="pres">
      <dgm:prSet presAssocID="{B9A3066F-8471-4B2F-AC55-CE3B0A669E1D}" presName="thickLine" presStyleLbl="alignNode1" presStyleIdx="2" presStyleCnt="3"/>
      <dgm:spPr/>
    </dgm:pt>
    <dgm:pt modelId="{6270819F-468D-4D1F-9F17-284E632C4D12}" type="pres">
      <dgm:prSet presAssocID="{B9A3066F-8471-4B2F-AC55-CE3B0A669E1D}" presName="horz1" presStyleCnt="0"/>
      <dgm:spPr/>
    </dgm:pt>
    <dgm:pt modelId="{CB6773BF-2018-4BFA-8427-6EF973D4EDE5}" type="pres">
      <dgm:prSet presAssocID="{B9A3066F-8471-4B2F-AC55-CE3B0A669E1D}" presName="tx1" presStyleLbl="revTx" presStyleIdx="2" presStyleCnt="3"/>
      <dgm:spPr/>
    </dgm:pt>
    <dgm:pt modelId="{81907BD0-EE85-4E8C-A163-785A4B90ED7A}" type="pres">
      <dgm:prSet presAssocID="{B9A3066F-8471-4B2F-AC55-CE3B0A669E1D}" presName="vert1" presStyleCnt="0"/>
      <dgm:spPr/>
    </dgm:pt>
  </dgm:ptLst>
  <dgm:cxnLst>
    <dgm:cxn modelId="{64E59B37-A6FB-486A-A18E-0EA507ED3455}" type="presOf" srcId="{B9A3066F-8471-4B2F-AC55-CE3B0A669E1D}" destId="{CB6773BF-2018-4BFA-8427-6EF973D4EDE5}" srcOrd="0" destOrd="0" presId="urn:microsoft.com/office/officeart/2008/layout/LinedList"/>
    <dgm:cxn modelId="{B6918D54-4865-4CD5-AAD6-9BFE221ABCCD}" type="presOf" srcId="{89232124-F9FF-4D7C-BA0B-F324D87ACD46}" destId="{79893EE5-270D-4D67-BA69-7908084AE4FB}" srcOrd="0" destOrd="0" presId="urn:microsoft.com/office/officeart/2008/layout/LinedList"/>
    <dgm:cxn modelId="{CACB6FA6-86CC-4198-8B40-5AE00F11D02F}" srcId="{1403E367-5475-45D6-A067-B1B642696379}" destId="{B9A3066F-8471-4B2F-AC55-CE3B0A669E1D}" srcOrd="2" destOrd="0" parTransId="{EC1C4622-4193-4A6D-BCAB-8E43922CB175}" sibTransId="{705388C6-7B38-4DB8-BE34-D415598CD751}"/>
    <dgm:cxn modelId="{F92434B4-484D-4A5A-BC3E-19AA2501486D}" type="presOf" srcId="{0D97E22A-4458-4E11-8341-D74EF420BC3F}" destId="{2280BCFE-361E-4530-912E-FA98000F03C8}" srcOrd="0" destOrd="0" presId="urn:microsoft.com/office/officeart/2008/layout/LinedList"/>
    <dgm:cxn modelId="{3022E5C0-D6BD-4664-8B74-8695CC1ED941}" srcId="{1403E367-5475-45D6-A067-B1B642696379}" destId="{89232124-F9FF-4D7C-BA0B-F324D87ACD46}" srcOrd="1" destOrd="0" parTransId="{E62E48F7-FF77-4F57-9DDC-C7053BEF8B9F}" sibTransId="{DAF75C66-BBF4-464C-81F2-D37B6BA8C4EB}"/>
    <dgm:cxn modelId="{07B803CC-10F1-4348-8E29-40F474832AF8}" type="presOf" srcId="{1403E367-5475-45D6-A067-B1B642696379}" destId="{9ECBA187-C558-4CAA-8A98-6338BD9D49EB}" srcOrd="0" destOrd="0" presId="urn:microsoft.com/office/officeart/2008/layout/LinedList"/>
    <dgm:cxn modelId="{785229EF-0A0B-482D-88CA-A4E8A6B010D6}" srcId="{1403E367-5475-45D6-A067-B1B642696379}" destId="{0D97E22A-4458-4E11-8341-D74EF420BC3F}" srcOrd="0" destOrd="0" parTransId="{AD58F455-B435-40E8-8D53-F025BE43C4A0}" sibTransId="{F527DB60-3B5C-4328-9EE9-C4CF503083C4}"/>
    <dgm:cxn modelId="{5DDFA471-6AAE-48B8-B46F-32167BB642BC}" type="presParOf" srcId="{9ECBA187-C558-4CAA-8A98-6338BD9D49EB}" destId="{072AEB37-B23D-4544-A520-E6197EACAB0B}" srcOrd="0" destOrd="0" presId="urn:microsoft.com/office/officeart/2008/layout/LinedList"/>
    <dgm:cxn modelId="{28BC2C01-E615-46BD-B047-2ED859F27592}" type="presParOf" srcId="{9ECBA187-C558-4CAA-8A98-6338BD9D49EB}" destId="{5EB0A42A-43AA-40D7-BCA2-45B606D6D6C3}" srcOrd="1" destOrd="0" presId="urn:microsoft.com/office/officeart/2008/layout/LinedList"/>
    <dgm:cxn modelId="{EFD9B58B-6545-42E1-96DB-340709F12264}" type="presParOf" srcId="{5EB0A42A-43AA-40D7-BCA2-45B606D6D6C3}" destId="{2280BCFE-361E-4530-912E-FA98000F03C8}" srcOrd="0" destOrd="0" presId="urn:microsoft.com/office/officeart/2008/layout/LinedList"/>
    <dgm:cxn modelId="{F278F9A4-FE37-4892-A3E8-BDA8A3E7D966}" type="presParOf" srcId="{5EB0A42A-43AA-40D7-BCA2-45B606D6D6C3}" destId="{3AD01151-CA59-4735-9941-A233F44C4DA7}" srcOrd="1" destOrd="0" presId="urn:microsoft.com/office/officeart/2008/layout/LinedList"/>
    <dgm:cxn modelId="{4C84A009-548B-4CD4-A609-B0CC2FBA8746}" type="presParOf" srcId="{9ECBA187-C558-4CAA-8A98-6338BD9D49EB}" destId="{BD349D41-0E6B-413A-82EE-C04353FC0A10}" srcOrd="2" destOrd="0" presId="urn:microsoft.com/office/officeart/2008/layout/LinedList"/>
    <dgm:cxn modelId="{8A6928EE-7456-48B2-AE15-1708FB4E5D94}" type="presParOf" srcId="{9ECBA187-C558-4CAA-8A98-6338BD9D49EB}" destId="{05D51746-6C3F-44BD-A265-817CE18A4B23}" srcOrd="3" destOrd="0" presId="urn:microsoft.com/office/officeart/2008/layout/LinedList"/>
    <dgm:cxn modelId="{8120229D-45E5-4E8A-96B2-F3C7C359C688}" type="presParOf" srcId="{05D51746-6C3F-44BD-A265-817CE18A4B23}" destId="{79893EE5-270D-4D67-BA69-7908084AE4FB}" srcOrd="0" destOrd="0" presId="urn:microsoft.com/office/officeart/2008/layout/LinedList"/>
    <dgm:cxn modelId="{48398663-43EE-44AF-BB42-4B633BF7927B}" type="presParOf" srcId="{05D51746-6C3F-44BD-A265-817CE18A4B23}" destId="{D52C10F0-03AB-403D-A2F9-87847BA0A0C0}" srcOrd="1" destOrd="0" presId="urn:microsoft.com/office/officeart/2008/layout/LinedList"/>
    <dgm:cxn modelId="{1AB0D9CD-996A-45E8-AF26-0F0A3A3689FD}" type="presParOf" srcId="{9ECBA187-C558-4CAA-8A98-6338BD9D49EB}" destId="{352609F3-441B-4729-9846-1A743129D84F}" srcOrd="4" destOrd="0" presId="urn:microsoft.com/office/officeart/2008/layout/LinedList"/>
    <dgm:cxn modelId="{C8B66C5A-9504-428C-974F-5B5472BA1EE6}" type="presParOf" srcId="{9ECBA187-C558-4CAA-8A98-6338BD9D49EB}" destId="{6270819F-468D-4D1F-9F17-284E632C4D12}" srcOrd="5" destOrd="0" presId="urn:microsoft.com/office/officeart/2008/layout/LinedList"/>
    <dgm:cxn modelId="{5C89E535-47CC-4B91-96EF-F97C946776E4}" type="presParOf" srcId="{6270819F-468D-4D1F-9F17-284E632C4D12}" destId="{CB6773BF-2018-4BFA-8427-6EF973D4EDE5}" srcOrd="0" destOrd="0" presId="urn:microsoft.com/office/officeart/2008/layout/LinedList"/>
    <dgm:cxn modelId="{8F05CEBE-D204-4E4E-814F-5F43B7045BAD}" type="presParOf" srcId="{6270819F-468D-4D1F-9F17-284E632C4D12}" destId="{81907BD0-EE85-4E8C-A163-785A4B90ED7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2AEB37-B23D-4544-A520-E6197EACAB0B}">
      <dsp:nvSpPr>
        <dsp:cNvPr id="0" name=""/>
        <dsp:cNvSpPr/>
      </dsp:nvSpPr>
      <dsp:spPr>
        <a:xfrm>
          <a:off x="0" y="2264"/>
          <a:ext cx="5913437" cy="0"/>
        </a:xfrm>
        <a:prstGeom prst="line">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2280BCFE-361E-4530-912E-FA98000F03C8}">
      <dsp:nvSpPr>
        <dsp:cNvPr id="0" name=""/>
        <dsp:cNvSpPr/>
      </dsp:nvSpPr>
      <dsp:spPr>
        <a:xfrm>
          <a:off x="0" y="2264"/>
          <a:ext cx="5913437" cy="1544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tr-TR" sz="1500" kern="1200"/>
            <a:t>Karma Prenslikler:</a:t>
          </a:r>
          <a:endParaRPr lang="en-US" sz="1500" kern="1200"/>
        </a:p>
      </dsp:txBody>
      <dsp:txXfrm>
        <a:off x="0" y="2264"/>
        <a:ext cx="5913437" cy="1544186"/>
      </dsp:txXfrm>
    </dsp:sp>
    <dsp:sp modelId="{BD349D41-0E6B-413A-82EE-C04353FC0A10}">
      <dsp:nvSpPr>
        <dsp:cNvPr id="0" name=""/>
        <dsp:cNvSpPr/>
      </dsp:nvSpPr>
      <dsp:spPr>
        <a:xfrm>
          <a:off x="0" y="1546450"/>
          <a:ext cx="5913437" cy="0"/>
        </a:xfrm>
        <a:prstGeom prst="line">
          <a:avLst/>
        </a:prstGeom>
        <a:gradFill rotWithShape="0">
          <a:gsLst>
            <a:gs pos="0">
              <a:schemeClr val="accent2">
                <a:hueOff val="-513866"/>
                <a:satOff val="419"/>
                <a:lumOff val="-2647"/>
                <a:alphaOff val="0"/>
                <a:tint val="98000"/>
                <a:satMod val="110000"/>
                <a:lumMod val="104000"/>
              </a:schemeClr>
            </a:gs>
            <a:gs pos="69000">
              <a:schemeClr val="accent2">
                <a:hueOff val="-513866"/>
                <a:satOff val="419"/>
                <a:lumOff val="-2647"/>
                <a:alphaOff val="0"/>
                <a:shade val="88000"/>
                <a:satMod val="130000"/>
                <a:lumMod val="92000"/>
              </a:schemeClr>
            </a:gs>
            <a:gs pos="100000">
              <a:schemeClr val="accent2">
                <a:hueOff val="-513866"/>
                <a:satOff val="419"/>
                <a:lumOff val="-2647"/>
                <a:alphaOff val="0"/>
                <a:shade val="78000"/>
                <a:satMod val="130000"/>
                <a:lumMod val="92000"/>
              </a:schemeClr>
            </a:gs>
          </a:gsLst>
          <a:lin ang="5400000" scaled="0"/>
        </a:gradFill>
        <a:ln w="9525" cap="flat" cmpd="sng" algn="ctr">
          <a:solidFill>
            <a:schemeClr val="accent2">
              <a:hueOff val="-513866"/>
              <a:satOff val="419"/>
              <a:lumOff val="-2647"/>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79893EE5-270D-4D67-BA69-7908084AE4FB}">
      <dsp:nvSpPr>
        <dsp:cNvPr id="0" name=""/>
        <dsp:cNvSpPr/>
      </dsp:nvSpPr>
      <dsp:spPr>
        <a:xfrm>
          <a:off x="0" y="1546450"/>
          <a:ext cx="5913437" cy="1544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tr-TR" sz="1500" kern="1200"/>
            <a:t>«</a:t>
          </a:r>
          <a:r>
            <a:rPr lang="nn-NO" sz="1500" kern="1200"/>
            <a:t>Ama asıl g</a:t>
          </a:r>
          <a:r>
            <a:rPr lang="tr-TR" sz="1500" kern="1200"/>
            <a:t>üçlü</a:t>
          </a:r>
          <a:r>
            <a:rPr lang="nn-NO" sz="1500" kern="1200"/>
            <a:t>k yeni bir prenslikte kendini gosterir. İlkin,</a:t>
          </a:r>
          <a:r>
            <a:rPr lang="tr-TR" sz="1500" kern="1200"/>
            <a:t> prenslik tamamen yeni değil de bir başkasının parçası gibi ise – ki bu durumda bütüne karma prenslik dense yeridir, orada meydana gelen değişiklikler, öncelikle, tüm yeni prensliklere özgü doğal bir güçlükten doğar: İnsanlar her seferinde daha iyisini bulacaklarını umarak o hevesle efendi değiştirirler».</a:t>
          </a:r>
          <a:endParaRPr lang="en-US" sz="1500" kern="1200"/>
        </a:p>
      </dsp:txBody>
      <dsp:txXfrm>
        <a:off x="0" y="1546450"/>
        <a:ext cx="5913437" cy="1544186"/>
      </dsp:txXfrm>
    </dsp:sp>
    <dsp:sp modelId="{352609F3-441B-4729-9846-1A743129D84F}">
      <dsp:nvSpPr>
        <dsp:cNvPr id="0" name=""/>
        <dsp:cNvSpPr/>
      </dsp:nvSpPr>
      <dsp:spPr>
        <a:xfrm>
          <a:off x="0" y="3090637"/>
          <a:ext cx="5913437" cy="0"/>
        </a:xfrm>
        <a:prstGeom prst="line">
          <a:avLst/>
        </a:prstGeom>
        <a:gradFill rotWithShape="0">
          <a:gsLst>
            <a:gs pos="0">
              <a:schemeClr val="accent2">
                <a:hueOff val="-1027731"/>
                <a:satOff val="838"/>
                <a:lumOff val="-5293"/>
                <a:alphaOff val="0"/>
                <a:tint val="98000"/>
                <a:satMod val="110000"/>
                <a:lumMod val="104000"/>
              </a:schemeClr>
            </a:gs>
            <a:gs pos="69000">
              <a:schemeClr val="accent2">
                <a:hueOff val="-1027731"/>
                <a:satOff val="838"/>
                <a:lumOff val="-5293"/>
                <a:alphaOff val="0"/>
                <a:shade val="88000"/>
                <a:satMod val="130000"/>
                <a:lumMod val="92000"/>
              </a:schemeClr>
            </a:gs>
            <a:gs pos="100000">
              <a:schemeClr val="accent2">
                <a:hueOff val="-1027731"/>
                <a:satOff val="838"/>
                <a:lumOff val="-5293"/>
                <a:alphaOff val="0"/>
                <a:shade val="78000"/>
                <a:satMod val="130000"/>
                <a:lumMod val="92000"/>
              </a:schemeClr>
            </a:gs>
          </a:gsLst>
          <a:lin ang="5400000" scaled="0"/>
        </a:gradFill>
        <a:ln w="9525" cap="flat" cmpd="sng" algn="ctr">
          <a:solidFill>
            <a:schemeClr val="accent2">
              <a:hueOff val="-1027731"/>
              <a:satOff val="838"/>
              <a:lumOff val="-5293"/>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B6773BF-2018-4BFA-8427-6EF973D4EDE5}">
      <dsp:nvSpPr>
        <dsp:cNvPr id="0" name=""/>
        <dsp:cNvSpPr/>
      </dsp:nvSpPr>
      <dsp:spPr>
        <a:xfrm>
          <a:off x="0" y="3090637"/>
          <a:ext cx="5913437" cy="1544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tr-TR" sz="1500" kern="1200" dirty="0"/>
            <a:t>«Ama dili, görenekleri ve kurumlan farklı bir toprağı kazanmak başka bir şeydir; işte burada talihin desteğine ve büyük bir ustalığa ihtiyaç vardır. En iyi, en sağlam çarelerden biri fatihin gidip bizzat oraya, yerleşmesidir. Böylece sahip olduğu toprak daha güvenilir ve daha kalıcı-olur» (Prens, 1994).</a:t>
          </a:r>
          <a:endParaRPr lang="en-US" sz="1500" kern="1200" dirty="0"/>
        </a:p>
      </dsp:txBody>
      <dsp:txXfrm>
        <a:off x="0" y="3090637"/>
        <a:ext cx="5913437" cy="154418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5/28/2020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5/28/2020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5/28/2020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6227C-4327-46E4-993D-71615CA8E45C}"/>
              </a:ext>
            </a:extLst>
          </p:cNvPr>
          <p:cNvSpPr>
            <a:spLocks noGrp="1"/>
          </p:cNvSpPr>
          <p:nvPr>
            <p:ph type="ctrTitle"/>
          </p:nvPr>
        </p:nvSpPr>
        <p:spPr/>
        <p:txBody>
          <a:bodyPr/>
          <a:lstStyle/>
          <a:p>
            <a:r>
              <a:rPr lang="tr-TR" dirty="0"/>
              <a:t>N. </a:t>
            </a:r>
            <a:r>
              <a:rPr lang="tr-TR" dirty="0" err="1"/>
              <a:t>Machiavelli</a:t>
            </a:r>
            <a:r>
              <a:rPr lang="tr-TR" dirty="0"/>
              <a:t> </a:t>
            </a:r>
          </a:p>
        </p:txBody>
      </p:sp>
      <p:sp>
        <p:nvSpPr>
          <p:cNvPr id="3" name="Alt Başlık 2">
            <a:extLst>
              <a:ext uri="{FF2B5EF4-FFF2-40B4-BE49-F238E27FC236}">
                <a16:creationId xmlns:a16="http://schemas.microsoft.com/office/drawing/2014/main" id="{F285E0D6-ECCD-4F66-AB21-F3D84DD08C7B}"/>
              </a:ext>
            </a:extLst>
          </p:cNvPr>
          <p:cNvSpPr>
            <a:spLocks noGrp="1"/>
          </p:cNvSpPr>
          <p:nvPr>
            <p:ph type="subTitle" idx="1"/>
          </p:nvPr>
        </p:nvSpPr>
        <p:spPr/>
        <p:txBody>
          <a:bodyPr/>
          <a:lstStyle/>
          <a:p>
            <a:r>
              <a:rPr lang="tr-TR" dirty="0"/>
              <a:t>Prens</a:t>
            </a:r>
          </a:p>
        </p:txBody>
      </p:sp>
    </p:spTree>
    <p:extLst>
      <p:ext uri="{BB962C8B-B14F-4D97-AF65-F5344CB8AC3E}">
        <p14:creationId xmlns:p14="http://schemas.microsoft.com/office/powerpoint/2010/main" val="764324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N. </a:t>
            </a:r>
            <a:r>
              <a:rPr lang="tr-TR" dirty="0" err="1"/>
              <a:t>Machiavelli</a:t>
            </a:r>
            <a:r>
              <a:rPr lang="tr-TR" dirty="0"/>
              <a:t>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a:bodyPr>
          <a:lstStyle/>
          <a:p>
            <a:r>
              <a:rPr lang="tr-TR" sz="3200" dirty="0"/>
              <a:t>Kaynaklar:</a:t>
            </a:r>
          </a:p>
          <a:p>
            <a:r>
              <a:rPr lang="tr-TR" sz="3200" dirty="0"/>
              <a:t>N. </a:t>
            </a:r>
            <a:r>
              <a:rPr lang="tr-TR" sz="3200" dirty="0" err="1"/>
              <a:t>Machiavelli</a:t>
            </a:r>
            <a:r>
              <a:rPr lang="tr-TR" sz="3200" dirty="0"/>
              <a:t>, 1994, Prens. İstanbul: Anahtar Kitaplar Yayınevi.</a:t>
            </a:r>
          </a:p>
          <a:p>
            <a:endParaRPr lang="tr-TR" sz="2400" dirty="0"/>
          </a:p>
        </p:txBody>
      </p:sp>
    </p:spTree>
    <p:extLst>
      <p:ext uri="{BB962C8B-B14F-4D97-AF65-F5344CB8AC3E}">
        <p14:creationId xmlns:p14="http://schemas.microsoft.com/office/powerpoint/2010/main" val="108682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047" name="Rectangle 191">
            <a:extLst>
              <a:ext uri="{FF2B5EF4-FFF2-40B4-BE49-F238E27FC236}">
                <a16:creationId xmlns:a16="http://schemas.microsoft.com/office/drawing/2014/main" id="{1034510A-DB30-456D-9F45-F70101243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48" name="Picture 192">
            <a:extLst>
              <a:ext uri="{FF2B5EF4-FFF2-40B4-BE49-F238E27FC236}">
                <a16:creationId xmlns:a16="http://schemas.microsoft.com/office/drawing/2014/main" id="{D9E3E4AB-D495-4E09-86D0-3C3F1CD33C2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srcRect t="2769" b="-2769"/>
          <a:stretch/>
        </p:blipFill>
        <p:spPr>
          <a:xfrm>
            <a:off x="0" y="6135624"/>
            <a:ext cx="12192000" cy="742950"/>
          </a:xfrm>
          <a:prstGeom prst="rect">
            <a:avLst/>
          </a:prstGeom>
        </p:spPr>
      </p:pic>
      <p:cxnSp>
        <p:nvCxnSpPr>
          <p:cNvPr id="1049" name="Straight Connector 193">
            <a:extLst>
              <a:ext uri="{FF2B5EF4-FFF2-40B4-BE49-F238E27FC236}">
                <a16:creationId xmlns:a16="http://schemas.microsoft.com/office/drawing/2014/main" id="{59D48945-BEE9-473E-9443-A1CE317E2D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050" name="Straight Connector 194">
            <a:extLst>
              <a:ext uri="{FF2B5EF4-FFF2-40B4-BE49-F238E27FC236}">
                <a16:creationId xmlns:a16="http://schemas.microsoft.com/office/drawing/2014/main" id="{2E8FB920-D5E3-4F09-967F-5DB75441A31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a:xfrm>
            <a:off x="1534696" y="804519"/>
            <a:ext cx="9520158" cy="1049235"/>
          </a:xfrm>
        </p:spPr>
        <p:txBody>
          <a:bodyPr vert="horz" lIns="91440" tIns="45720" rIns="91440" bIns="45720" rtlCol="0" anchor="b">
            <a:normAutofit/>
          </a:bodyPr>
          <a:lstStyle/>
          <a:p>
            <a:r>
              <a:rPr lang="en-US"/>
              <a:t>N. Machiavelli </a:t>
            </a:r>
          </a:p>
        </p:txBody>
      </p:sp>
      <p:sp>
        <p:nvSpPr>
          <p:cNvPr id="1045" name="İçerik Yer Tutucusu 1">
            <a:extLst>
              <a:ext uri="{FF2B5EF4-FFF2-40B4-BE49-F238E27FC236}">
                <a16:creationId xmlns:a16="http://schemas.microsoft.com/office/drawing/2014/main" id="{E02D5C09-B80A-44D2-A163-45B1FFE5723D}"/>
              </a:ext>
            </a:extLst>
          </p:cNvPr>
          <p:cNvSpPr>
            <a:spLocks noGrp="1"/>
          </p:cNvSpPr>
          <p:nvPr>
            <p:ph sz="half" idx="1"/>
          </p:nvPr>
        </p:nvSpPr>
        <p:spPr>
          <a:xfrm>
            <a:off x="1534695" y="2184357"/>
            <a:ext cx="4075733" cy="3281990"/>
          </a:xfrm>
        </p:spPr>
        <p:txBody>
          <a:bodyPr vert="horz" lIns="91440" tIns="45720" rIns="91440" bIns="45720" rtlCol="0" anchor="t">
            <a:normAutofit lnSpcReduction="10000"/>
          </a:bodyPr>
          <a:lstStyle/>
          <a:p>
            <a:r>
              <a:rPr lang="tr-TR" sz="2400" dirty="0"/>
              <a:t>Prens ve </a:t>
            </a:r>
            <a:r>
              <a:rPr lang="tr-TR" sz="2400" dirty="0" err="1"/>
              <a:t>Titus</a:t>
            </a:r>
            <a:r>
              <a:rPr lang="tr-TR" sz="2400" dirty="0"/>
              <a:t> </a:t>
            </a:r>
            <a:r>
              <a:rPr lang="tr-TR" sz="2400" dirty="0" err="1"/>
              <a:t>Livius</a:t>
            </a:r>
            <a:r>
              <a:rPr lang="tr-TR" sz="2400" dirty="0"/>
              <a:t> en önemli eserlerindendir.</a:t>
            </a:r>
          </a:p>
          <a:p>
            <a:r>
              <a:rPr lang="tr-TR" sz="2400" dirty="0"/>
              <a:t>Her iki kitapta devletlerin yükseliş ve çöküş nedenleri ile devlet adamlarının izlediği yollar üzerinedir.</a:t>
            </a:r>
          </a:p>
          <a:p>
            <a:endParaRPr lang="en-US" dirty="0"/>
          </a:p>
        </p:txBody>
      </p:sp>
      <p:grpSp>
        <p:nvGrpSpPr>
          <p:cNvPr id="1051" name="Group 195">
            <a:extLst>
              <a:ext uri="{FF2B5EF4-FFF2-40B4-BE49-F238E27FC236}">
                <a16:creationId xmlns:a16="http://schemas.microsoft.com/office/drawing/2014/main" id="{96666FD6-9A34-491A-B647-2652CD1F307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9823" y="2184357"/>
            <a:ext cx="4948659" cy="3281988"/>
            <a:chOff x="7807230" y="2012810"/>
            <a:chExt cx="3251252" cy="3459865"/>
          </a:xfrm>
        </p:grpSpPr>
        <p:sp>
          <p:nvSpPr>
            <p:cNvPr id="1052" name="Rectangle 196">
              <a:extLst>
                <a:ext uri="{FF2B5EF4-FFF2-40B4-BE49-F238E27FC236}">
                  <a16:creationId xmlns:a16="http://schemas.microsoft.com/office/drawing/2014/main" id="{42FEA252-55E0-415B-93F5-4415DC76A4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53" name="Rectangle 197">
              <a:extLst>
                <a:ext uri="{FF2B5EF4-FFF2-40B4-BE49-F238E27FC236}">
                  <a16:creationId xmlns:a16="http://schemas.microsoft.com/office/drawing/2014/main" id="{C7B13688-A3B1-41D4-B6C8-FC7896CC6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026" name="Picture 2" descr="Niccolo Machiavelli Stok Fotoğraf, Resimler ve Görseller - iStock">
            <a:extLst>
              <a:ext uri="{FF2B5EF4-FFF2-40B4-BE49-F238E27FC236}">
                <a16:creationId xmlns:a16="http://schemas.microsoft.com/office/drawing/2014/main" id="{F26F4576-4CF0-4CCC-96A8-05A80514B671}"/>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t="5438" r="2" b="2"/>
          <a:stretch/>
        </p:blipFill>
        <p:spPr bwMode="auto">
          <a:xfrm>
            <a:off x="6277257" y="2368498"/>
            <a:ext cx="4613872" cy="2956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703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N. </a:t>
            </a:r>
            <a:r>
              <a:rPr lang="tr-TR" dirty="0" err="1"/>
              <a:t>Machiavelli</a:t>
            </a:r>
            <a:r>
              <a:rPr lang="tr-TR" dirty="0"/>
              <a:t>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a:bodyPr>
          <a:lstStyle/>
          <a:p>
            <a:r>
              <a:rPr lang="tr-TR" sz="2400" dirty="0"/>
              <a:t>Kaç Tür Prenslik Olduğu </a:t>
            </a:r>
          </a:p>
          <a:p>
            <a:r>
              <a:rPr lang="tr-TR" sz="2400" dirty="0"/>
              <a:t>«</a:t>
            </a:r>
            <a:r>
              <a:rPr lang="tr-TR" dirty="0"/>
              <a:t>İnsanları yönetmiş, yöneten tüm devletler, tüm hükümranlıklar ya cumhuriyet ya prensliktir ya da öyle olmuşlardır. Prensliklerin kimi </a:t>
            </a:r>
            <a:r>
              <a:rPr lang="tr-TR" dirty="0" err="1"/>
              <a:t>soydangelmedir</a:t>
            </a:r>
            <a:r>
              <a:rPr lang="tr-TR" dirty="0"/>
              <a:t>, beyin soyu uzun suredir iktidarı elinde tutuyordur, kimi yenidir». </a:t>
            </a:r>
          </a:p>
          <a:p>
            <a:r>
              <a:rPr lang="tr-TR" dirty="0"/>
              <a:t>«Ben derim ki </a:t>
            </a:r>
            <a:r>
              <a:rPr lang="tr-TR" dirty="0" err="1"/>
              <a:t>soydangelme</a:t>
            </a:r>
            <a:r>
              <a:rPr lang="tr-TR" dirty="0"/>
              <a:t> prenslikleri elde tutmaktaki güçlük bunlar prensin ailesine alışık oldukları için yenilerden çok daha azdır çünkü atadan kalma düzeni bozmamak, çiğnememek ve bunun dışında, beklenmedik durumlar karşısında uygun zamanı kollamak yeter» (Prens,1994). </a:t>
            </a:r>
          </a:p>
          <a:p>
            <a:endParaRPr lang="tr-TR" sz="2400" dirty="0"/>
          </a:p>
        </p:txBody>
      </p:sp>
    </p:spTree>
    <p:extLst>
      <p:ext uri="{BB962C8B-B14F-4D97-AF65-F5344CB8AC3E}">
        <p14:creationId xmlns:p14="http://schemas.microsoft.com/office/powerpoint/2010/main" val="1225191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38" name="Rectangle 25">
            <a:extLst>
              <a:ext uri="{FF2B5EF4-FFF2-40B4-BE49-F238E27FC236}">
                <a16:creationId xmlns:a16="http://schemas.microsoft.com/office/drawing/2014/main" id="{83E94E3B-CFA4-455A-9673-F46D27D1F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7">
            <a:extLst>
              <a:ext uri="{FF2B5EF4-FFF2-40B4-BE49-F238E27FC236}">
                <a16:creationId xmlns:a16="http://schemas.microsoft.com/office/drawing/2014/main" id="{5F71B8AF-24E1-4CE5-BB2F-6872EEC22E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a:xfrm>
            <a:off x="1451579" y="2303047"/>
            <a:ext cx="3272093" cy="2674198"/>
          </a:xfrm>
        </p:spPr>
        <p:txBody>
          <a:bodyPr anchor="t">
            <a:normAutofit/>
          </a:bodyPr>
          <a:lstStyle/>
          <a:p>
            <a:r>
              <a:rPr lang="tr-TR"/>
              <a:t>N. Machiavelli </a:t>
            </a:r>
            <a:endParaRPr lang="tr-TR" dirty="0"/>
          </a:p>
        </p:txBody>
      </p:sp>
      <p:cxnSp>
        <p:nvCxnSpPr>
          <p:cNvPr id="40" name="Straight Connector 29">
            <a:extLst>
              <a:ext uri="{FF2B5EF4-FFF2-40B4-BE49-F238E27FC236}">
                <a16:creationId xmlns:a16="http://schemas.microsoft.com/office/drawing/2014/main" id="{633E6928-1881-40F9-942A-64C25008A3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41" name="Title 1">
            <a:extLst>
              <a:ext uri="{FF2B5EF4-FFF2-40B4-BE49-F238E27FC236}">
                <a16:creationId xmlns:a16="http://schemas.microsoft.com/office/drawing/2014/main" id="{9EE85D1E-6AE6-45FB-8F62-424732BE3A3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cxnSp>
        <p:nvCxnSpPr>
          <p:cNvPr id="42" name="Straight Connector 33">
            <a:extLst>
              <a:ext uri="{FF2B5EF4-FFF2-40B4-BE49-F238E27FC236}">
                <a16:creationId xmlns:a16="http://schemas.microsoft.com/office/drawing/2014/main" id="{6EC9DAD0-4276-4BDF-80D8-C985DFED0E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43" name="Picture 35">
            <a:extLst>
              <a:ext uri="{FF2B5EF4-FFF2-40B4-BE49-F238E27FC236}">
                <a16:creationId xmlns:a16="http://schemas.microsoft.com/office/drawing/2014/main" id="{46827CF0-2230-41FD-8518-1B5AD476908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srcRect t="2769" b="-2769"/>
          <a:stretch/>
        </p:blipFill>
        <p:spPr>
          <a:xfrm>
            <a:off x="0" y="6135624"/>
            <a:ext cx="12192000" cy="742950"/>
          </a:xfrm>
          <a:prstGeom prst="rect">
            <a:avLst/>
          </a:prstGeom>
        </p:spPr>
      </p:pic>
      <p:graphicFrame>
        <p:nvGraphicFramePr>
          <p:cNvPr id="7" name="İçerik Yer Tutucusu 4">
            <a:extLst>
              <a:ext uri="{FF2B5EF4-FFF2-40B4-BE49-F238E27FC236}">
                <a16:creationId xmlns:a16="http://schemas.microsoft.com/office/drawing/2014/main" id="{37060CD3-1509-4CDB-9232-D9A64F5D4049}"/>
              </a:ext>
            </a:extLst>
          </p:cNvPr>
          <p:cNvGraphicFramePr>
            <a:graphicFrameLocks noGrp="1"/>
          </p:cNvGraphicFramePr>
          <p:nvPr>
            <p:ph idx="1"/>
            <p:extLst>
              <p:ext uri="{D42A27DB-BD31-4B8C-83A1-F6EECF244321}">
                <p14:modId xmlns:p14="http://schemas.microsoft.com/office/powerpoint/2010/main" val="417130393"/>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15225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a:t>N. Machiavelli </a:t>
            </a:r>
            <a:endParaRPr lang="tr-TR" dirty="0"/>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fontScale="92500" lnSpcReduction="10000"/>
          </a:bodyPr>
          <a:lstStyle/>
          <a:p>
            <a:r>
              <a:rPr lang="tr-TR" sz="2400" dirty="0"/>
              <a:t>Sivil Prenslik Üzerine:</a:t>
            </a:r>
          </a:p>
          <a:p>
            <a:r>
              <a:rPr lang="tr-TR" dirty="0"/>
              <a:t>«Ama bir de ikinci yola bakalım yani bir sade kişinin alçaklık ya da nefret uyandıracak herhangi bir yolla değil de </a:t>
            </a:r>
            <a:r>
              <a:rPr lang="tr-TR" dirty="0" err="1"/>
              <a:t>kenttaşlarının</a:t>
            </a:r>
            <a:r>
              <a:rPr lang="tr-TR" dirty="0"/>
              <a:t> desteğiyle yurduna prens oluşuna. Buna sivil prenslik denebilir ve başa geçmek için ne görülmemiş bir beceriye ne de olağanüstü bir talihe gerek yoktur; daha çok talihle takviyeli bir </a:t>
            </a:r>
            <a:r>
              <a:rPr lang="tr-TR" dirty="0" err="1"/>
              <a:t>hinoğluhinlik</a:t>
            </a:r>
            <a:r>
              <a:rPr lang="tr-TR" dirty="0"/>
              <a:t> gereklidir. Bir prensliğin başına ya halkın ya da büyüklerin desteğiyle geçilir. Zira her kentte birbirine karşı bu iki eğilim vardır. Halk, büyükler tarafından yönetilmeyi de ezilmeyi de sevmez. Büyükler ise halkı yönetmek ve ezmek isterler. Ve bu iki farklı iştahtan kent için şu üç sonuçtan biri çıkar: Prenslik, özgürlük ya da başıboşluk» (Prens, 1994).</a:t>
            </a:r>
          </a:p>
        </p:txBody>
      </p:sp>
    </p:spTree>
    <p:extLst>
      <p:ext uri="{BB962C8B-B14F-4D97-AF65-F5344CB8AC3E}">
        <p14:creationId xmlns:p14="http://schemas.microsoft.com/office/powerpoint/2010/main" val="2004401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N. </a:t>
            </a:r>
            <a:r>
              <a:rPr lang="tr-TR" dirty="0" err="1"/>
              <a:t>Machiavelli</a:t>
            </a:r>
            <a:r>
              <a:rPr lang="tr-TR" dirty="0"/>
              <a:t>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a:bodyPr>
          <a:lstStyle/>
          <a:p>
            <a:r>
              <a:rPr lang="tr-TR" sz="2800" dirty="0"/>
              <a:t>Başkasının Gücü ve Talihiyle Ele Geçirilen Prenslikler:</a:t>
            </a:r>
          </a:p>
          <a:p>
            <a:r>
              <a:rPr lang="tr-TR" sz="2400" dirty="0"/>
              <a:t>«Sade kişi iken ancak talihin bir cilvesiyle prens olanlar bu yükselişi pek caba sarf etmeden elde ederler ama tutunmak için çok ter dökerler; yollan çakışmış, iktidara doğru uçmuşlardır; ama asıl güçlükler bundan sonra doğar. Bu durum devlete parayla ya da bir bağışlayanın lütfuyla sahip olunduğunda ortaya çıkar» (Prens, 1994).</a:t>
            </a:r>
          </a:p>
          <a:p>
            <a:endParaRPr lang="tr-TR" sz="2400" dirty="0"/>
          </a:p>
        </p:txBody>
      </p:sp>
    </p:spTree>
    <p:extLst>
      <p:ext uri="{BB962C8B-B14F-4D97-AF65-F5344CB8AC3E}">
        <p14:creationId xmlns:p14="http://schemas.microsoft.com/office/powerpoint/2010/main" val="1053430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N. </a:t>
            </a:r>
            <a:r>
              <a:rPr lang="tr-TR" dirty="0" err="1"/>
              <a:t>Machiavelli</a:t>
            </a:r>
            <a:r>
              <a:rPr lang="tr-TR" dirty="0"/>
              <a:t>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fontScale="92500"/>
          </a:bodyPr>
          <a:lstStyle/>
          <a:p>
            <a:r>
              <a:rPr lang="tr-TR" sz="2400" dirty="0"/>
              <a:t>Bir Prensin Gücünün Nasıl Ölçüleceği:</a:t>
            </a:r>
          </a:p>
          <a:p>
            <a:r>
              <a:rPr lang="tr-TR" dirty="0"/>
              <a:t>«Bu prensliklerin meziyetleri konusunda sağlam bir yargıya varmak için bir başka noktayı daha ele almak gerekir. Geniş bir ülkeyi yöneten bir prens gerektiğinde savunmasına kendi başına güç yetirebilmekte midir yoksa her seferinde başkalarının gücüne mi bel bağlamaktadır? Bunu daha iyi aydınlatmak için ben derim ki askerleri kendilerinden çıkartarak ya da parayla tutarak yeterli bir ordu kurmak ve savaşmak olanağı olanlar tek başlarına kendilerini savunabilirler ve savunmalıdırlar. Ötekiler ise tersine başkasına muhtaçtırlar yani acık arazide dövüşemeyip surlarının ardına sığınmak ve savunma için olanca güçlerini kullanmak zorundadırlar» (Prens, 1994).</a:t>
            </a:r>
          </a:p>
          <a:p>
            <a:endParaRPr lang="tr-TR" sz="2400" dirty="0"/>
          </a:p>
        </p:txBody>
      </p:sp>
    </p:spTree>
    <p:extLst>
      <p:ext uri="{BB962C8B-B14F-4D97-AF65-F5344CB8AC3E}">
        <p14:creationId xmlns:p14="http://schemas.microsoft.com/office/powerpoint/2010/main" val="1074099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N. </a:t>
            </a:r>
            <a:r>
              <a:rPr lang="tr-TR" dirty="0" err="1"/>
              <a:t>Machiavelli</a:t>
            </a:r>
            <a:r>
              <a:rPr lang="tr-TR" dirty="0"/>
              <a:t>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fontScale="92500" lnSpcReduction="10000"/>
          </a:bodyPr>
          <a:lstStyle/>
          <a:p>
            <a:r>
              <a:rPr lang="tr-TR" sz="2400" dirty="0"/>
              <a:t>Prensin Nasıl Davranması Gerektiği:</a:t>
            </a:r>
          </a:p>
          <a:p>
            <a:r>
              <a:rPr lang="tr-TR" dirty="0"/>
              <a:t>«…zira senin tam karşıtın olan onca insan arasında her zaman ve her şeyde iyi insan örneği olmak istersen kesinlikle yitip gidersin. Demek ki bir prens tahtını elinde tutmak istiyorsa katı yürekli olmasını bilmeyi öğrenmeli ve gerektiğinde bu sanata başvurmalıdır».</a:t>
            </a:r>
          </a:p>
          <a:p>
            <a:r>
              <a:rPr lang="tr-TR" dirty="0"/>
              <a:t>«O halde bir prens, tebaasını soymadığı, savunmasını sağlayabildiği, yoksulluk ve aşağılanmaktan kaçınabildiği, açgözlülük etmediği için cimri diye tanınıyorsa bundan yüksünmemelidir; çünkü bu onun hüküm sürmesini sağlayan bir kusurdur» (Prens, 1994).</a:t>
            </a:r>
          </a:p>
          <a:p>
            <a:pPr marL="0" indent="0">
              <a:buNone/>
            </a:pPr>
            <a:endParaRPr lang="tr-TR" sz="2400" dirty="0"/>
          </a:p>
        </p:txBody>
      </p:sp>
    </p:spTree>
    <p:extLst>
      <p:ext uri="{BB962C8B-B14F-4D97-AF65-F5344CB8AC3E}">
        <p14:creationId xmlns:p14="http://schemas.microsoft.com/office/powerpoint/2010/main" val="1756636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N. </a:t>
            </a:r>
            <a:r>
              <a:rPr lang="tr-TR" dirty="0" err="1"/>
              <a:t>Machiavelli</a:t>
            </a:r>
            <a:r>
              <a:rPr lang="tr-TR" dirty="0"/>
              <a:t>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Autofit/>
          </a:bodyPr>
          <a:lstStyle/>
          <a:p>
            <a:r>
              <a:rPr lang="tr-TR" sz="2100" dirty="0"/>
              <a:t>Prensin Nasıl Davranması Gerektiği:</a:t>
            </a:r>
          </a:p>
          <a:p>
            <a:r>
              <a:rPr lang="tr-TR" sz="2100" dirty="0"/>
              <a:t>«Ben derim ki her prens zalim biri gibi değil de merhametli biri gibi görülmeyi dilemelidir; ama merhametini de yerinde kullanmasını bilmelidir».</a:t>
            </a:r>
          </a:p>
          <a:p>
            <a:r>
              <a:rPr lang="tr-TR" sz="2100" dirty="0"/>
              <a:t>«Korkulmaktan çok sevilmek mi iyidir, yoksa sevilmekten çok korkulmak mı? Benim yanıtım bunların ikisinin de gerekli olduğudur; ama ikisini bağdaştırmak güç gözüktüğüne göre, birinden biri olmayacaksa sevilmekten çok korkulmak bence çok daha güvenlidir» (Prens, 1994).</a:t>
            </a:r>
          </a:p>
          <a:p>
            <a:pPr marL="0" indent="0">
              <a:buNone/>
            </a:pPr>
            <a:r>
              <a:rPr lang="tr-TR" sz="2200" dirty="0"/>
              <a:t>.</a:t>
            </a:r>
          </a:p>
        </p:txBody>
      </p:sp>
    </p:spTree>
    <p:extLst>
      <p:ext uri="{BB962C8B-B14F-4D97-AF65-F5344CB8AC3E}">
        <p14:creationId xmlns:p14="http://schemas.microsoft.com/office/powerpoint/2010/main" val="3906130479"/>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79</TotalTime>
  <Words>722</Words>
  <Application>Microsoft Office PowerPoint</Application>
  <PresentationFormat>Geniş ekran</PresentationFormat>
  <Paragraphs>34</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Palatino Linotype</vt:lpstr>
      <vt:lpstr>Galeri</vt:lpstr>
      <vt:lpstr>N. Machiavelli </vt:lpstr>
      <vt:lpstr>N. Machiavelli </vt:lpstr>
      <vt:lpstr>N. Machiavelli </vt:lpstr>
      <vt:lpstr>N. Machiavelli </vt:lpstr>
      <vt:lpstr>N. Machiavelli </vt:lpstr>
      <vt:lpstr>N. Machiavelli </vt:lpstr>
      <vt:lpstr>N. Machiavelli </vt:lpstr>
      <vt:lpstr>N. Machiavelli </vt:lpstr>
      <vt:lpstr>N. Machiavelli </vt:lpstr>
      <vt:lpstr>N. Machiavelli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 Machiavelli </dc:title>
  <dc:creator>Mavis</dc:creator>
  <cp:lastModifiedBy>Mavis</cp:lastModifiedBy>
  <cp:revision>8</cp:revision>
  <dcterms:created xsi:type="dcterms:W3CDTF">2020-05-26T17:21:48Z</dcterms:created>
  <dcterms:modified xsi:type="dcterms:W3CDTF">2020-05-28T06:48:46Z</dcterms:modified>
</cp:coreProperties>
</file>