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853DA-01BA-44F5-AE0B-B790E85B4839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A6079-8CBF-4C14-ACDB-5AF21EE4BFC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853DA-01BA-44F5-AE0B-B790E85B4839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A6079-8CBF-4C14-ACDB-5AF21EE4BFC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853DA-01BA-44F5-AE0B-B790E85B4839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A6079-8CBF-4C14-ACDB-5AF21EE4BFC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853DA-01BA-44F5-AE0B-B790E85B4839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A6079-8CBF-4C14-ACDB-5AF21EE4BFC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853DA-01BA-44F5-AE0B-B790E85B4839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A6079-8CBF-4C14-ACDB-5AF21EE4BFC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853DA-01BA-44F5-AE0B-B790E85B4839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A6079-8CBF-4C14-ACDB-5AF21EE4BFC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853DA-01BA-44F5-AE0B-B790E85B4839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A6079-8CBF-4C14-ACDB-5AF21EE4BFC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853DA-01BA-44F5-AE0B-B790E85B4839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A6079-8CBF-4C14-ACDB-5AF21EE4BFC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853DA-01BA-44F5-AE0B-B790E85B4839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A6079-8CBF-4C14-ACDB-5AF21EE4BFC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853DA-01BA-44F5-AE0B-B790E85B4839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A6079-8CBF-4C14-ACDB-5AF21EE4BFC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853DA-01BA-44F5-AE0B-B790E85B4839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A6079-8CBF-4C14-ACDB-5AF21EE4BFC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853DA-01BA-44F5-AE0B-B790E85B4839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A6079-8CBF-4C14-ACDB-5AF21EE4BFC3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752600"/>
            <a:ext cx="8229600" cy="2527300"/>
          </a:xfrm>
        </p:spPr>
        <p:txBody>
          <a:bodyPr/>
          <a:lstStyle/>
          <a:p>
            <a:pPr algn="ctr" eaLnBrk="1" hangingPunct="1"/>
            <a:r>
              <a:rPr lang="tr-TR" dirty="0" smtClean="0"/>
              <a:t>İŞLETME İLE İLGİLİ STRATEJİLER</a:t>
            </a: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A635C-BB01-42EC-AD33-8B37F00963ED}" type="slidenum">
              <a:rPr lang="tr-TR" smtClean="0"/>
              <a:pPr/>
              <a:t>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İşletme ile İlgili Stratejiler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smtClean="0"/>
              <a:t>Odaklaşma Stratejisi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362200"/>
            <a:ext cx="7772400" cy="3768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400" dirty="0" smtClean="0"/>
              <a:t>Sınırlı kaynak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/>
              <a:t>Belirli bir hedefin belirlenmesi 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/>
              <a:t>Pazarın seçilen bölümünün istek ve ihtiyaçları göz önünde bulundurularak mal ve hizmet üretimi gerçekleştirilir 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/>
              <a:t>Belirli bir ürüne ve pazara </a:t>
            </a:r>
            <a:r>
              <a:rPr lang="tr-TR" sz="2400" dirty="0" err="1" smtClean="0"/>
              <a:t>yoğunlaşılması</a:t>
            </a:r>
            <a:r>
              <a:rPr lang="tr-TR" sz="2400" dirty="0" smtClean="0"/>
              <a:t>  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/>
              <a:t>Özel mal ve hizmetler için uygun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/>
              <a:t>Pazarın diğer bölümlerini ihmal etme söz konusu olur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A635C-BB01-42EC-AD33-8B37F00963ED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İşletme ile İlgili Stratejiler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800" smtClean="0"/>
              <a:t>İŞLETME İLE İLGİLİ STRATEJİLER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590800"/>
            <a:ext cx="7772400" cy="35401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000" dirty="0" smtClean="0"/>
              <a:t>Düşük Maliyet Stratejisi</a:t>
            </a:r>
          </a:p>
          <a:p>
            <a:pPr eaLnBrk="1" hangingPunct="1">
              <a:lnSpc>
                <a:spcPct val="90000"/>
              </a:lnSpc>
            </a:pPr>
            <a:r>
              <a:rPr lang="tr-TR" sz="2000" dirty="0" smtClean="0"/>
              <a:t>Farklılaşma Stratejisi</a:t>
            </a:r>
          </a:p>
          <a:p>
            <a:pPr eaLnBrk="1" hangingPunct="1">
              <a:lnSpc>
                <a:spcPct val="90000"/>
              </a:lnSpc>
            </a:pPr>
            <a:r>
              <a:rPr lang="tr-TR" sz="2000" dirty="0" smtClean="0"/>
              <a:t>Odaklaşma Stratejisi</a:t>
            </a:r>
          </a:p>
          <a:p>
            <a:pPr eaLnBrk="1" hangingPunct="1">
              <a:lnSpc>
                <a:spcPct val="90000"/>
              </a:lnSpc>
            </a:pPr>
            <a:r>
              <a:rPr lang="tr-TR" sz="2000" dirty="0" smtClean="0"/>
              <a:t>Pazarda İlk Olma Stratejisi</a:t>
            </a:r>
          </a:p>
          <a:p>
            <a:pPr eaLnBrk="1" hangingPunct="1">
              <a:lnSpc>
                <a:spcPct val="90000"/>
              </a:lnSpc>
            </a:pPr>
            <a:r>
              <a:rPr lang="tr-TR" sz="2000" dirty="0" smtClean="0"/>
              <a:t>Lidere Meydan Okuma Stratejisi</a:t>
            </a:r>
          </a:p>
          <a:p>
            <a:pPr eaLnBrk="1" hangingPunct="1">
              <a:lnSpc>
                <a:spcPct val="90000"/>
              </a:lnSpc>
            </a:pPr>
            <a:r>
              <a:rPr lang="tr-TR" sz="2000" dirty="0" smtClean="0"/>
              <a:t>Lideri Takip Etme Stratejisi</a:t>
            </a:r>
          </a:p>
          <a:p>
            <a:pPr eaLnBrk="1" hangingPunct="1">
              <a:lnSpc>
                <a:spcPct val="90000"/>
              </a:lnSpc>
            </a:pPr>
            <a:r>
              <a:rPr lang="tr-TR" sz="2000" dirty="0" smtClean="0"/>
              <a:t>Pazar Boşluklarını Belirleyip Doldurma Stratejisi</a:t>
            </a:r>
          </a:p>
          <a:p>
            <a:pPr eaLnBrk="1" hangingPunct="1">
              <a:lnSpc>
                <a:spcPct val="90000"/>
              </a:lnSpc>
            </a:pPr>
            <a:r>
              <a:rPr lang="tr-TR" sz="2000" dirty="0" smtClean="0"/>
              <a:t>Nadasa Bırakma Stratejisi</a:t>
            </a:r>
          </a:p>
          <a:p>
            <a:pPr eaLnBrk="1" hangingPunct="1">
              <a:lnSpc>
                <a:spcPct val="90000"/>
              </a:lnSpc>
            </a:pPr>
            <a:r>
              <a:rPr lang="tr-TR" sz="2000" dirty="0" smtClean="0"/>
              <a:t>Çekilme Stratejisi</a:t>
            </a:r>
          </a:p>
          <a:p>
            <a:pPr eaLnBrk="1" hangingPunct="1">
              <a:lnSpc>
                <a:spcPct val="90000"/>
              </a:lnSpc>
            </a:pPr>
            <a:r>
              <a:rPr lang="tr-TR" sz="2000" dirty="0" smtClean="0"/>
              <a:t>Küçülme Stratejisi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A635C-BB01-42EC-AD33-8B37F00963ED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İşletme ile İlgili Stratejiler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Düşük Maliyet Stratejisi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514600"/>
            <a:ext cx="7772400" cy="3616325"/>
          </a:xfrm>
        </p:spPr>
        <p:txBody>
          <a:bodyPr/>
          <a:lstStyle/>
          <a:p>
            <a:pPr eaLnBrk="1" hangingPunct="1"/>
            <a:r>
              <a:rPr lang="tr-TR" smtClean="0"/>
              <a:t>Ölçek ekonomileri</a:t>
            </a:r>
          </a:p>
          <a:p>
            <a:pPr eaLnBrk="1" hangingPunct="1"/>
            <a:r>
              <a:rPr lang="tr-TR" smtClean="0"/>
              <a:t>Deneyim eğrisi etkisi</a:t>
            </a:r>
          </a:p>
          <a:p>
            <a:pPr eaLnBrk="1" hangingPunct="1"/>
            <a:r>
              <a:rPr lang="tr-TR" smtClean="0"/>
              <a:t>Sıkı maliyet kontrolü</a:t>
            </a:r>
          </a:p>
          <a:p>
            <a:pPr eaLnBrk="1" hangingPunct="1"/>
            <a:r>
              <a:rPr lang="tr-TR" smtClean="0"/>
              <a:t>Hizmet, satış, pazarlama ve Ar-Ge gibi alanlarda maliyet minimizasyonu sağlanması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A635C-BB01-42EC-AD33-8B37F00963ED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İşletme ile İlgili Stratejiler</a:t>
            </a:r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tr-TR" sz="3800" smtClean="0"/>
              <a:t>İşletmenin Düşük Maliyet Stratejisi uygulaması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667000"/>
            <a:ext cx="7772400" cy="34639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2400" smtClean="0"/>
              <a:t>Müşterilerin ve tedarikçilerin pazarlık gücü, </a:t>
            </a:r>
          </a:p>
          <a:p>
            <a:pPr eaLnBrk="1" hangingPunct="1">
              <a:lnSpc>
                <a:spcPct val="80000"/>
              </a:lnSpc>
            </a:pPr>
            <a:r>
              <a:rPr lang="tr-TR" sz="2400" smtClean="0"/>
              <a:t>Piyasaya yeni girebilecek potansiyel rakiplerin ve ikame mallarının tehdidi</a:t>
            </a:r>
          </a:p>
          <a:p>
            <a:pPr eaLnBrk="1" hangingPunct="1">
              <a:lnSpc>
                <a:spcPct val="80000"/>
              </a:lnSpc>
            </a:pPr>
            <a:r>
              <a:rPr lang="tr-TR" sz="2400" smtClean="0"/>
              <a:t>Rakiplerin rekabet yoğunluğu gibi etkenlere bağlıdır </a:t>
            </a:r>
          </a:p>
          <a:p>
            <a:pPr eaLnBrk="1" hangingPunct="1">
              <a:lnSpc>
                <a:spcPct val="80000"/>
              </a:lnSpc>
            </a:pPr>
            <a:r>
              <a:rPr lang="tr-TR" sz="2400" smtClean="0"/>
              <a:t>Genellikle ürün hayat döneminin olgunluk döneminde üretim miktarının artırılması ile gerçekleştirilir</a:t>
            </a:r>
          </a:p>
          <a:p>
            <a:pPr eaLnBrk="1" hangingPunct="1">
              <a:lnSpc>
                <a:spcPct val="80000"/>
              </a:lnSpc>
            </a:pPr>
            <a:r>
              <a:rPr lang="tr-TR" sz="2400" smtClean="0"/>
              <a:t>Teknoloji ürün maliyetlerini aşağıya çeken bir unsurdur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A635C-BB01-42EC-AD33-8B37F00963ED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İşletme ile İlgili Stratejiler</a:t>
            </a:r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sz="3800" smtClean="0"/>
              <a:t>Düşük Maliyet Stratejisinde Önemli Olanlar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438400"/>
            <a:ext cx="7772400" cy="3692525"/>
          </a:xfrm>
        </p:spPr>
        <p:txBody>
          <a:bodyPr/>
          <a:lstStyle/>
          <a:p>
            <a:pPr eaLnBrk="1" hangingPunct="1"/>
            <a:r>
              <a:rPr lang="tr-TR" sz="2400" smtClean="0"/>
              <a:t>Verimlilik</a:t>
            </a:r>
          </a:p>
          <a:p>
            <a:pPr eaLnBrk="1" hangingPunct="1"/>
            <a:r>
              <a:rPr lang="tr-TR" sz="2400" smtClean="0"/>
              <a:t>Çeşitlilikte azalma</a:t>
            </a:r>
          </a:p>
          <a:p>
            <a:pPr eaLnBrk="1" hangingPunct="1"/>
            <a:r>
              <a:rPr lang="tr-TR" sz="2400" smtClean="0"/>
              <a:t>Yeni pazarlar tercih edilmektedir</a:t>
            </a:r>
          </a:p>
          <a:p>
            <a:pPr eaLnBrk="1" hangingPunct="1"/>
            <a:r>
              <a:rPr lang="tr-TR" sz="2400" smtClean="0"/>
              <a:t>Kalitedeki artışlar </a:t>
            </a:r>
          </a:p>
          <a:p>
            <a:pPr eaLnBrk="1" hangingPunct="1"/>
            <a:r>
              <a:rPr lang="tr-TR" sz="2400" smtClean="0"/>
              <a:t>Hedef maliyetleme</a:t>
            </a:r>
          </a:p>
          <a:p>
            <a:pPr eaLnBrk="1" hangingPunct="1"/>
            <a:r>
              <a:rPr lang="tr-TR" sz="2400" smtClean="0"/>
              <a:t>Minimum hata </a:t>
            </a:r>
          </a:p>
          <a:p>
            <a:pPr eaLnBrk="1" hangingPunct="1"/>
            <a:r>
              <a:rPr lang="tr-TR" sz="2400" smtClean="0"/>
              <a:t>Belirsizliğin en aza indirilmesi</a:t>
            </a:r>
          </a:p>
          <a:p>
            <a:pPr eaLnBrk="1" hangingPunct="1"/>
            <a:r>
              <a:rPr lang="tr-TR" sz="2400" smtClean="0"/>
              <a:t>Yeniliğin ve yaratıcılığın teşviki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A635C-BB01-42EC-AD33-8B37F00963ED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İşletme ile İlgili Stratejiler</a:t>
            </a:r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sz="3800" smtClean="0"/>
              <a:t>Farklılaşma Stratejisi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971800"/>
            <a:ext cx="7772400" cy="3159125"/>
          </a:xfrm>
        </p:spPr>
        <p:txBody>
          <a:bodyPr/>
          <a:lstStyle/>
          <a:p>
            <a:pPr eaLnBrk="1" hangingPunct="1"/>
            <a:r>
              <a:rPr lang="tr-TR" smtClean="0"/>
              <a:t>Pazarlama karması elemanlarında farklılıklar yaratılarak rekabet avantajı yaratılması</a:t>
            </a:r>
          </a:p>
          <a:p>
            <a:pPr eaLnBrk="1" hangingPunct="1"/>
            <a:r>
              <a:rPr lang="tr-TR" smtClean="0"/>
              <a:t>Ürün tekliği yaratılmasına çalışılır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A635C-BB01-42EC-AD33-8B37F00963ED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İşletme ile İlgili Stratejiler</a:t>
            </a:r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Farklılaşma Stratejisi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438400"/>
            <a:ext cx="7772400" cy="369252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tr-TR" smtClean="0"/>
              <a:t>İşletmelerin, mukayeseli üstünlüklerini kullanarak,  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Değer verdiği ve aradığı,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Piyasada bulunanlardan farklı özelliklere sahip mal ve hizmet üretmesi ve 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Bu ürünleri yüksek fiyatla satarak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Piyasa ortalaması üzerinde bir gelir elde etmeleri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A635C-BB01-42EC-AD33-8B37F00963ED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İşletme ile İlgili Stratejiler</a:t>
            </a:r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Ürün Tekliği Sağlamanın Yolları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743200"/>
            <a:ext cx="7772400" cy="3387725"/>
          </a:xfrm>
        </p:spPr>
        <p:txBody>
          <a:bodyPr/>
          <a:lstStyle/>
          <a:p>
            <a:pPr eaLnBrk="1" hangingPunct="1"/>
            <a:r>
              <a:rPr lang="tr-TR" smtClean="0"/>
              <a:t>Marka bağlılığı</a:t>
            </a:r>
          </a:p>
          <a:p>
            <a:pPr eaLnBrk="1" hangingPunct="1"/>
            <a:r>
              <a:rPr lang="tr-TR" smtClean="0"/>
              <a:t>Müşteri hizmetleri </a:t>
            </a:r>
          </a:p>
          <a:p>
            <a:pPr eaLnBrk="1" hangingPunct="1"/>
            <a:r>
              <a:rPr lang="tr-TR" smtClean="0"/>
              <a:t>Ürün tasarımı ve özellikleri </a:t>
            </a:r>
          </a:p>
          <a:p>
            <a:pPr eaLnBrk="1" hangingPunct="1"/>
            <a:r>
              <a:rPr lang="tr-TR" smtClean="0"/>
              <a:t>Teknoloji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A635C-BB01-42EC-AD33-8B37F00963ED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İşletme ile İlgili Stratejiler</a:t>
            </a:r>
            <a:endParaRPr lang="tr-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smtClean="0"/>
              <a:t>Farklılaşma Stratejisi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514600"/>
            <a:ext cx="7772400" cy="3616325"/>
          </a:xfrm>
        </p:spPr>
        <p:txBody>
          <a:bodyPr/>
          <a:lstStyle/>
          <a:p>
            <a:pPr marL="357188" indent="-357188" eaLnBrk="1" hangingPunct="1"/>
            <a:r>
              <a:rPr lang="tr-TR" smtClean="0"/>
              <a:t>Marka, Tasarım, Teknoloji, Müşteri Hizmetleri, Kalite gibi özellikleri rakiplerinden farklı olan ayrıcalıklar üzerine kurulan stratejilerdir</a:t>
            </a:r>
          </a:p>
          <a:p>
            <a:pPr marL="357188" indent="-357188" eaLnBrk="1" hangingPunct="1"/>
            <a:r>
              <a:rPr lang="tr-TR" smtClean="0"/>
              <a:t>İşletmelerin tüketiciler tarafından kabul görmüş, kendine özgü farklılıklara sahip olması gerekir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A635C-BB01-42EC-AD33-8B37F00963ED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İşletme ile İlgili Stratejiler</a:t>
            </a:r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319</Words>
  <Application>Microsoft Office PowerPoint</Application>
  <PresentationFormat>Ekran Gösterisi (4:3)</PresentationFormat>
  <Paragraphs>76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İŞLETME İLE İLGİLİ STRATEJİLER</vt:lpstr>
      <vt:lpstr>İŞLETME İLE İLGİLİ STRATEJİLER</vt:lpstr>
      <vt:lpstr>Düşük Maliyet Stratejisi</vt:lpstr>
      <vt:lpstr>İşletmenin Düşük Maliyet Stratejisi uygulaması</vt:lpstr>
      <vt:lpstr>Düşük Maliyet Stratejisinde Önemli Olanlar</vt:lpstr>
      <vt:lpstr>Farklılaşma Stratejisi</vt:lpstr>
      <vt:lpstr>Farklılaşma Stratejisi</vt:lpstr>
      <vt:lpstr>Ürün Tekliği Sağlamanın Yolları</vt:lpstr>
      <vt:lpstr>Farklılaşma Stratejisi</vt:lpstr>
      <vt:lpstr>Odaklaşma Stratejisi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İŞLETME İLE İLGİLİ STRATEJİLER</dc:title>
  <dc:creator>SENAY SABAH</dc:creator>
  <cp:lastModifiedBy>SENAY SABAH </cp:lastModifiedBy>
  <cp:revision>1</cp:revision>
  <dcterms:created xsi:type="dcterms:W3CDTF">2018-02-12T15:57:04Z</dcterms:created>
  <dcterms:modified xsi:type="dcterms:W3CDTF">2018-02-12T15:57:25Z</dcterms:modified>
</cp:coreProperties>
</file>