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2" r:id="rId4"/>
    <p:sldId id="284" r:id="rId5"/>
    <p:sldId id="283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46200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28292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93877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42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122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1277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482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1672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212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9190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964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BLM101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4: C Program Control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d</a:t>
            </a:r>
            <a:r>
              <a:rPr lang="tr-TR" sz="2400" b="1" dirty="0" smtClean="0"/>
              <a:t>o-while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/>
              <a:t>The do-while repetition statement</a:t>
            </a:r>
          </a:p>
          <a:p>
            <a:pPr lvl="1"/>
            <a:r>
              <a:rPr lang="tr-TR" b="1" dirty="0" smtClean="0"/>
              <a:t>Similar to while structure</a:t>
            </a:r>
          </a:p>
          <a:p>
            <a:pPr lvl="1"/>
            <a:r>
              <a:rPr lang="tr-TR" b="1" dirty="0" smtClean="0"/>
              <a:t>All actions placed in do-while executed at least once.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do {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executable statements:</a:t>
            </a:r>
          </a:p>
          <a:p>
            <a:pPr marL="365760" lvl="1" indent="0">
              <a:buNone/>
            </a:pPr>
            <a:r>
              <a:rPr lang="tr-TR" b="1" dirty="0" smtClean="0"/>
              <a:t>	} while (condition);</a:t>
            </a:r>
          </a:p>
          <a:p>
            <a:pPr lvl="1"/>
            <a:r>
              <a:rPr lang="tr-TR" b="1" dirty="0" smtClean="0"/>
              <a:t>To print the integers from 1 to 10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do {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</a:t>
            </a:r>
            <a:r>
              <a:rPr lang="tr-TR" b="1" dirty="0"/>
              <a:t>printf(</a:t>
            </a:r>
            <a:r>
              <a:rPr lang="en-US" altLang="tr-TR" b="1" dirty="0"/>
              <a:t>"%d  ", counter );</a:t>
            </a:r>
          </a:p>
          <a:p>
            <a:pPr marL="365760" lvl="1" indent="0">
              <a:buNone/>
            </a:pPr>
            <a:r>
              <a:rPr lang="tr-TR" b="1" dirty="0"/>
              <a:t>	} </a:t>
            </a:r>
            <a:r>
              <a:rPr lang="en-US" altLang="tr-TR" b="1" dirty="0"/>
              <a:t>while (++counter &lt;= 10);</a:t>
            </a:r>
          </a:p>
          <a:p>
            <a:pPr marL="365760" lvl="1" indent="0">
              <a:buNone/>
            </a:pP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383939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d</a:t>
            </a:r>
            <a:r>
              <a:rPr lang="tr-TR" sz="2400" b="1" dirty="0" smtClean="0"/>
              <a:t>o-while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349570"/>
              </p:ext>
            </p:extLst>
          </p:nvPr>
        </p:nvGraphicFramePr>
        <p:xfrm>
          <a:off x="1120877" y="1703365"/>
          <a:ext cx="7056438" cy="400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Document" r:id="rId4" imgW="7058160" imgH="4006800" progId="Word.Document.8">
                  <p:embed/>
                </p:oleObj>
              </mc:Choice>
              <mc:Fallback>
                <p:oleObj name="Document" r:id="rId4" imgW="7058160" imgH="40068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703365"/>
                        <a:ext cx="7056438" cy="4005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504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b</a:t>
            </a:r>
            <a:r>
              <a:rPr lang="tr-TR" sz="2400" b="1" dirty="0" smtClean="0"/>
              <a:t>reak and continue Statements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/>
              <a:t>b</a:t>
            </a:r>
            <a:r>
              <a:rPr lang="tr-TR" b="1" dirty="0" smtClean="0"/>
              <a:t>reak</a:t>
            </a:r>
          </a:p>
          <a:p>
            <a:pPr lvl="1"/>
            <a:r>
              <a:rPr lang="tr-TR" b="1" dirty="0" smtClean="0"/>
              <a:t>Used to exit immediately from a while, for, do-while or switch statement.</a:t>
            </a:r>
          </a:p>
          <a:p>
            <a:pPr lvl="1"/>
            <a:r>
              <a:rPr lang="tr-TR" b="1" dirty="0" smtClean="0"/>
              <a:t>Program execution continues with the first statement after the structure</a:t>
            </a:r>
          </a:p>
        </p:txBody>
      </p:sp>
    </p:spTree>
    <p:extLst>
      <p:ext uri="{BB962C8B-B14F-4D97-AF65-F5344CB8AC3E}">
        <p14:creationId xmlns:p14="http://schemas.microsoft.com/office/powerpoint/2010/main" val="292325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b</a:t>
            </a:r>
            <a:r>
              <a:rPr lang="tr-TR" sz="2400" b="1" dirty="0" smtClean="0"/>
              <a:t>reak and continue Statements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08692"/>
              </p:ext>
            </p:extLst>
          </p:nvPr>
        </p:nvGraphicFramePr>
        <p:xfrm>
          <a:off x="1371600" y="1347322"/>
          <a:ext cx="5791200" cy="5014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Document" r:id="rId4" imgW="7056048" imgH="6108940" progId="Word.Document.8">
                  <p:embed/>
                </p:oleObj>
              </mc:Choice>
              <mc:Fallback>
                <p:oleObj name="Document" r:id="rId4" imgW="7056048" imgH="61089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347322"/>
                        <a:ext cx="5791200" cy="50143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527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b</a:t>
            </a:r>
            <a:r>
              <a:rPr lang="tr-TR" sz="2400" b="1" dirty="0" smtClean="0"/>
              <a:t>reak and continue Statements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5181599"/>
          </a:xfrm>
        </p:spPr>
        <p:txBody>
          <a:bodyPr>
            <a:normAutofit/>
          </a:bodyPr>
          <a:lstStyle/>
          <a:p>
            <a:r>
              <a:rPr lang="tr-TR" b="1" dirty="0" smtClean="0"/>
              <a:t>continue</a:t>
            </a:r>
          </a:p>
          <a:p>
            <a:pPr lvl="1"/>
            <a:r>
              <a:rPr lang="tr-TR" b="1" dirty="0" smtClean="0"/>
              <a:t>Skips the remaining statements in the body of a while, for or do-while 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728710"/>
              </p:ext>
            </p:extLst>
          </p:nvPr>
        </p:nvGraphicFramePr>
        <p:xfrm>
          <a:off x="1828800" y="2393816"/>
          <a:ext cx="5486400" cy="3930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Document" r:id="rId4" imgW="7056048" imgH="6242221" progId="Word.Document.8">
                  <p:embed/>
                </p:oleObj>
              </mc:Choice>
              <mc:Fallback>
                <p:oleObj name="Document" r:id="rId4" imgW="7056048" imgH="62422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393816"/>
                        <a:ext cx="5486400" cy="39307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628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Logical Operators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5181599"/>
          </a:xfrm>
        </p:spPr>
        <p:txBody>
          <a:bodyPr>
            <a:normAutofit/>
          </a:bodyPr>
          <a:lstStyle/>
          <a:p>
            <a:r>
              <a:rPr lang="tr-TR" b="1" dirty="0" smtClean="0"/>
              <a:t>&amp;&amp; (logical AND)</a:t>
            </a:r>
          </a:p>
          <a:p>
            <a:pPr lvl="1"/>
            <a:r>
              <a:rPr lang="tr-TR" b="1" dirty="0" smtClean="0"/>
              <a:t>Returns true if both conditions are true</a:t>
            </a:r>
          </a:p>
          <a:p>
            <a:r>
              <a:rPr lang="tr-TR" b="1" dirty="0" smtClean="0"/>
              <a:t>|| (logical OR)</a:t>
            </a:r>
          </a:p>
          <a:p>
            <a:pPr lvl="1"/>
            <a:r>
              <a:rPr lang="tr-TR" b="1" dirty="0" smtClean="0"/>
              <a:t>Returns true if either of its conditions are true</a:t>
            </a:r>
          </a:p>
          <a:p>
            <a:r>
              <a:rPr lang="tr-TR" b="1" dirty="0" smtClean="0"/>
              <a:t>! (logical NOT)</a:t>
            </a:r>
          </a:p>
          <a:p>
            <a:pPr lvl="1"/>
            <a:r>
              <a:rPr lang="tr-TR" b="1" smtClean="0"/>
              <a:t>Reverse the truth of given condition</a:t>
            </a: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6379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for Repetition Statement 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s</a:t>
            </a:r>
            <a:r>
              <a:rPr lang="tr-TR" sz="1900" b="1" dirty="0" smtClean="0">
                <a:solidFill>
                  <a:srgbClr val="3E3D2D"/>
                </a:solidFill>
              </a:rPr>
              <a:t>witch Multiple-Selection Statement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do-while Repetition Statement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b</a:t>
            </a:r>
            <a:r>
              <a:rPr lang="tr-TR" sz="1900" b="1" dirty="0" smtClean="0">
                <a:solidFill>
                  <a:srgbClr val="3E3D2D"/>
                </a:solidFill>
              </a:rPr>
              <a:t>reak and continue Statements 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Logical Operators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88765"/>
              </p:ext>
            </p:extLst>
          </p:nvPr>
        </p:nvGraphicFramePr>
        <p:xfrm>
          <a:off x="914400" y="1371600"/>
          <a:ext cx="7056438" cy="406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" name="Document" r:id="rId4" imgW="7058160" imgH="4067280" progId="Word.Document.8">
                  <p:embed/>
                </p:oleObj>
              </mc:Choice>
              <mc:Fallback>
                <p:oleObj name="Document" r:id="rId4" imgW="7058160" imgH="40672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056438" cy="406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3" descr="AAEMZJI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1778000"/>
            <a:ext cx="8078788" cy="264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8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for(initializaiton; loopContTest; increment or decrement)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{ loop statements; }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print integers between 1 and 10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or(int counter = 1; counter&lt;=10; counter++)</a:t>
            </a:r>
          </a:p>
          <a:p>
            <a:pPr marL="685800" lvl="2" indent="0">
              <a:buNone/>
            </a:pPr>
            <a:r>
              <a:rPr lang="tr-TR" sz="2200" b="1" dirty="0">
                <a:solidFill>
                  <a:srgbClr val="3E3D2D"/>
                </a:solidFill>
              </a:rPr>
              <a:t>printf(</a:t>
            </a:r>
            <a:r>
              <a:rPr lang="en-US" altLang="tr-TR" sz="2200" b="1" dirty="0">
                <a:solidFill>
                  <a:srgbClr val="3E3D2D"/>
                </a:solidFill>
              </a:rPr>
              <a:t>"%d\n", counter </a:t>
            </a:r>
            <a:r>
              <a:rPr lang="en-US" altLang="tr-TR" sz="2200" b="1" dirty="0" smtClean="0">
                <a:solidFill>
                  <a:srgbClr val="3E3D2D"/>
                </a:solidFill>
              </a:rPr>
              <a:t>);</a:t>
            </a:r>
            <a:endParaRPr lang="tr-TR" altLang="tr-TR" sz="2200" b="1" dirty="0" smtClean="0">
              <a:solidFill>
                <a:srgbClr val="3E3D2D"/>
              </a:solidFill>
            </a:endParaRPr>
          </a:p>
          <a:p>
            <a:pPr marL="457200" indent="-342900"/>
            <a:r>
              <a:rPr lang="tr-TR" b="1" dirty="0" smtClean="0">
                <a:solidFill>
                  <a:srgbClr val="3E3D2D"/>
                </a:solidFill>
              </a:rPr>
              <a:t>for loops can usually be rewritten as while loops:</a:t>
            </a:r>
          </a:p>
          <a:p>
            <a:pPr marL="11430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initialization;</a:t>
            </a:r>
          </a:p>
          <a:p>
            <a:pPr marL="11430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while(loopContTest) {</a:t>
            </a:r>
          </a:p>
          <a:p>
            <a:pPr marL="11430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	statement;</a:t>
            </a:r>
          </a:p>
          <a:p>
            <a:pPr marL="11430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	increment;</a:t>
            </a:r>
          </a:p>
          <a:p>
            <a:pPr marL="11430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} </a:t>
            </a:r>
          </a:p>
          <a:p>
            <a:pPr marL="6858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Initialization and increment</a:t>
            </a:r>
          </a:p>
          <a:p>
            <a:pPr lvl="1">
              <a:lnSpc>
                <a:spcPct val="90000"/>
              </a:lnSpc>
            </a:pPr>
            <a:r>
              <a:rPr lang="en-US" altLang="tr-TR" sz="2400" b="1" dirty="0">
                <a:solidFill>
                  <a:srgbClr val="3E3D2D"/>
                </a:solidFill>
              </a:rPr>
              <a:t>Can be comma-separated lists</a:t>
            </a:r>
          </a:p>
          <a:p>
            <a:pPr lvl="1">
              <a:lnSpc>
                <a:spcPct val="90000"/>
              </a:lnSpc>
            </a:pPr>
            <a:r>
              <a:rPr lang="en-US" altLang="tr-TR" sz="2400" b="1" dirty="0">
                <a:solidFill>
                  <a:srgbClr val="3E3D2D"/>
                </a:solidFill>
              </a:rPr>
              <a:t>Example: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tr-TR" sz="2400" b="1" dirty="0">
                <a:solidFill>
                  <a:srgbClr val="3E3D2D"/>
                </a:solidFill>
              </a:rPr>
              <a:t>for (</a:t>
            </a:r>
            <a:r>
              <a:rPr lang="en-US" altLang="tr-TR" sz="2400" b="1" dirty="0" err="1">
                <a:solidFill>
                  <a:srgbClr val="3E3D2D"/>
                </a:solidFill>
              </a:rPr>
              <a:t>int</a:t>
            </a:r>
            <a:r>
              <a:rPr lang="en-US" altLang="tr-TR" sz="2400" b="1" dirty="0">
                <a:solidFill>
                  <a:srgbClr val="3E3D2D"/>
                </a:solidFill>
              </a:rPr>
              <a:t> </a:t>
            </a:r>
            <a:r>
              <a:rPr lang="tr-TR" altLang="tr-TR" sz="2400" b="1" dirty="0">
                <a:solidFill>
                  <a:srgbClr val="3E3D2D"/>
                </a:solidFill>
              </a:rPr>
              <a:t>a</a:t>
            </a:r>
            <a:r>
              <a:rPr lang="en-US" altLang="tr-TR" sz="2400" b="1" dirty="0">
                <a:solidFill>
                  <a:srgbClr val="3E3D2D"/>
                </a:solidFill>
              </a:rPr>
              <a:t>= 0, </a:t>
            </a:r>
            <a:r>
              <a:rPr lang="tr-TR" altLang="tr-TR" sz="2400" b="1" dirty="0">
                <a:solidFill>
                  <a:srgbClr val="3E3D2D"/>
                </a:solidFill>
              </a:rPr>
              <a:t>b</a:t>
            </a:r>
            <a:r>
              <a:rPr lang="en-US" altLang="tr-TR" sz="2400" b="1" dirty="0">
                <a:solidFill>
                  <a:srgbClr val="3E3D2D"/>
                </a:solidFill>
              </a:rPr>
              <a:t> = 0;  </a:t>
            </a:r>
            <a:r>
              <a:rPr lang="tr-TR" altLang="tr-TR" sz="2400" b="1" dirty="0">
                <a:solidFill>
                  <a:srgbClr val="3E3D2D"/>
                </a:solidFill>
              </a:rPr>
              <a:t>a * b </a:t>
            </a:r>
            <a:r>
              <a:rPr lang="en-US" altLang="tr-TR" sz="2400" b="1" dirty="0">
                <a:solidFill>
                  <a:srgbClr val="3E3D2D"/>
                </a:solidFill>
              </a:rPr>
              <a:t>&lt;= </a:t>
            </a:r>
            <a:r>
              <a:rPr lang="tr-TR" altLang="tr-TR" sz="2400" b="1" dirty="0">
                <a:solidFill>
                  <a:srgbClr val="3E3D2D"/>
                </a:solidFill>
              </a:rPr>
              <a:t>20</a:t>
            </a:r>
            <a:r>
              <a:rPr lang="en-US" altLang="tr-TR" sz="2400" b="1" dirty="0">
                <a:solidFill>
                  <a:srgbClr val="3E3D2D"/>
                </a:solidFill>
              </a:rPr>
              <a:t>; </a:t>
            </a:r>
            <a:r>
              <a:rPr lang="tr-TR" altLang="tr-TR" sz="2400" b="1" dirty="0">
                <a:solidFill>
                  <a:srgbClr val="3E3D2D"/>
                </a:solidFill>
              </a:rPr>
              <a:t>a</a:t>
            </a:r>
            <a:r>
              <a:rPr lang="en-US" altLang="tr-TR" sz="2400" b="1" dirty="0">
                <a:solidFill>
                  <a:srgbClr val="3E3D2D"/>
                </a:solidFill>
              </a:rPr>
              <a:t>++, </a:t>
            </a:r>
            <a:r>
              <a:rPr lang="tr-TR" altLang="tr-TR" sz="2400" b="1" dirty="0">
                <a:solidFill>
                  <a:srgbClr val="3E3D2D"/>
                </a:solidFill>
              </a:rPr>
              <a:t>b</a:t>
            </a:r>
            <a:r>
              <a:rPr lang="en-US" altLang="tr-TR" sz="2400" b="1" dirty="0">
                <a:solidFill>
                  <a:srgbClr val="3E3D2D"/>
                </a:solidFill>
              </a:rPr>
              <a:t>++)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tr-TR" sz="2400" b="1" dirty="0">
                <a:solidFill>
                  <a:srgbClr val="3E3D2D"/>
                </a:solidFill>
              </a:rPr>
              <a:t>   </a:t>
            </a:r>
            <a:r>
              <a:rPr lang="en-US" altLang="tr-TR" sz="2400" b="1" dirty="0" err="1">
                <a:solidFill>
                  <a:srgbClr val="3E3D2D"/>
                </a:solidFill>
              </a:rPr>
              <a:t>printf</a:t>
            </a:r>
            <a:r>
              <a:rPr lang="en-US" altLang="tr-TR" sz="2400" b="1" dirty="0">
                <a:solidFill>
                  <a:srgbClr val="3E3D2D"/>
                </a:solidFill>
              </a:rPr>
              <a:t>( "%d\n", </a:t>
            </a:r>
            <a:r>
              <a:rPr lang="tr-TR" altLang="tr-TR" sz="2400" b="1" dirty="0">
                <a:solidFill>
                  <a:srgbClr val="3E3D2D"/>
                </a:solidFill>
              </a:rPr>
              <a:t>a + b</a:t>
            </a:r>
            <a:r>
              <a:rPr lang="en-US" altLang="tr-TR" sz="2400" b="1" dirty="0">
                <a:solidFill>
                  <a:srgbClr val="3E3D2D"/>
                </a:solidFill>
              </a:rPr>
              <a:t>);</a:t>
            </a:r>
          </a:p>
          <a:p>
            <a:pPr marL="365760" lvl="1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3143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Arithmetic expressions can be placed in initialization, loop-continuation, and increment parts.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Increment may be negative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Loop variable often is printed or used inside for body. However it is not necessary.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If the loop continuation condition is initially false, the body of the for statement is not performed.</a:t>
            </a:r>
          </a:p>
          <a:p>
            <a:pPr marL="6858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9913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495939"/>
              </p:ext>
            </p:extLst>
          </p:nvPr>
        </p:nvGraphicFramePr>
        <p:xfrm>
          <a:off x="1120877" y="1429351"/>
          <a:ext cx="7056438" cy="456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4" name="Document" r:id="rId4" imgW="7058160" imgH="4567320" progId="Word.Document.8">
                  <p:embed/>
                </p:oleObj>
              </mc:Choice>
              <mc:Fallback>
                <p:oleObj name="Document" r:id="rId4" imgW="7058160" imgH="45673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429351"/>
                        <a:ext cx="7056438" cy="456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717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s</a:t>
            </a:r>
            <a:r>
              <a:rPr lang="tr-TR" sz="2400" b="1" dirty="0" smtClean="0"/>
              <a:t>witch Multiple-Selection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/>
              <a:t>s</a:t>
            </a:r>
            <a:r>
              <a:rPr lang="tr-TR" b="1" dirty="0" smtClean="0"/>
              <a:t>witch statement is useful when a variable or expression is tested for all possible values.</a:t>
            </a:r>
          </a:p>
          <a:p>
            <a:r>
              <a:rPr lang="tr-TR" b="1" dirty="0" smtClean="0"/>
              <a:t>switch statement can have a series of case labels and an optional default case</a:t>
            </a:r>
          </a:p>
          <a:p>
            <a:pPr marL="365760" lvl="1" indent="0">
              <a:buNone/>
            </a:pPr>
            <a:r>
              <a:rPr lang="tr-TR" b="1" dirty="0"/>
              <a:t>s</a:t>
            </a:r>
            <a:r>
              <a:rPr lang="tr-TR" b="1" dirty="0" smtClean="0"/>
              <a:t>witch ( value )</a:t>
            </a:r>
            <a:r>
              <a:rPr lang="tr-TR" b="1" dirty="0"/>
              <a:t> </a:t>
            </a:r>
            <a:r>
              <a:rPr lang="tr-TR" b="1" dirty="0" smtClean="0"/>
              <a:t>{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case 1: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executable s.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break;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case 2: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executable s.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break;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default: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executable s.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break;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9426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9850</TotalTime>
  <Words>371</Words>
  <Application>Microsoft Office PowerPoint</Application>
  <PresentationFormat>On-screen Show (4:3)</PresentationFormat>
  <Paragraphs>104</Paragraphs>
  <Slides>15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Wingdings 2</vt:lpstr>
      <vt:lpstr>Austin</vt:lpstr>
      <vt:lpstr>Document</vt:lpstr>
      <vt:lpstr>BLM101</vt:lpstr>
      <vt:lpstr>PowerPoint Presentation</vt:lpstr>
      <vt:lpstr>for Repetition Statement</vt:lpstr>
      <vt:lpstr>for Repetition Statement</vt:lpstr>
      <vt:lpstr>for Repetition Statement</vt:lpstr>
      <vt:lpstr>for Repetition Statement</vt:lpstr>
      <vt:lpstr>for Repetition Statement</vt:lpstr>
      <vt:lpstr>for Repetition Statement</vt:lpstr>
      <vt:lpstr>switch Multiple-Selection Statement</vt:lpstr>
      <vt:lpstr>do-while Repetition Statement</vt:lpstr>
      <vt:lpstr>do-while Repetition Statement</vt:lpstr>
      <vt:lpstr>break and continue Statements</vt:lpstr>
      <vt:lpstr>break and continue Statements</vt:lpstr>
      <vt:lpstr>break and continue Statements</vt:lpstr>
      <vt:lpstr>Logical Operators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496</cp:revision>
  <dcterms:created xsi:type="dcterms:W3CDTF">2006-08-16T00:00:00Z</dcterms:created>
  <dcterms:modified xsi:type="dcterms:W3CDTF">2019-12-04T03:27:04Z</dcterms:modified>
</cp:coreProperties>
</file>