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DDE29A9-65BB-45CE-BD91-F7D959CD31C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2682DF-8713-45F1-8A0E-BA28034457A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DE29A9-65BB-45CE-BD91-F7D959CD31C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2682DF-8713-45F1-8A0E-BA28034457A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DE29A9-65BB-45CE-BD91-F7D959CD31C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2682DF-8713-45F1-8A0E-BA28034457A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DE29A9-65BB-45CE-BD91-F7D959CD31C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2682DF-8713-45F1-8A0E-BA28034457A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DE29A9-65BB-45CE-BD91-F7D959CD31C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2682DF-8713-45F1-8A0E-BA28034457A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DDE29A9-65BB-45CE-BD91-F7D959CD31C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2682DF-8713-45F1-8A0E-BA28034457A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DDE29A9-65BB-45CE-BD91-F7D959CD31CF}"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42682DF-8713-45F1-8A0E-BA28034457A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DDE29A9-65BB-45CE-BD91-F7D959CD31CF}"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42682DF-8713-45F1-8A0E-BA28034457A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E29A9-65BB-45CE-BD91-F7D959CD31CF}"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42682DF-8713-45F1-8A0E-BA28034457A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DE29A9-65BB-45CE-BD91-F7D959CD31C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2682DF-8713-45F1-8A0E-BA28034457A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DE29A9-65BB-45CE-BD91-F7D959CD31C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2682DF-8713-45F1-8A0E-BA28034457A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DE29A9-65BB-45CE-BD91-F7D959CD31CF}"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682DF-8713-45F1-8A0E-BA28034457A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1</a:t>
            </a:r>
            <a:endParaRPr lang="tr-TR" dirty="0"/>
          </a:p>
        </p:txBody>
      </p:sp>
      <p:sp>
        <p:nvSpPr>
          <p:cNvPr id="3" name="Subtitle 2"/>
          <p:cNvSpPr>
            <a:spLocks noGrp="1"/>
          </p:cNvSpPr>
          <p:nvPr>
            <p:ph type="subTitle" idx="1"/>
          </p:nvPr>
        </p:nvSpPr>
        <p:spPr/>
        <p:txBody>
          <a:bodyPr/>
          <a:lstStyle/>
          <a:p>
            <a:r>
              <a:rPr lang="tr-TR" dirty="0" smtClean="0"/>
              <a:t>2. HAFTA</a:t>
            </a:r>
          </a:p>
          <a:p>
            <a:r>
              <a:rPr lang="tr-TR" dirty="0" smtClean="0"/>
              <a:t>SOSYAL GÜVENLİĞİN İLKELERİ VE FİNANSMANI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0000" lnSpcReduction="20000"/>
          </a:bodyPr>
          <a:lstStyle/>
          <a:p>
            <a:pPr algn="just"/>
            <a:r>
              <a:rPr lang="tr-TR" dirty="0" smtClean="0"/>
              <a:t>Mesleki riskler, iş kazaları ve meslek hastalıklarından meydana gelmektedir. </a:t>
            </a:r>
          </a:p>
          <a:p>
            <a:pPr algn="just"/>
            <a:r>
              <a:rPr lang="tr-TR" dirty="0" smtClean="0"/>
              <a:t>Mesleki riskler yapılan iş veya meslekle birebir bağlantılı olup bazen geçici bazen de kalıcı gelir kayıplarına neden olabilir (İntaş, 2014: 18). </a:t>
            </a:r>
          </a:p>
          <a:p>
            <a:pPr algn="just"/>
            <a:r>
              <a:rPr lang="tr-TR" dirty="0" smtClean="0"/>
              <a:t>Bu anlamda meslek hastalıkları, çalışanın işyerinde bulunduğu süreçte, işe bağlı tekrarlanan sebeplerden dolayı meydana gelen geçici veya sürekli hastalık, bedensel veya ruhsal özürlülük halleridir (Ilıman, 2015: 21). </a:t>
            </a:r>
          </a:p>
          <a:p>
            <a:pPr algn="just"/>
            <a:r>
              <a:rPr lang="tr-TR" dirty="0" smtClean="0"/>
              <a:t>İş kazaları ise yine çalışanın iş yerinde bulunduğu süreçte meydana gelen ve çalışanı hemen ya da sonradan bedenen veya ruhen engelli hale getiren olaylardır (Alper ve Kılkış, 2017: 220). Esasen sosyal güvenliğin temelini, çalışanların iş kazası ve meslek hastalığına karşı korunması oluşturmaktadır (İntaş, 2014: 18)(IŞIK-EROL,2019)</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algn="just"/>
            <a:r>
              <a:rPr lang="tr-TR" dirty="0" smtClean="0"/>
              <a:t>Sosyo-ekonomik riskler ise toplum halinde yaşamaktan kaynaklanan risklerdir. </a:t>
            </a:r>
          </a:p>
          <a:p>
            <a:pPr algn="just"/>
            <a:r>
              <a:rPr lang="tr-TR" dirty="0" smtClean="0"/>
              <a:t>Sosyoekonomik riskler zaman içinde sosyal ve ekonomik gelişmelere bağlı olarak farklılık gösterse de (Arıcı ve Alper, 2012: 39) sosyo-ekonomik riskler kapsamında “işsizlik” ve “aile yardımları” başlıca riskler arasındadır (İntaş, 2014: 18).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pPr algn="just"/>
            <a:r>
              <a:rPr lang="tr-TR" dirty="0" smtClean="0"/>
              <a:t>Bu bağlamda “işsizlik” çalışma gücü, yetenek ve isteği varken ve cari şartlarda işi kabule hazırken iş bulamayan bireylerin durumunu ifade eden bir kavramdır. Günümüzde işsizlik sosyal güvenlik bakımından çağdaş toplumlarda mutlaka ve kısa zamanda çözüme kavuşturulması gereken önemli bir risklerdendir (Arıcı ve Alper, 2012: 39-40). İşsizlik riski genellikle sosyal sigorta yöntemiyle karşılanmakta ve bunun için bazı kurumlar kurulmaktadır (İntaş, 2014: 18)(IŞIK-EROL, 2019).</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2800" dirty="0" smtClean="0"/>
              <a:t>sosyal sigortaları aynı yöntemi kullanan özel sigortalardan ayıran temel bazı özellikler bulunmaktadır</a:t>
            </a:r>
            <a:endParaRPr lang="tr-TR" sz="2800" dirty="0"/>
          </a:p>
        </p:txBody>
      </p:sp>
      <p:sp>
        <p:nvSpPr>
          <p:cNvPr id="3" name="Content Placeholder 2"/>
          <p:cNvSpPr>
            <a:spLocks noGrp="1"/>
          </p:cNvSpPr>
          <p:nvPr>
            <p:ph idx="1"/>
          </p:nvPr>
        </p:nvSpPr>
        <p:spPr/>
        <p:txBody>
          <a:bodyPr>
            <a:normAutofit fontScale="70000" lnSpcReduction="20000"/>
          </a:bodyPr>
          <a:lstStyle/>
          <a:p>
            <a:pPr algn="just"/>
            <a:r>
              <a:rPr lang="tr-TR" dirty="0" smtClean="0"/>
              <a:t>. Bu özellikleri şu şekilde sıralamak mümkündür. </a:t>
            </a:r>
          </a:p>
          <a:p>
            <a:pPr algn="just"/>
            <a:r>
              <a:rPr lang="tr-TR" dirty="0" smtClean="0"/>
              <a:t>Sosyal sigortalar devlet tarafından kurulur; sosyal sigortalarla sağlanan sosyal güvenlik garantisi kanunlarla düzenlenir ve devlet tarafından da garanti altına alınır (Alper vd. 2013: 14).</a:t>
            </a:r>
          </a:p>
          <a:p>
            <a:pPr algn="just"/>
            <a:r>
              <a:rPr lang="tr-TR" dirty="0" smtClean="0"/>
              <a:t>  Sosyal sigortaların kamu hukuku özelliğinin bir sonucu olarak, sigorta ilişkisi kendiliğinden, herhangi bir sözleşmeye gerek kalmadan kanun gereği kurulur.</a:t>
            </a:r>
          </a:p>
          <a:p>
            <a:pPr algn="just"/>
            <a:r>
              <a:rPr lang="tr-TR" dirty="0" smtClean="0"/>
              <a:t>  Sosyal sigortaların getirmiş olduğu hak ve yükümlülükler, hukuki bir zorunluluk olarak bireylerin istek ve iradelerine bırakılmaksızın, kanunda belirtilen şartları taşıyan herkese uygulanır (Bostancı, 2004: 348). </a:t>
            </a:r>
          </a:p>
          <a:p>
            <a:pPr algn="just"/>
            <a:r>
              <a:rPr lang="tr-TR" dirty="0" smtClean="0"/>
              <a:t> Sosyal sigortalarda bireyler kapsama alınırken risk farklılaştırılması yapılmamakta; yaşı, cinsiyeti, işi, sağlık durumu, gelir seviyesi ve muhtaçlık seviyesi ne olursa olsun, kanunda belirtilen şartları yerine getiren herkes zorunlu olarak kapsama alınır.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SOSYAL SİGORTA ÖZEL SİGORTA AYRIMI</a:t>
            </a:r>
            <a:endParaRPr lang="tr-TR" dirty="0"/>
          </a:p>
        </p:txBody>
      </p:sp>
      <p:sp>
        <p:nvSpPr>
          <p:cNvPr id="3" name="Content Placeholder 2"/>
          <p:cNvSpPr>
            <a:spLocks noGrp="1"/>
          </p:cNvSpPr>
          <p:nvPr>
            <p:ph idx="1"/>
          </p:nvPr>
        </p:nvSpPr>
        <p:spPr/>
        <p:txBody>
          <a:bodyPr>
            <a:normAutofit fontScale="70000" lnSpcReduction="20000"/>
          </a:bodyPr>
          <a:lstStyle/>
          <a:p>
            <a:pPr algn="just"/>
            <a:r>
              <a:rPr lang="tr-TR" dirty="0" smtClean="0"/>
              <a:t>Finansmana katılım zorunlu olup sigortalı, işveren ve bazı durumlarda devlet üçüncü taraf olarak prim ödeyerek finansmana katılır.</a:t>
            </a:r>
          </a:p>
          <a:p>
            <a:pPr algn="just"/>
            <a:r>
              <a:rPr lang="tr-TR" dirty="0" smtClean="0"/>
              <a:t> Sosyal sigortalar hem mali bakımdan hem de yönetim açısından özerk bir yapıya sahiptir.</a:t>
            </a:r>
          </a:p>
          <a:p>
            <a:pPr algn="just"/>
            <a:r>
              <a:rPr lang="tr-TR" dirty="0" smtClean="0"/>
              <a:t> Sosyal sigortalarda ödenen primlerle sağlanan haklar arasındaki ilişki, özellikle kısa vadeli sigorta kolları açısından özel sigortalara göre oldukça zayıftır. Bu durum sistemin geliri yeniden dağıtıcı etkisini güçlendirir.</a:t>
            </a:r>
          </a:p>
          <a:p>
            <a:pPr algn="just"/>
            <a:r>
              <a:rPr lang="tr-TR" dirty="0" smtClean="0"/>
              <a:t> Gelirin yeniden dağılımını sağlamak üzere, özellikle para olarak sağlanan hakların (gelir ve aylıklar) seviyesi açısından alt ve üst sınır uygulaması bulunur.  Kanunda belirtilen şartları yerine getirenler, sosyal sigortalarla sağlanan sosyal güvenlik garantisini talep etme hakkına sahiptir (Alper vd. 2013: 15)(IŞIK-EROL, 2019)</a:t>
            </a:r>
          </a:p>
          <a:p>
            <a:pPr algn="just"/>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Sigorta İlkeleri</a:t>
            </a:r>
            <a:endParaRPr lang="tr-TR" dirty="0"/>
          </a:p>
        </p:txBody>
      </p:sp>
      <p:sp>
        <p:nvSpPr>
          <p:cNvPr id="3" name="Content Placeholder 2"/>
          <p:cNvSpPr>
            <a:spLocks noGrp="1"/>
          </p:cNvSpPr>
          <p:nvPr>
            <p:ph idx="1"/>
          </p:nvPr>
        </p:nvSpPr>
        <p:spPr/>
        <p:txBody>
          <a:bodyPr/>
          <a:lstStyle/>
          <a:p>
            <a:pPr algn="just"/>
            <a:r>
              <a:rPr lang="tr-TR" dirty="0" smtClean="0">
                <a:solidFill>
                  <a:srgbClr val="FF0000"/>
                </a:solidFill>
              </a:rPr>
              <a:t>Sosyal denkleştirme ilkesi</a:t>
            </a:r>
            <a:r>
              <a:rPr lang="tr-TR" dirty="0" smtClean="0"/>
              <a:t>: Bu ilke adından da anlaşılacağı üzere sosyal adaletin, sosyal dengenin sağlanması için gereklidir. Bu ilke, çok kazanan bireylerden daha çok prim alınmasını, az kazananlardan ise daha az prim alınmasını esas alarak; sosyal dengenin sağlanmasına yardımcı olur (Bilis, 2016: 42).</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Sigorta İlkeleri</a:t>
            </a:r>
            <a:endParaRPr lang="tr-TR" dirty="0"/>
          </a:p>
        </p:txBody>
      </p:sp>
      <p:sp>
        <p:nvSpPr>
          <p:cNvPr id="3" name="Content Placeholder 2"/>
          <p:cNvSpPr>
            <a:spLocks noGrp="1"/>
          </p:cNvSpPr>
          <p:nvPr>
            <p:ph idx="1"/>
          </p:nvPr>
        </p:nvSpPr>
        <p:spPr/>
        <p:txBody>
          <a:bodyPr/>
          <a:lstStyle/>
          <a:p>
            <a:pPr algn="just"/>
            <a:r>
              <a:rPr lang="tr-TR" dirty="0" smtClean="0">
                <a:solidFill>
                  <a:srgbClr val="FF0000"/>
                </a:solidFill>
              </a:rPr>
              <a:t>Sosyal koruma ilkesi</a:t>
            </a:r>
            <a:r>
              <a:rPr lang="tr-TR" dirty="0" smtClean="0"/>
              <a:t>: Sosyal sigortalar, bağımlı çalışanları sosyo–ekonomik açıdan korunmak için ortaya çıkmış bir sosyal güvenlik yöntemi olmasına rağmen daha sonra bağımsız çalışanları da kapsamına almıştır.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Sigorta İlkeleri</a:t>
            </a:r>
            <a:endParaRPr lang="tr-TR" dirty="0"/>
          </a:p>
        </p:txBody>
      </p:sp>
      <p:sp>
        <p:nvSpPr>
          <p:cNvPr id="3" name="Content Placeholder 2"/>
          <p:cNvSpPr>
            <a:spLocks noGrp="1"/>
          </p:cNvSpPr>
          <p:nvPr>
            <p:ph idx="1"/>
          </p:nvPr>
        </p:nvSpPr>
        <p:spPr/>
        <p:txBody>
          <a:bodyPr/>
          <a:lstStyle/>
          <a:p>
            <a:pPr algn="just"/>
            <a:r>
              <a:rPr lang="tr-TR" dirty="0" smtClean="0">
                <a:solidFill>
                  <a:srgbClr val="FF0000"/>
                </a:solidFill>
              </a:rPr>
              <a:t>Dayanışma ilkesi</a:t>
            </a:r>
            <a:r>
              <a:rPr lang="tr-TR" dirty="0" smtClean="0"/>
              <a:t>: Bu ilke, bireylerin kendilerinden başka toplumun diğer bireylerine destek olmayı, dayanışma içinde bulunmayı ve sosyal adaleti gerçekleştirmeyi amaçlar.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Sigorta İlkeleri</a:t>
            </a:r>
            <a:endParaRPr lang="tr-TR" dirty="0"/>
          </a:p>
        </p:txBody>
      </p:sp>
      <p:sp>
        <p:nvSpPr>
          <p:cNvPr id="3" name="Content Placeholder 2"/>
          <p:cNvSpPr>
            <a:spLocks noGrp="1"/>
          </p:cNvSpPr>
          <p:nvPr>
            <p:ph idx="1"/>
          </p:nvPr>
        </p:nvSpPr>
        <p:spPr/>
        <p:txBody>
          <a:bodyPr/>
          <a:lstStyle/>
          <a:p>
            <a:pPr algn="just"/>
            <a:r>
              <a:rPr lang="tr-TR" dirty="0" smtClean="0">
                <a:solidFill>
                  <a:srgbClr val="FF0000"/>
                </a:solidFill>
              </a:rPr>
              <a:t>Tamamlayıcılık ilkesinin sınırlı olması</a:t>
            </a:r>
            <a:r>
              <a:rPr lang="tr-TR" dirty="0" smtClean="0"/>
              <a:t>: Esasen sosyal sigortalar, sosyal güvenliğin birinci derecede bileşeni iken, sosyal yardımlar, sosyal hizmetler de sosyal güvenliğin ikinci derecede bileşenidir(IŞIK-EROL, 2019).</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Sigorta İlkeleri</a:t>
            </a:r>
            <a:endParaRPr lang="tr-TR" dirty="0"/>
          </a:p>
        </p:txBody>
      </p:sp>
      <p:sp>
        <p:nvSpPr>
          <p:cNvPr id="3" name="Content Placeholder 2"/>
          <p:cNvSpPr>
            <a:spLocks noGrp="1"/>
          </p:cNvSpPr>
          <p:nvPr>
            <p:ph idx="1"/>
          </p:nvPr>
        </p:nvSpPr>
        <p:spPr/>
        <p:txBody>
          <a:bodyPr>
            <a:normAutofit lnSpcReduction="10000"/>
          </a:bodyPr>
          <a:lstStyle/>
          <a:p>
            <a:pPr algn="just"/>
            <a:r>
              <a:rPr lang="tr-TR" dirty="0" smtClean="0">
                <a:solidFill>
                  <a:srgbClr val="FF0000"/>
                </a:solidFill>
              </a:rPr>
              <a:t>Zorunluluk ilkesi</a:t>
            </a:r>
            <a:r>
              <a:rPr lang="tr-TR" dirty="0" smtClean="0"/>
              <a:t>: Sosyal güvenlik sistemin önemli bileşeni olan sosyal sigortalara katılım, devlet tarafından yasalarla zorunlu kılınmıştır. Bu özelliğinden dolayıdır ki, yapılan yardımlar hibe, sadaka gibi yardımlardan farklı olarak istenebilir bir hak özelliğine sahiptir. Bu bağlamda sosyal güvenlik sistemi sosyal huzurun, sosyal barışın ve sosyal adaletin sağlaması açısından son derece ayrı bir öneme sahiptir (Akgün, 2015: 10)(IŞIK-EROL, 2019).</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GÜVENLİK NEDİR?</a:t>
            </a:r>
            <a:endParaRPr lang="tr-TR" dirty="0"/>
          </a:p>
        </p:txBody>
      </p:sp>
      <p:sp>
        <p:nvSpPr>
          <p:cNvPr id="3" name="Content Placeholder 2"/>
          <p:cNvSpPr>
            <a:spLocks noGrp="1"/>
          </p:cNvSpPr>
          <p:nvPr>
            <p:ph idx="1"/>
          </p:nvPr>
        </p:nvSpPr>
        <p:spPr/>
        <p:txBody>
          <a:bodyPr>
            <a:normAutofit lnSpcReduction="10000"/>
          </a:bodyPr>
          <a:lstStyle/>
          <a:p>
            <a:pPr algn="just"/>
            <a:r>
              <a:rPr lang="tr-TR" dirty="0" smtClean="0"/>
              <a:t>Sosyal güvenlik, toplumu oluşturan kişilerin istekleri ve iradeleri dışında karşı karşıya kaldıkları tehlikelerin zararlarından kurtarılma garantisidir. Bu açıdan bakıldığı zaman sosyal güvenlik, söz konusu garantinin sağladığı bir tatmin duygusudur; kişilerin ve ailelerinin yarınlarından emin olma, endişe duymama halidir (Alper vd. 2013: 5).</a:t>
            </a:r>
          </a:p>
          <a:p>
            <a:pPr algn="just"/>
            <a:r>
              <a:rPr lang="tr-TR" dirty="0" smtClean="0"/>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GÜVENLİK NEDİR?</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smtClean="0"/>
              <a:t>Diğer bir ifadeyle sosyal güvenlik sosyal güvenliğin konusu olan tehlikelerin ortaya çıkardığı gelir kesilmesi, gelir azalması ya da gider artışı gibi zararlara karşı kişinin gelir- gider sürekliliğinin sağlanmasına imkân sağlayan böylece asgari bir geliri garanti eden bir sistemdir. </a:t>
            </a:r>
          </a:p>
          <a:p>
            <a:pPr algn="just"/>
            <a:r>
              <a:rPr lang="tr-TR" dirty="0" smtClean="0"/>
              <a:t>Sosyal güvenlik kişilerin muhtaçlıktan kurtarılmasını, muhtaçlıktan kaynaklanan korkunun ortadan kaldırılmasını ve bu anlamda bir emniyet duygusunun sağlanmasını ifade eder. Bu amaca hizmet eden her türlü faaliyet, sosyal güvenlik faaliyetidir (Arıcı ve Alper, 2012: 4).</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GÜVENLİK NEDİR?</a:t>
            </a:r>
            <a:endParaRPr lang="tr-TR" dirty="0"/>
          </a:p>
        </p:txBody>
      </p:sp>
      <p:sp>
        <p:nvSpPr>
          <p:cNvPr id="3" name="Content Placeholder 2"/>
          <p:cNvSpPr>
            <a:spLocks noGrp="1"/>
          </p:cNvSpPr>
          <p:nvPr>
            <p:ph idx="1"/>
          </p:nvPr>
        </p:nvSpPr>
        <p:spPr/>
        <p:txBody>
          <a:bodyPr>
            <a:normAutofit/>
          </a:bodyPr>
          <a:lstStyle/>
          <a:p>
            <a:pPr algn="just"/>
            <a:r>
              <a:rPr lang="tr-TR" dirty="0" smtClean="0"/>
              <a:t>Sosyal güvenlik dar ve geniş anlamda olmak üzere iki farklı açıdan ele alınabilir. </a:t>
            </a:r>
          </a:p>
          <a:p>
            <a:pPr algn="just"/>
            <a:r>
              <a:rPr lang="tr-TR" dirty="0" smtClean="0"/>
              <a:t>Bu bağlamda dar anlamda sosyal güvenlik, toplumun tüm bireylerinin sosyal risklere karşı korunması amacıyla gerekli önlemlerin alınması ve doğabilecek zararların karşılanmasıdır (Şenocak, 2009: 413).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pPr algn="just"/>
            <a:r>
              <a:rPr lang="tr-TR" dirty="0" smtClean="0"/>
              <a:t>Diğer bir ifadeyle dar anlamda sosyal güvenlik insanların hastalık, iş kazaları, meslek hastalıkları, analık, yaşlılık, malullük, ölüm, işsizlik, aile gelirinin yetmezliği gibi tanımlanmış sosyal risklerle karşılaşmaları durumunda ortaya çıkan gelir kesilmesinin veya gelir azalmasının telafi edilmesi ve tedavi ihtiyacının karşılanması için ortaya çıkan gider artışlarının karşılanmasıdır (Bedir vd. 2012: 124).</a:t>
            </a:r>
          </a:p>
          <a:p>
            <a:pPr algn="just"/>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GÜVENLİK NEDİR?</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smtClean="0"/>
              <a:t>Geniş anlamda sosyal güvenlik ise dar anlamdaki sosyal güvenliğin anlam ve kapsamını genişleterek, sebebi ne olursa olsun muhtaçlık ve yoksulluk oluşturan her türlü duruma karşı korunma garantisi sağlanması anlamına gelmektedir. Bu açıdan bakıldığında sosyal güvenlik, sosyal politika ile anlam ve kapsam bakımından bütünleşmektedir. </a:t>
            </a:r>
          </a:p>
          <a:p>
            <a:pPr algn="just"/>
            <a:r>
              <a:rPr lang="tr-TR" dirty="0" smtClean="0"/>
              <a:t>Dar anlamda sosyal güvenliğin kapsamına giren tehlikelere ilaveten aile, konut, şehirleşme, eğitim, meslek seçimi, istihdam, sağlık ve hijyen, iş sağlığı ve güvenliği, ulusal ve uluslararası göç gibi yoksulluk oluşturma riski bulunan her durum geniş anlamda sosyal güvenliğin ilgi alanına girer (Bedir vd. 2012: 124).</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GÜVENLİK NEDİR?</a:t>
            </a:r>
            <a:endParaRPr lang="tr-TR" dirty="0"/>
          </a:p>
        </p:txBody>
      </p:sp>
      <p:sp>
        <p:nvSpPr>
          <p:cNvPr id="3" name="Content Placeholder 2"/>
          <p:cNvSpPr>
            <a:spLocks noGrp="1"/>
          </p:cNvSpPr>
          <p:nvPr>
            <p:ph idx="1"/>
          </p:nvPr>
        </p:nvSpPr>
        <p:spPr/>
        <p:txBody>
          <a:bodyPr>
            <a:normAutofit fontScale="70000" lnSpcReduction="20000"/>
          </a:bodyPr>
          <a:lstStyle/>
          <a:p>
            <a:pPr algn="just"/>
            <a:r>
              <a:rPr lang="tr-TR" dirty="0" smtClean="0"/>
              <a:t>Esasen dar anlamda sosyal güvenlik sosyal sigortalarla sağlanan sosyal güvenlik garantisini, geniş anlamda sosyal güvenlik ise sosyal sigortalarla sağlanan koruma garantisine ilaveten devletin nakdi veya ayni gelir transferleriyle sağladığı garantiyi de içerir. </a:t>
            </a:r>
          </a:p>
          <a:p>
            <a:pPr algn="just"/>
            <a:r>
              <a:rPr lang="tr-TR" dirty="0" smtClean="0"/>
              <a:t>Dar anlamda sosyal güvenlik anlayışı, Uluslararası Çalışma Örgütünün (ILO-International Labour Organisation) sosyal güvenlik sözleşmelerinde belirtilen (yaşlılık, malullük, ölüm, işsizlik, hastalık ve iş kazaları gibi) tanımlı sosyal risklere karşı garanti sağlar. </a:t>
            </a:r>
          </a:p>
          <a:p>
            <a:pPr algn="just"/>
            <a:r>
              <a:rPr lang="tr-TR" dirty="0" smtClean="0"/>
              <a:t>Geniş anlamda sosyal güvenlik ise temel ihtiyaç harcamalarının karşılanması da dâhil olmak üzere geniş bir gelir transferi uygulamalarını kapsar. Bu açıdan geniş anlamda sosyal güvenlik uygulamaları gelir dağılımı adaleti sağlamayı amaçlayan sosyal refah devleti politikaları ile gelişmiştir (Arıcı ve Alper, 2012: 4).</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GÜVENLİK NEDİR?</a:t>
            </a:r>
            <a:endParaRPr lang="tr-TR" dirty="0"/>
          </a:p>
        </p:txBody>
      </p:sp>
      <p:sp>
        <p:nvSpPr>
          <p:cNvPr id="3" name="Content Placeholder 2"/>
          <p:cNvSpPr>
            <a:spLocks noGrp="1"/>
          </p:cNvSpPr>
          <p:nvPr>
            <p:ph idx="1"/>
          </p:nvPr>
        </p:nvSpPr>
        <p:spPr/>
        <p:txBody>
          <a:bodyPr>
            <a:normAutofit/>
          </a:bodyPr>
          <a:lstStyle/>
          <a:p>
            <a:pPr algn="just"/>
            <a:r>
              <a:rPr lang="tr-TR" dirty="0" smtClean="0"/>
              <a:t>Bireylerin karşılaştıkları sosyal riskler sonucunda gelirlerinde azalma, giderlerinde bir artma ya da gelirlerinde bir kesilme olabilir.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Bu bağlamda çalışma gücünün önemli bir kısmını kaybeden bir birey, geçici ya da sürekli olarak gelirden yoksun kalabilir, ekonomik güvensizlik ortamına itilebilir. Bu sebepledir ki, sosyal güvenlik sisteminin temelinde mesleki, fizyolojik ve sosyoekonomik risklerin bireyler üzerindeki olumsuz etkilerini giderme çabaları yatar (Güvercin, 2003: 89’dan aktaran IŞIK-EROL, 2019). </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1317</Words>
  <Application>Microsoft Office PowerPoint</Application>
  <PresentationFormat>On-screen Show (4:3)</PresentationFormat>
  <Paragraphs>51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SOSYAL GÜVENLİK HUKUKU 1</vt:lpstr>
      <vt:lpstr>SOSYAL GÜVENLİK NEDİR?</vt:lpstr>
      <vt:lpstr>SOSYAL GÜVENLİK NEDİR?</vt:lpstr>
      <vt:lpstr>SOSYAL GÜVENLİK NEDİR?</vt:lpstr>
      <vt:lpstr>Slide 5</vt:lpstr>
      <vt:lpstr>SOSYAL GÜVENLİK NEDİR?</vt:lpstr>
      <vt:lpstr>SOSYAL GÜVENLİK NEDİR?</vt:lpstr>
      <vt:lpstr>SOSYAL GÜVENLİK NEDİR?</vt:lpstr>
      <vt:lpstr>Slide 9</vt:lpstr>
      <vt:lpstr>Slide 10</vt:lpstr>
      <vt:lpstr>Slide 11</vt:lpstr>
      <vt:lpstr>Slide 12</vt:lpstr>
      <vt:lpstr>sosyal sigortaları aynı yöntemi kullanan özel sigortalardan ayıran temel bazı özellikler bulunmaktadır</vt:lpstr>
      <vt:lpstr>SOSYAL SİGORTA ÖZEL SİGORTA AYRIMI</vt:lpstr>
      <vt:lpstr>Sosyal Sigorta İlkeleri</vt:lpstr>
      <vt:lpstr>Sosyal Sigorta İlkeleri</vt:lpstr>
      <vt:lpstr>Sosyal Sigorta İlkeleri</vt:lpstr>
      <vt:lpstr>Sosyal Sigorta İlkeleri</vt:lpstr>
      <vt:lpstr>Sosyal Sigorta İlkeleri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1</dc:title>
  <dc:creator>Tuğba&amp;Cihan</dc:creator>
  <cp:lastModifiedBy>Tuğba&amp;Cihan</cp:lastModifiedBy>
  <cp:revision>1</cp:revision>
  <dcterms:created xsi:type="dcterms:W3CDTF">2020-05-03T10:43:40Z</dcterms:created>
  <dcterms:modified xsi:type="dcterms:W3CDTF">2020-05-03T11:00:03Z</dcterms:modified>
</cp:coreProperties>
</file>