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40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4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9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5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44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3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6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7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1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729218D-A63B-4DFF-B3F6-E7F67DE331A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E69C167-4470-49CE-A7E0-C29C17A5BA8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04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tr-TR" altLang="ko-KR" dirty="0" smtClean="0"/>
              <a:t>0</a:t>
            </a:r>
            <a:r>
              <a:rPr lang="ko-KR" altLang="en-US" dirty="0" smtClean="0"/>
              <a:t>과 </a:t>
            </a:r>
            <a:r>
              <a:rPr lang="ko-KR" altLang="en-US" dirty="0" smtClean="0"/>
              <a:t>약국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병</a:t>
            </a:r>
            <a:r>
              <a:rPr lang="en-US" altLang="ko-KR" dirty="0" smtClean="0"/>
              <a:t>-</a:t>
            </a:r>
            <a:r>
              <a:rPr lang="ko-KR" altLang="en-US" dirty="0" smtClean="0"/>
              <a:t>신체</a:t>
            </a:r>
            <a:r>
              <a:rPr lang="en-US" altLang="ko-KR" dirty="0" smtClean="0"/>
              <a:t>-</a:t>
            </a:r>
            <a:r>
              <a:rPr lang="ko-KR" altLang="en-US" dirty="0" smtClean="0"/>
              <a:t>증상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290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-(</a:t>
            </a:r>
            <a:r>
              <a:rPr lang="ko-KR" altLang="en-US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으</a:t>
            </a:r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면 안 </a:t>
            </a:r>
            <a:r>
              <a:rPr lang="ko-KR" alt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되다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200808" y="731520"/>
            <a:ext cx="7740713" cy="5257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Fiil kökü sesli harf ile bitiyorsa:	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면 안 되다</a:t>
            </a:r>
            <a:endParaRPr lang="tr-T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ko-KR" altLang="en-US" sz="2800" dirty="0" smtClean="0"/>
              <a:t>가다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가면 안 돼요</a:t>
            </a:r>
            <a:r>
              <a:rPr lang="en-US" altLang="ko-KR" sz="2800" dirty="0" smtClean="0"/>
              <a:t>.</a:t>
            </a:r>
            <a:endParaRPr lang="tr-TR" sz="2800" dirty="0"/>
          </a:p>
          <a:p>
            <a:pPr marL="0" indent="0">
              <a:buNone/>
            </a:pPr>
            <a:r>
              <a:rPr lang="ko-KR" altLang="en-US" sz="2800" dirty="0" smtClean="0"/>
              <a:t>보다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보</a:t>
            </a:r>
            <a:r>
              <a:rPr lang="ko-KR" altLang="en-US" sz="2800" dirty="0"/>
              <a:t>면 안 돼요</a:t>
            </a:r>
            <a:r>
              <a:rPr lang="en-US" altLang="ko-KR" sz="2800" dirty="0"/>
              <a:t>.</a:t>
            </a: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Fiil kökü sessiz harf ile bitiyorsa:	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으면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안 되다</a:t>
            </a:r>
            <a:endParaRPr lang="en-US" altLang="ko-K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ko-KR" altLang="en-US" sz="2800" dirty="0" smtClean="0"/>
              <a:t>앉다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앉으</a:t>
            </a:r>
            <a:r>
              <a:rPr lang="ko-KR" altLang="en-US" sz="2800" dirty="0"/>
              <a:t>면 안 돼요</a:t>
            </a:r>
            <a:r>
              <a:rPr lang="en-US" altLang="ko-KR" sz="2800" dirty="0" smtClean="0"/>
              <a:t>.</a:t>
            </a:r>
          </a:p>
          <a:p>
            <a:pPr marL="0" indent="0">
              <a:buNone/>
            </a:pPr>
            <a:r>
              <a:rPr lang="ko-KR" altLang="en-US" sz="2800" dirty="0" smtClean="0"/>
              <a:t>먹다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먹으</a:t>
            </a:r>
            <a:r>
              <a:rPr lang="ko-KR" altLang="en-US" sz="2800" dirty="0"/>
              <a:t>면 안 돼요</a:t>
            </a:r>
            <a:r>
              <a:rPr lang="en-US" altLang="ko-KR" sz="2800" dirty="0"/>
              <a:t>.</a:t>
            </a:r>
            <a:endParaRPr lang="en-US" sz="28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43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-</a:t>
            </a:r>
            <a:r>
              <a:rPr lang="ko-KR" altLang="en-US" dirty="0" smtClean="0"/>
              <a:t>지 말다</a:t>
            </a:r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91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 말다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dirty="0" smtClean="0"/>
              <a:t>가다</a:t>
            </a:r>
            <a:r>
              <a:rPr lang="en-US" altLang="ko-KR" sz="2400" dirty="0" smtClean="0"/>
              <a:t>		</a:t>
            </a:r>
            <a:r>
              <a:rPr lang="ko-KR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가지 마세요</a:t>
            </a: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ko-KR" altLang="en-US" sz="2400" dirty="0" smtClean="0"/>
              <a:t>먹다</a:t>
            </a:r>
            <a:r>
              <a:rPr lang="en-US" altLang="ko-KR" sz="2400" dirty="0" smtClean="0"/>
              <a:t>		</a:t>
            </a:r>
            <a:r>
              <a:rPr lang="ko-KR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먹지 마세요</a:t>
            </a: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altLang="ko-KR" dirty="0" smtClean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15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-(</a:t>
            </a:r>
            <a:r>
              <a:rPr lang="ko-KR" altLang="en-US" dirty="0" err="1" smtClean="0"/>
              <a:t>으</a:t>
            </a:r>
            <a:r>
              <a:rPr lang="en-US" dirty="0" smtClean="0"/>
              <a:t>)</a:t>
            </a:r>
            <a:r>
              <a:rPr lang="ko-KR" altLang="en-US" dirty="0" smtClean="0"/>
              <a:t>ㄴ 후에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</a:t>
            </a:r>
            <a:r>
              <a:rPr lang="ko-KR" altLang="en-US" dirty="0" smtClean="0"/>
              <a:t>기 전에</a:t>
            </a:r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22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-(</a:t>
            </a:r>
            <a:r>
              <a:rPr lang="ko-KR" altLang="en-US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으</a:t>
            </a:r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ㄴ </a:t>
            </a:r>
            <a:r>
              <a:rPr lang="ko-KR" alt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후에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altLang="ko-KR" sz="2400" dirty="0" smtClean="0"/>
              <a:t>Fiil sesli ile bitiyorsa:		</a:t>
            </a: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ㄴ 후에</a:t>
            </a:r>
            <a:endParaRPr lang="en-US" altLang="ko-K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altLang="ko-KR" sz="2400" dirty="0" smtClean="0"/>
              <a:t>	</a:t>
            </a:r>
            <a:r>
              <a:rPr lang="ko-KR" altLang="en-US" sz="2400" dirty="0" smtClean="0"/>
              <a:t>가다</a:t>
            </a:r>
            <a:r>
              <a:rPr lang="en-US" altLang="ko-KR" sz="2400" dirty="0"/>
              <a:t>		</a:t>
            </a:r>
            <a:r>
              <a:rPr lang="ko-KR" altLang="en-US" sz="2400" dirty="0"/>
              <a:t>간 </a:t>
            </a:r>
            <a:r>
              <a:rPr lang="ko-KR" altLang="en-US" sz="2400" dirty="0" smtClean="0"/>
              <a:t>후에</a:t>
            </a:r>
            <a:endParaRPr lang="tr-TR" altLang="ko-KR" sz="2400" dirty="0" smtClean="0"/>
          </a:p>
          <a:p>
            <a:pPr marL="0" indent="0">
              <a:buNone/>
            </a:pPr>
            <a:r>
              <a:rPr lang="ko-KR" altLang="en-US" sz="2400" dirty="0"/>
              <a:t>집</a:t>
            </a:r>
            <a:r>
              <a:rPr lang="ko-KR" altLang="en-US" sz="2400" dirty="0" smtClean="0"/>
              <a:t>에 간 후에 식사를 할 거예요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ko-KR" altLang="en-US" sz="2400" dirty="0" smtClean="0"/>
              <a:t>집에 가고 나서 식사를 할 거예요</a:t>
            </a:r>
            <a:r>
              <a:rPr lang="en-US" altLang="ko-KR" sz="2400" dirty="0" smtClean="0"/>
              <a:t>.</a:t>
            </a:r>
            <a:endParaRPr lang="en-US" altLang="ko-KR" sz="2400" dirty="0"/>
          </a:p>
          <a:p>
            <a:pPr marL="0" indent="0">
              <a:buNone/>
            </a:pPr>
            <a:endParaRPr lang="tr-TR" altLang="ko-K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altLang="ko-KR" sz="2400" dirty="0" smtClean="0"/>
              <a:t>Fiil sessiz ile bitiyorsa:		</a:t>
            </a: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후에</a:t>
            </a:r>
            <a:endParaRPr lang="en-US" altLang="ko-K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altLang="ko-KR" sz="2400" dirty="0" smtClean="0"/>
              <a:t>	</a:t>
            </a:r>
            <a:r>
              <a:rPr lang="ko-KR" altLang="en-US" sz="2400" dirty="0" smtClean="0"/>
              <a:t>먹다</a:t>
            </a:r>
            <a:r>
              <a:rPr lang="en-US" altLang="ko-KR" sz="2400" dirty="0" smtClean="0"/>
              <a:t>		</a:t>
            </a:r>
            <a:r>
              <a:rPr lang="ko-KR" altLang="en-US" sz="2400" dirty="0" smtClean="0"/>
              <a:t>먹은 후에</a:t>
            </a:r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수업이 </a:t>
            </a:r>
            <a:r>
              <a:rPr lang="ko-KR" altLang="en-US" sz="2400" dirty="0"/>
              <a:t>끝난 후에 집에 </a:t>
            </a:r>
            <a:r>
              <a:rPr lang="ko-KR" altLang="en-US" sz="2400" dirty="0" smtClean="0"/>
              <a:t>갈 거예요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/>
              <a:t>수업이 </a:t>
            </a:r>
            <a:r>
              <a:rPr lang="ko-KR" altLang="en-US" sz="2400" dirty="0" smtClean="0"/>
              <a:t>끝나고 나서 집에 갈 거예요</a:t>
            </a:r>
            <a:r>
              <a:rPr lang="en-US" altLang="ko-KR" sz="2400" dirty="0" smtClean="0"/>
              <a:t>.</a:t>
            </a:r>
            <a:endParaRPr lang="en-US" altLang="ko-KR" sz="24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 전에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 smtClean="0"/>
              <a:t>가다</a:t>
            </a:r>
            <a:r>
              <a:rPr lang="en-US" altLang="ko-KR" sz="2400" dirty="0" smtClean="0"/>
              <a:t>		</a:t>
            </a:r>
            <a:r>
              <a:rPr lang="ko-KR" altLang="en-US" sz="2400" dirty="0" smtClean="0"/>
              <a:t>가기 전에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먹다</a:t>
            </a:r>
            <a:r>
              <a:rPr lang="en-US" altLang="ko-KR" sz="2400" dirty="0" smtClean="0"/>
              <a:t>		</a:t>
            </a:r>
            <a:r>
              <a:rPr lang="ko-KR" altLang="en-US" sz="2400" dirty="0" smtClean="0"/>
              <a:t>먹기 전에</a:t>
            </a:r>
            <a:endParaRPr lang="en-US" altLang="ko-KR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ko-KR" altLang="en-US" sz="2400" dirty="0" smtClean="0"/>
              <a:t>친구와 만나기 전에 백화점에 갔어요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ko-KR" altLang="en-US" sz="2400" dirty="0" smtClean="0"/>
              <a:t>자기 전에 커피를 마시지 마세요</a:t>
            </a:r>
            <a:r>
              <a:rPr lang="en-US" altLang="ko-KR" sz="2400" dirty="0" smtClean="0"/>
              <a:t>.</a:t>
            </a:r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4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어휘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208230"/>
            <a:ext cx="6492240" cy="66497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3200" dirty="0" smtClean="0"/>
              <a:t>약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약국</a:t>
            </a:r>
            <a:r>
              <a:rPr lang="en-US" altLang="ko-KR" sz="3200" dirty="0" smtClean="0"/>
              <a:t>			</a:t>
            </a:r>
            <a:r>
              <a:rPr lang="ko-KR" altLang="en-US" sz="3200" dirty="0" smtClean="0"/>
              <a:t>약사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감기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감기에 걸리다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기침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기침을 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열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열이 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식사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소화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소화가 안 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죽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몸살이 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푹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좋아지다</a:t>
            </a:r>
            <a:endParaRPr lang="en-US" altLang="ko-KR" sz="3200" dirty="0" smtClean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6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신체</a:t>
            </a:r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ì ì²´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166" y="594359"/>
            <a:ext cx="8099834" cy="571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657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신체</a:t>
            </a:r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íêµ­ì´ ì ì²´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273" y="594358"/>
            <a:ext cx="8081727" cy="571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49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증상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200" dirty="0" smtClean="0"/>
              <a:t>감기에 걸리다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열이 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기침을 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콧물이 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배탈이 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소화가 안 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토하다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설사하다</a:t>
            </a:r>
            <a:endParaRPr lang="en-US" sz="32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약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3200" dirty="0" smtClean="0"/>
              <a:t>효능</a:t>
            </a:r>
            <a:endParaRPr lang="en-US" altLang="ko-KR" sz="3200" dirty="0" smtClean="0"/>
          </a:p>
          <a:p>
            <a:r>
              <a:rPr lang="ko-KR" altLang="en-US" sz="3200" dirty="0" smtClean="0"/>
              <a:t>효과</a:t>
            </a:r>
            <a:endParaRPr lang="en-US" altLang="ko-KR" sz="3200" dirty="0" smtClean="0"/>
          </a:p>
          <a:p>
            <a:r>
              <a:rPr lang="ko-KR" altLang="en-US" sz="3200" dirty="0" smtClean="0"/>
              <a:t>복용 방법</a:t>
            </a:r>
            <a:endParaRPr lang="en-US" altLang="ko-KR" sz="3200" dirty="0" smtClean="0"/>
          </a:p>
          <a:p>
            <a:r>
              <a:rPr lang="ko-KR" altLang="en-US" sz="3200" dirty="0" smtClean="0"/>
              <a:t>회</a:t>
            </a:r>
            <a:endParaRPr lang="en-US" altLang="ko-KR" sz="3200" dirty="0" smtClean="0"/>
          </a:p>
          <a:p>
            <a:r>
              <a:rPr lang="ko-KR" altLang="en-US" sz="3200" dirty="0" smtClean="0"/>
              <a:t>알</a:t>
            </a:r>
            <a:endParaRPr lang="en-US" altLang="ko-KR" sz="3200" dirty="0" smtClean="0"/>
          </a:p>
          <a:p>
            <a:r>
              <a:rPr lang="ko-KR" altLang="en-US" sz="3200" dirty="0" smtClean="0"/>
              <a:t>두통</a:t>
            </a:r>
            <a:endParaRPr lang="en-US" altLang="ko-KR" sz="3200" dirty="0" smtClean="0"/>
          </a:p>
          <a:p>
            <a:r>
              <a:rPr lang="ko-KR" altLang="en-US" sz="3200" dirty="0" smtClean="0"/>
              <a:t>어른</a:t>
            </a:r>
            <a:endParaRPr lang="en-US" altLang="ko-KR" sz="3200" dirty="0" smtClean="0"/>
          </a:p>
          <a:p>
            <a:r>
              <a:rPr lang="ko-KR" altLang="en-US" sz="3200" dirty="0" smtClean="0"/>
              <a:t>어린이</a:t>
            </a:r>
            <a:endParaRPr lang="en-US" altLang="ko-KR" sz="3200" dirty="0" smtClean="0"/>
          </a:p>
          <a:p>
            <a:endParaRPr lang="en-US" sz="28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317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 smtClean="0"/>
              <a:t>아</a:t>
            </a:r>
            <a:r>
              <a:rPr lang="en-US" altLang="ko-KR" dirty="0" smtClean="0"/>
              <a:t>/</a:t>
            </a:r>
            <a:r>
              <a:rPr lang="ko-KR" altLang="en-US" dirty="0" smtClean="0"/>
              <a:t>어</a:t>
            </a:r>
            <a:r>
              <a:rPr lang="en-US" altLang="ko-KR" dirty="0" smtClean="0"/>
              <a:t>/</a:t>
            </a:r>
            <a:r>
              <a:rPr lang="ko-KR" altLang="en-US" dirty="0" smtClean="0"/>
              <a:t>여도 되다</a:t>
            </a:r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897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altLang="ko-K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</a:t>
            </a:r>
            <a:r>
              <a:rPr lang="en-US" altLang="ko-K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어</a:t>
            </a:r>
            <a:r>
              <a:rPr lang="en-US" altLang="ko-K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여도 </a:t>
            </a:r>
            <a:r>
              <a:rPr lang="ko-KR" alt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되다</a:t>
            </a:r>
            <a:endParaRPr lang="en-US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227967" y="307818"/>
            <a:ext cx="7804087" cy="655018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Fiil</a:t>
            </a:r>
            <a:r>
              <a:rPr lang="en-US" sz="2400" dirty="0" smtClean="0"/>
              <a:t> </a:t>
            </a:r>
            <a:r>
              <a:rPr lang="en-US" sz="2400" dirty="0" err="1" smtClean="0"/>
              <a:t>kökündeki</a:t>
            </a:r>
            <a:r>
              <a:rPr lang="en-US" sz="2400" dirty="0" smtClean="0"/>
              <a:t> </a:t>
            </a:r>
            <a:r>
              <a:rPr lang="en-US" sz="2400" dirty="0"/>
              <a:t>son </a:t>
            </a:r>
            <a:r>
              <a:rPr lang="en-US" sz="2400" b="1" u="sng" dirty="0" err="1"/>
              <a:t>sesli</a:t>
            </a:r>
            <a:r>
              <a:rPr lang="en-US" sz="2400" dirty="0"/>
              <a:t> </a:t>
            </a:r>
            <a:r>
              <a:rPr lang="en-US" sz="2400" dirty="0" err="1"/>
              <a:t>harf</a:t>
            </a:r>
            <a:r>
              <a:rPr lang="en-US" sz="2400" dirty="0"/>
              <a:t> </a:t>
            </a:r>
            <a:r>
              <a:rPr lang="ko-KR" altLang="en-US" sz="2400" b="1" u="sng" dirty="0" err="1"/>
              <a:t>ㅏ</a:t>
            </a:r>
            <a:r>
              <a:rPr lang="en-US" altLang="ko-KR" sz="2400" b="1" u="sng" dirty="0"/>
              <a:t>/</a:t>
            </a:r>
            <a:r>
              <a:rPr lang="ko-KR" altLang="en-US" sz="2400" b="1" u="sng" dirty="0" err="1"/>
              <a:t>ㅗ</a:t>
            </a:r>
            <a:r>
              <a:rPr lang="ko-KR" altLang="en-US" sz="2400" dirty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	         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아도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되다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가다</a:t>
            </a:r>
            <a:r>
              <a:rPr lang="en-US" altLang="ko-KR" sz="2800" dirty="0" smtClean="0"/>
              <a:t>		</a:t>
            </a:r>
            <a:r>
              <a:rPr lang="ko-KR" altLang="en-US" sz="2800" dirty="0" err="1" smtClean="0"/>
              <a:t>가아도</a:t>
            </a:r>
            <a:r>
              <a:rPr lang="ko-KR" altLang="en-US" sz="2800" dirty="0" smtClean="0"/>
              <a:t> 돼요</a:t>
            </a:r>
            <a:r>
              <a:rPr lang="en-US" altLang="ko-KR" sz="2800" dirty="0" smtClean="0"/>
              <a:t>. </a:t>
            </a:r>
            <a:r>
              <a:rPr lang="en-US" altLang="ko-KR" sz="2800" dirty="0" smtClean="0">
                <a:sym typeface="Wingdings 3" panose="05040102010807070707" pitchFamily="18" charset="2"/>
              </a:rPr>
              <a:t> </a:t>
            </a:r>
            <a:r>
              <a:rPr lang="ko-KR" altLang="en-US" sz="2800" dirty="0" smtClean="0">
                <a:sym typeface="Wingdings 3" panose="05040102010807070707" pitchFamily="18" charset="2"/>
              </a:rPr>
              <a:t>가도 돼요</a:t>
            </a:r>
            <a:r>
              <a:rPr lang="en-US" altLang="ko-KR" sz="2800" dirty="0" smtClean="0">
                <a:sym typeface="Wingdings 3" panose="05040102010807070707" pitchFamily="18" charset="2"/>
              </a:rPr>
              <a:t>.</a:t>
            </a:r>
            <a:endParaRPr lang="en-US" sz="2800" dirty="0"/>
          </a:p>
          <a:p>
            <a:pPr marL="0" indent="0">
              <a:buNone/>
            </a:pPr>
            <a:r>
              <a:rPr lang="ko-KR" altLang="en-US" sz="2800" dirty="0">
                <a:latin typeface="Arial" panose="020B0604020202020204" pitchFamily="34" charset="0"/>
              </a:rPr>
              <a:t>앉다</a:t>
            </a:r>
            <a:r>
              <a:rPr lang="en-US" altLang="ko-KR" sz="2800" dirty="0">
                <a:latin typeface="Arial" panose="020B0604020202020204" pitchFamily="34" charset="0"/>
              </a:rPr>
              <a:t>		</a:t>
            </a:r>
            <a:r>
              <a:rPr lang="ko-KR" altLang="en-US" sz="2800" dirty="0">
                <a:latin typeface="Arial" panose="020B0604020202020204" pitchFamily="34" charset="0"/>
              </a:rPr>
              <a:t>앉아도 </a:t>
            </a:r>
            <a:r>
              <a:rPr lang="ko-KR" altLang="en-US" sz="2800" dirty="0"/>
              <a:t>돼</a:t>
            </a:r>
            <a:r>
              <a:rPr lang="ko-KR" altLang="en-US" sz="2800" dirty="0" smtClean="0">
                <a:latin typeface="Arial" panose="020B0604020202020204" pitchFamily="34" charset="0"/>
              </a:rPr>
              <a:t>요</a:t>
            </a:r>
            <a:r>
              <a:rPr lang="en-US" altLang="ko-KR" sz="2800" dirty="0">
                <a:latin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 smtClean="0"/>
          </a:p>
          <a:p>
            <a:pPr fontAlgn="t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Fiil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kökündeki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son </a:t>
            </a:r>
            <a:r>
              <a:rPr lang="tr-TR" sz="2400" b="1" u="sng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sesli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harfi </a:t>
            </a:r>
            <a:r>
              <a:rPr lang="ko-KR" altLang="en-US" sz="2400" b="1" u="sng" dirty="0" err="1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ㅏ</a:t>
            </a:r>
            <a:r>
              <a:rPr lang="tr-TR" sz="2400" b="1" u="sng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/</a:t>
            </a:r>
            <a:r>
              <a:rPr lang="ko-KR" altLang="en-US" sz="2400" b="1" u="sng" dirty="0" err="1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ㅗ</a:t>
            </a:r>
            <a:r>
              <a:rPr lang="ko-KR" alt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değil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</a:rPr>
              <a:t>    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어도 되다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>
              <a:latin typeface="Arial" panose="020B0604020202020204" pitchFamily="34" charset="0"/>
            </a:endParaRP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치다</a:t>
            </a:r>
            <a:r>
              <a:rPr lang="en-US" altLang="ko-KR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		</a:t>
            </a: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치어도 </a:t>
            </a:r>
            <a:r>
              <a:rPr lang="ko-KR" altLang="en-US" sz="2800" dirty="0"/>
              <a:t>돼</a:t>
            </a: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요</a:t>
            </a:r>
            <a:r>
              <a:rPr lang="en-US" altLang="ko-KR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altLang="ko-KR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  <a:sym typeface="Wingdings 3" panose="05040102010807070707" pitchFamily="18" charset="2"/>
              </a:rPr>
              <a:t> </a:t>
            </a: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  <a:sym typeface="Wingdings 3" panose="05040102010807070707" pitchFamily="18" charset="2"/>
              </a:rPr>
              <a:t>쳐도 돼요</a:t>
            </a:r>
            <a:r>
              <a:rPr lang="en-US" altLang="ko-KR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  <a:sym typeface="Wingdings 3" panose="05040102010807070707" pitchFamily="18" charset="2"/>
              </a:rPr>
              <a:t>.</a:t>
            </a:r>
            <a:endParaRPr lang="en-US" altLang="ko-KR" sz="2800" dirty="0" smtClean="0">
              <a:solidFill>
                <a:srgbClr val="000000"/>
              </a:solidFill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읽다</a:t>
            </a:r>
            <a:r>
              <a:rPr lang="en-US" altLang="ko-KR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		</a:t>
            </a: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읽어도 </a:t>
            </a:r>
            <a:r>
              <a:rPr lang="ko-KR" altLang="en-US" sz="2800" dirty="0"/>
              <a:t>돼</a:t>
            </a:r>
            <a:r>
              <a:rPr lang="ko-KR" altLang="en-US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요</a:t>
            </a:r>
            <a:r>
              <a:rPr lang="en-US" altLang="ko-KR" sz="28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</a:t>
            </a:r>
            <a:endParaRPr lang="en-US" sz="2800" dirty="0" smtClean="0">
              <a:solidFill>
                <a:srgbClr val="000000"/>
              </a:solidFill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>
              <a:solidFill>
                <a:srgbClr val="000000"/>
              </a:solidFill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000000"/>
              </a:solidFill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Fiil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kökünün son hecesi </a:t>
            </a:r>
            <a:r>
              <a:rPr lang="ko-KR" altLang="en-US" sz="2400" b="1" u="sng" dirty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하다</a:t>
            </a:r>
            <a:r>
              <a:rPr lang="ko-KR" alt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ise</a:t>
            </a:r>
            <a:r>
              <a:rPr lang="en-US" altLang="ko-KR" sz="2800" dirty="0" smtClean="0"/>
              <a:t>		       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여도 되다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/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800" dirty="0" smtClean="0"/>
              <a:t>하다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해도 돼요</a:t>
            </a:r>
            <a:r>
              <a:rPr lang="en-US" altLang="ko-KR" sz="2800" dirty="0" smtClean="0"/>
              <a:t>.</a:t>
            </a:r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800" dirty="0" smtClean="0"/>
              <a:t>일하다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일해도 돼요</a:t>
            </a:r>
            <a:r>
              <a:rPr lang="en-US" altLang="ko-KR" sz="2800" dirty="0" smtClean="0"/>
              <a:t>.</a:t>
            </a:r>
            <a:endParaRPr lang="en-US" sz="2800" dirty="0"/>
          </a:p>
          <a:p>
            <a:pPr marL="0" indent="0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56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-(</a:t>
            </a:r>
            <a:r>
              <a:rPr lang="ko-KR" altLang="en-US" dirty="0" err="1" smtClean="0"/>
              <a:t>으</a:t>
            </a:r>
            <a:r>
              <a:rPr lang="en-US" altLang="ko-KR" dirty="0" smtClean="0"/>
              <a:t>)</a:t>
            </a:r>
            <a:r>
              <a:rPr lang="ko-KR" altLang="en-US" dirty="0" smtClean="0"/>
              <a:t>면 안 되다</a:t>
            </a:r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02969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</TotalTime>
  <Words>351</Words>
  <Application>Microsoft Office PowerPoint</Application>
  <PresentationFormat>Geniş ekran</PresentationFormat>
  <Paragraphs>84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4" baseType="lpstr">
      <vt:lpstr>Malgun Gothic</vt:lpstr>
      <vt:lpstr>Malgun Gothic</vt:lpstr>
      <vt:lpstr>Arial</vt:lpstr>
      <vt:lpstr>Calibri</vt:lpstr>
      <vt:lpstr>Calibri Light</vt:lpstr>
      <vt:lpstr>Times New Roman</vt:lpstr>
      <vt:lpstr>Wingdings</vt:lpstr>
      <vt:lpstr>Wingdings 3</vt:lpstr>
      <vt:lpstr>Geçmişe bakış</vt:lpstr>
      <vt:lpstr>제10과 약국</vt:lpstr>
      <vt:lpstr>어휘</vt:lpstr>
      <vt:lpstr>신체</vt:lpstr>
      <vt:lpstr>신체</vt:lpstr>
      <vt:lpstr>증상</vt:lpstr>
      <vt:lpstr>약</vt:lpstr>
      <vt:lpstr>-아/어/여도 되다</vt:lpstr>
      <vt:lpstr>-아/어/여도 되다</vt:lpstr>
      <vt:lpstr>-(으)면 안 되다</vt:lpstr>
      <vt:lpstr>-(으)면 안 되다</vt:lpstr>
      <vt:lpstr>-지 말다</vt:lpstr>
      <vt:lpstr>-지 말다</vt:lpstr>
      <vt:lpstr>-(으)ㄴ 후에 -기 전에</vt:lpstr>
      <vt:lpstr>-(으)ㄴ 후에</vt:lpstr>
      <vt:lpstr>-기 전에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16</cp:revision>
  <dcterms:created xsi:type="dcterms:W3CDTF">2018-05-16T07:10:53Z</dcterms:created>
  <dcterms:modified xsi:type="dcterms:W3CDTF">2020-05-03T12:33:03Z</dcterms:modified>
</cp:coreProperties>
</file>