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43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91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54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0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60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46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73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60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05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19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094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F1552-F2EC-46D6-B8CF-225DCC079715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B5A92-C4A1-4C9C-AC20-ECE91D4EE9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0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05231" y="763325"/>
            <a:ext cx="97085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Tampon Çözeltiler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Az miktarda asit veya baz ilavesiyle </a:t>
            </a:r>
            <a:r>
              <a:rPr lang="tr-TR" sz="2000" dirty="0" err="1" smtClean="0"/>
              <a:t>pH’sını</a:t>
            </a:r>
            <a:r>
              <a:rPr lang="tr-TR" sz="2000" dirty="0" smtClean="0"/>
              <a:t> fazla değiştirmeyen çözeltilere tampon çözeltiler denilmektedir. Tampon çözeltiler zayıf asit ve onun </a:t>
            </a:r>
            <a:r>
              <a:rPr lang="tr-TR" sz="2000" dirty="0" err="1" smtClean="0"/>
              <a:t>konjuge</a:t>
            </a:r>
            <a:r>
              <a:rPr lang="tr-TR" sz="2000" dirty="0" smtClean="0"/>
              <a:t> bazının  karışımından oluşmaktadır. Tampon çözeltiler su ile seyreltilmeye karşı duyarlı değillerdir ve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err="1" smtClean="0"/>
              <a:t>larını</a:t>
            </a:r>
            <a:r>
              <a:rPr lang="tr-TR" sz="2000" dirty="0" smtClean="0"/>
              <a:t> korurlar. Tampon çözeltiler için çözeltideki bileşenlerin mutlak konsantrasyonları önemli olmayıp ve çözeltinin </a:t>
            </a:r>
            <a:r>
              <a:rPr lang="tr-TR" sz="2000" dirty="0" err="1" smtClean="0"/>
              <a:t>pH’ını</a:t>
            </a:r>
            <a:r>
              <a:rPr lang="tr-TR" sz="2000" dirty="0" smtClean="0"/>
              <a:t> belirleyen [Asit]/[Baz] oranıdır.  Bu konsantrasyon oranları değiştirilerek istenilen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değerinde tampon çözelti hazırlanabilir.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639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82594" y="930304"/>
            <a:ext cx="10694504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Tampon Çözelti Çeşitleri</a:t>
            </a:r>
          </a:p>
          <a:p>
            <a:endParaRPr lang="tr-TR" sz="2000" dirty="0"/>
          </a:p>
          <a:p>
            <a:r>
              <a:rPr lang="tr-TR" sz="2000" dirty="0" smtClean="0"/>
              <a:t>Başlıca beş sınıfta incelenmektedir.</a:t>
            </a:r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1.</a:t>
            </a:r>
            <a:r>
              <a:rPr lang="tr-TR" sz="2000" dirty="0" smtClean="0"/>
              <a:t>Zayıf Asit+ zayıf asidin tuz karışımı : Asidik tampon </a:t>
            </a:r>
          </a:p>
          <a:p>
            <a:endParaRPr lang="tr-TR" sz="2000" dirty="0"/>
          </a:p>
          <a:p>
            <a:r>
              <a:rPr lang="tr-TR" sz="2000" dirty="0" smtClean="0"/>
              <a:t>  Asetik asit +sodyum asetat karışımı asidik  tampon özelliği göstermektedir.</a:t>
            </a:r>
          </a:p>
          <a:p>
            <a:pPr marL="342900" indent="-342900">
              <a:buAutoNum type="arabicPeriod"/>
            </a:pPr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2.</a:t>
            </a:r>
            <a:r>
              <a:rPr lang="tr-TR" sz="2000" dirty="0" smtClean="0"/>
              <a:t>Zayıf </a:t>
            </a:r>
            <a:r>
              <a:rPr lang="tr-TR" sz="2000" dirty="0" err="1" smtClean="0"/>
              <a:t>Baz+zayıf</a:t>
            </a:r>
            <a:r>
              <a:rPr lang="tr-TR" sz="2000" dirty="0" smtClean="0"/>
              <a:t> bazın tuz karışımı : Bazik Tampon</a:t>
            </a:r>
          </a:p>
          <a:p>
            <a:endParaRPr lang="tr-TR" sz="2000" dirty="0"/>
          </a:p>
          <a:p>
            <a:r>
              <a:rPr lang="tr-TR" sz="2000" dirty="0" smtClean="0"/>
              <a:t> Amonyak+ amonyum klorür bazik tampon özelliği göstermektedir.</a:t>
            </a:r>
          </a:p>
          <a:p>
            <a:pPr marL="342900" indent="-342900">
              <a:buAutoNum type="arabicPeriod" startAt="2"/>
            </a:pPr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3. </a:t>
            </a:r>
            <a:r>
              <a:rPr lang="tr-TR" sz="2000" dirty="0" err="1" smtClean="0"/>
              <a:t>Poliprotik</a:t>
            </a:r>
            <a:r>
              <a:rPr lang="tr-TR" sz="2000" dirty="0" smtClean="0"/>
              <a:t> asitlerin birbirini takip eden tuzları</a:t>
            </a:r>
          </a:p>
          <a:p>
            <a:endParaRPr lang="tr-TR" sz="2000" dirty="0"/>
          </a:p>
          <a:p>
            <a:r>
              <a:rPr lang="tr-TR" sz="2000" dirty="0" smtClean="0"/>
              <a:t>Fosforik </a:t>
            </a:r>
            <a:r>
              <a:rPr lang="tr-TR" sz="2000" dirty="0" err="1" smtClean="0"/>
              <a:t>asit+primer</a:t>
            </a:r>
            <a:r>
              <a:rPr lang="tr-TR" sz="2000" dirty="0" smtClean="0"/>
              <a:t> fosfat, </a:t>
            </a:r>
            <a:r>
              <a:rPr lang="tr-TR" sz="2000" dirty="0" err="1" smtClean="0"/>
              <a:t>primer</a:t>
            </a:r>
            <a:r>
              <a:rPr lang="tr-TR" sz="2000" dirty="0" smtClean="0"/>
              <a:t> fosfat+ </a:t>
            </a:r>
            <a:r>
              <a:rPr lang="tr-TR" sz="2000" dirty="0" err="1" smtClean="0"/>
              <a:t>sekonder</a:t>
            </a:r>
            <a:r>
              <a:rPr lang="tr-TR" sz="2000" dirty="0" smtClean="0"/>
              <a:t> fosfat…….. </a:t>
            </a:r>
          </a:p>
          <a:p>
            <a:endParaRPr lang="tr-TR" sz="2000" dirty="0"/>
          </a:p>
          <a:p>
            <a:endParaRPr lang="tr-TR" dirty="0" smtClean="0"/>
          </a:p>
          <a:p>
            <a:pPr marL="342900" indent="-342900">
              <a:buAutoNum type="arabicPeriod"/>
            </a:pPr>
            <a:endParaRPr lang="tr-TR" dirty="0"/>
          </a:p>
          <a:p>
            <a:pPr marL="342900" indent="-3429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000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99715" y="779228"/>
            <a:ext cx="1048777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4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r>
              <a:rPr lang="tr-TR" sz="2000" dirty="0"/>
              <a:t>Çok kuvvetli </a:t>
            </a:r>
            <a:r>
              <a:rPr lang="tr-TR" sz="2000" dirty="0" smtClean="0"/>
              <a:t>asitler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err="1" smtClean="0"/>
              <a:t>pH</a:t>
            </a:r>
            <a:r>
              <a:rPr lang="tr-TR" sz="2000" dirty="0" smtClean="0"/>
              <a:t> değeri 3 e eşit veya daha küçük olan kuvvetli asitler asidik tampon özelliği gösterebilir.</a:t>
            </a:r>
            <a:endParaRPr lang="tr-TR" sz="2000" dirty="0"/>
          </a:p>
          <a:p>
            <a:endParaRPr lang="tr-TR" sz="2000" dirty="0"/>
          </a:p>
          <a:p>
            <a:r>
              <a:rPr lang="tr-TR" sz="2000" dirty="0">
                <a:solidFill>
                  <a:srgbClr val="FF0000"/>
                </a:solidFill>
              </a:rPr>
              <a:t>5. </a:t>
            </a:r>
            <a:r>
              <a:rPr lang="tr-TR" sz="2000" dirty="0"/>
              <a:t>Çok kuvvetli bazlar </a:t>
            </a:r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err="1" smtClean="0"/>
              <a:t>pH</a:t>
            </a:r>
            <a:r>
              <a:rPr lang="tr-TR" sz="2000" dirty="0" smtClean="0"/>
              <a:t> değeri 11 e eşit veya daha büyük olduğunda bazik tampon özelliği gösterirler. </a:t>
            </a:r>
          </a:p>
          <a:p>
            <a:endParaRPr lang="tr-TR" sz="2000" dirty="0"/>
          </a:p>
          <a:p>
            <a:r>
              <a:rPr lang="tr-TR" sz="2000" dirty="0" smtClean="0"/>
              <a:t>Tampon çözeltiler  </a:t>
            </a:r>
            <a:r>
              <a:rPr lang="tr-TR" sz="2000" dirty="0" err="1" smtClean="0"/>
              <a:t>pH</a:t>
            </a:r>
            <a:r>
              <a:rPr lang="tr-TR" sz="2000" dirty="0" smtClean="0"/>
              <a:t>=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</a:t>
            </a:r>
            <a:r>
              <a:rPr lang="tr-TR" sz="2000" dirty="0" smtClean="0"/>
              <a:t> 1 veya </a:t>
            </a:r>
            <a:r>
              <a:rPr lang="tr-TR" sz="2000" dirty="0" err="1" smtClean="0"/>
              <a:t>pOH</a:t>
            </a:r>
            <a:r>
              <a:rPr lang="tr-TR" sz="2000" dirty="0" smtClean="0"/>
              <a:t>=</a:t>
            </a:r>
            <a:r>
              <a:rPr lang="tr-TR" sz="2000" dirty="0" err="1" smtClean="0"/>
              <a:t>K</a:t>
            </a:r>
            <a:r>
              <a:rPr lang="tr-TR" sz="2000" baseline="-25000" dirty="0" err="1"/>
              <a:t>b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</a:t>
            </a:r>
            <a:r>
              <a:rPr lang="tr-TR" sz="2000" dirty="0" smtClean="0"/>
              <a:t> 1 aralığında en </a:t>
            </a:r>
            <a:r>
              <a:rPr lang="tr-TR" sz="2000" dirty="0" err="1" smtClean="0"/>
              <a:t>iy</a:t>
            </a:r>
            <a:r>
              <a:rPr lang="tr-TR" sz="2000" dirty="0" smtClean="0"/>
              <a:t> tampon etkisi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228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74643" y="1208598"/>
            <a:ext cx="993913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Tampon çözeltilerde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pH</a:t>
            </a:r>
            <a:r>
              <a:rPr lang="tr-TR" sz="2000" b="1" u="sng" dirty="0" smtClean="0">
                <a:solidFill>
                  <a:srgbClr val="FF0000"/>
                </a:solidFill>
              </a:rPr>
              <a:t> hesaplaması</a:t>
            </a:r>
            <a:r>
              <a:rPr lang="tr-TR" sz="2000" dirty="0" smtClean="0"/>
              <a:t>:</a:t>
            </a:r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>
                <a:solidFill>
                  <a:srgbClr val="FF0000"/>
                </a:solidFill>
              </a:rPr>
              <a:t>1.Zayıf Asit+ zayıf asidin tuz karışımı : Asidik tampon </a:t>
            </a:r>
            <a:r>
              <a:rPr lang="tr-TR" sz="2000" dirty="0" err="1" smtClean="0">
                <a:solidFill>
                  <a:srgbClr val="FF0000"/>
                </a:solidFill>
              </a:rPr>
              <a:t>pH</a:t>
            </a:r>
            <a:r>
              <a:rPr lang="tr-TR" sz="2000" dirty="0" smtClean="0">
                <a:solidFill>
                  <a:srgbClr val="FF0000"/>
                </a:solidFill>
              </a:rPr>
              <a:t> hesaplanması</a:t>
            </a:r>
          </a:p>
          <a:p>
            <a:endParaRPr lang="tr-TR" sz="2000" dirty="0" smtClean="0">
              <a:solidFill>
                <a:srgbClr val="FF0000"/>
              </a:solidFill>
            </a:endParaRPr>
          </a:p>
          <a:p>
            <a:endParaRPr lang="tr-TR" sz="2000" dirty="0">
              <a:solidFill>
                <a:srgbClr val="FF0000"/>
              </a:solidFill>
            </a:endParaRPr>
          </a:p>
          <a:p>
            <a:r>
              <a:rPr lang="tr-TR" sz="2000" dirty="0" smtClean="0"/>
              <a:t> 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COOH+NaCH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   karışımından oluşan bir asidik tamponun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err="1" smtClean="0"/>
              <a:t>sını</a:t>
            </a:r>
            <a:r>
              <a:rPr lang="tr-TR" sz="2000" dirty="0" smtClean="0"/>
              <a:t> hesaplamak için ;</a:t>
            </a:r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/>
              <a:t>  </a:t>
            </a:r>
            <a:r>
              <a:rPr lang="tr-TR" sz="2000" dirty="0" err="1" smtClean="0"/>
              <a:t>pH</a:t>
            </a:r>
            <a:r>
              <a:rPr lang="tr-TR" sz="2000" dirty="0" smtClean="0"/>
              <a:t> = </a:t>
            </a:r>
            <a:r>
              <a:rPr lang="tr-TR" sz="2000" dirty="0" err="1" smtClean="0"/>
              <a:t>pK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+ </a:t>
            </a:r>
            <a:r>
              <a:rPr lang="tr-TR" sz="2000" dirty="0" err="1" smtClean="0"/>
              <a:t>log</a:t>
            </a:r>
            <a:r>
              <a:rPr lang="tr-TR" sz="2000" dirty="0" smtClean="0"/>
              <a:t> [Tuz]/[Asit]  </a:t>
            </a:r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32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30303" y="858741"/>
            <a:ext cx="93904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Örnek: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0.1 </a:t>
            </a:r>
            <a:r>
              <a:rPr lang="tr-TR" sz="2000" dirty="0" err="1" smtClean="0"/>
              <a:t>mol</a:t>
            </a:r>
            <a:r>
              <a:rPr lang="tr-TR" sz="2000" dirty="0" smtClean="0"/>
              <a:t> 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  ve 0.4 </a:t>
            </a:r>
            <a:r>
              <a:rPr lang="tr-TR" sz="2000" dirty="0" err="1" smtClean="0"/>
              <a:t>mol</a:t>
            </a:r>
            <a:r>
              <a:rPr lang="tr-TR" sz="2000" dirty="0" smtClean="0"/>
              <a:t> NaCH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  karışımından oluşan tampon çözeltinin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hesaplayınız? (</a:t>
            </a:r>
            <a:r>
              <a:rPr lang="tr-TR" sz="2000" dirty="0" smtClean="0"/>
              <a:t>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  için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=1.8x10</a:t>
            </a:r>
            <a:r>
              <a:rPr lang="tr-TR" sz="2000" baseline="30000" dirty="0" smtClean="0"/>
              <a:t>-5</a:t>
            </a:r>
            <a:r>
              <a:rPr lang="tr-TR" sz="2000" dirty="0" smtClean="0"/>
              <a:t>)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u="sng" dirty="0" smtClean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pKa</a:t>
            </a:r>
            <a:r>
              <a:rPr lang="tr-TR" sz="2000" dirty="0" smtClean="0"/>
              <a:t> = -</a:t>
            </a:r>
            <a:r>
              <a:rPr lang="tr-TR" sz="2000" dirty="0" err="1" smtClean="0"/>
              <a:t>log</a:t>
            </a:r>
            <a:r>
              <a:rPr lang="tr-TR" sz="2000" dirty="0" smtClean="0"/>
              <a:t>   </a:t>
            </a:r>
            <a:r>
              <a:rPr lang="tr-TR" sz="2000" dirty="0" smtClean="0"/>
              <a:t>1.8x10</a:t>
            </a:r>
            <a:r>
              <a:rPr lang="tr-TR" sz="2000" baseline="30000" dirty="0" smtClean="0"/>
              <a:t>-5</a:t>
            </a:r>
            <a:r>
              <a:rPr lang="tr-TR" sz="2000" dirty="0" smtClean="0"/>
              <a:t> = 4.74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pH</a:t>
            </a:r>
            <a:r>
              <a:rPr lang="tr-TR" sz="2000" dirty="0" smtClean="0"/>
              <a:t> = </a:t>
            </a:r>
            <a:r>
              <a:rPr lang="tr-TR" sz="2000" dirty="0" err="1" smtClean="0"/>
              <a:t>pK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+ </a:t>
            </a:r>
            <a:r>
              <a:rPr lang="tr-TR" sz="2000" dirty="0" err="1" smtClean="0"/>
              <a:t>log</a:t>
            </a:r>
            <a:r>
              <a:rPr lang="tr-TR" sz="2000" dirty="0" smtClean="0"/>
              <a:t> [Tuz]/[Asit] = 4.74 + </a:t>
            </a:r>
            <a:r>
              <a:rPr lang="tr-TR" sz="2000" dirty="0" err="1" smtClean="0"/>
              <a:t>log</a:t>
            </a:r>
            <a:r>
              <a:rPr lang="tr-TR" sz="2000" dirty="0" smtClean="0"/>
              <a:t> 0.4/0.1 = 4.74+0.60 = 5.34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81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874643" y="1232452"/>
            <a:ext cx="10058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</a:rPr>
              <a:t>2.Zayıf </a:t>
            </a:r>
            <a:r>
              <a:rPr lang="tr-TR" sz="2000" dirty="0" err="1">
                <a:solidFill>
                  <a:srgbClr val="FF0000"/>
                </a:solidFill>
              </a:rPr>
              <a:t>Baz+zayıf</a:t>
            </a:r>
            <a:r>
              <a:rPr lang="tr-TR" sz="2000" dirty="0">
                <a:solidFill>
                  <a:srgbClr val="FF0000"/>
                </a:solidFill>
              </a:rPr>
              <a:t> bazın tuz karışımı : Bazik </a:t>
            </a:r>
            <a:r>
              <a:rPr lang="tr-TR" sz="2000" dirty="0" smtClean="0">
                <a:solidFill>
                  <a:srgbClr val="FF0000"/>
                </a:solidFill>
              </a:rPr>
              <a:t>Tampon </a:t>
            </a:r>
            <a:r>
              <a:rPr lang="tr-TR" sz="2000" dirty="0" err="1" smtClean="0">
                <a:solidFill>
                  <a:srgbClr val="FF0000"/>
                </a:solidFill>
              </a:rPr>
              <a:t>pH</a:t>
            </a:r>
            <a:r>
              <a:rPr lang="tr-TR" sz="2000" dirty="0" smtClean="0">
                <a:solidFill>
                  <a:srgbClr val="FF0000"/>
                </a:solidFill>
              </a:rPr>
              <a:t> hesaplanması:</a:t>
            </a:r>
          </a:p>
          <a:p>
            <a:endParaRPr lang="tr-TR" sz="2000" dirty="0"/>
          </a:p>
          <a:p>
            <a:endParaRPr lang="tr-TR" sz="2000" dirty="0"/>
          </a:p>
          <a:p>
            <a:r>
              <a:rPr lang="tr-TR" sz="2000" dirty="0"/>
              <a:t> </a:t>
            </a:r>
            <a:r>
              <a:rPr lang="tr-TR" sz="2000" dirty="0" smtClean="0"/>
              <a:t>NH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OH+ NH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Cl </a:t>
            </a:r>
            <a:r>
              <a:rPr lang="tr-TR" sz="2000" dirty="0"/>
              <a:t>klorür </a:t>
            </a:r>
            <a:r>
              <a:rPr lang="tr-TR" sz="2000" dirty="0" smtClean="0"/>
              <a:t>karışımından </a:t>
            </a:r>
            <a:r>
              <a:rPr lang="tr-TR" sz="2000" dirty="0"/>
              <a:t>oluşan bir </a:t>
            </a:r>
            <a:r>
              <a:rPr lang="tr-TR" sz="2000" dirty="0" smtClean="0"/>
              <a:t>bazik </a:t>
            </a:r>
            <a:r>
              <a:rPr lang="tr-TR" sz="2000" dirty="0"/>
              <a:t>tamponun </a:t>
            </a:r>
            <a:r>
              <a:rPr lang="tr-TR" sz="2000" dirty="0" err="1" smtClean="0"/>
              <a:t>pOH</a:t>
            </a:r>
            <a:r>
              <a:rPr lang="tr-TR" sz="2000" dirty="0" smtClean="0"/>
              <a:t> </a:t>
            </a:r>
            <a:r>
              <a:rPr lang="tr-TR" sz="2000" dirty="0" err="1"/>
              <a:t>sını</a:t>
            </a:r>
            <a:r>
              <a:rPr lang="tr-TR" sz="2000" dirty="0"/>
              <a:t> hesaplamak için ;</a:t>
            </a:r>
          </a:p>
          <a:p>
            <a:endParaRPr lang="tr-TR" sz="2000" dirty="0"/>
          </a:p>
          <a:p>
            <a:endParaRPr lang="tr-TR" sz="2000" dirty="0"/>
          </a:p>
          <a:p>
            <a:r>
              <a:rPr lang="tr-TR" sz="2000" dirty="0"/>
              <a:t>  </a:t>
            </a:r>
            <a:r>
              <a:rPr lang="tr-TR" sz="2000" dirty="0" err="1" smtClean="0"/>
              <a:t>pOH</a:t>
            </a:r>
            <a:r>
              <a:rPr lang="tr-TR" sz="2000" dirty="0" smtClean="0"/>
              <a:t> </a:t>
            </a:r>
            <a:r>
              <a:rPr lang="tr-TR" sz="2000" dirty="0"/>
              <a:t>= </a:t>
            </a:r>
            <a:r>
              <a:rPr lang="tr-TR" sz="2000" dirty="0" err="1" smtClean="0"/>
              <a:t>pK</a:t>
            </a:r>
            <a:r>
              <a:rPr lang="tr-TR" sz="2000" baseline="-25000" dirty="0" err="1"/>
              <a:t>b</a:t>
            </a:r>
            <a:r>
              <a:rPr lang="tr-TR" sz="2000" dirty="0" smtClean="0"/>
              <a:t>+ </a:t>
            </a:r>
            <a:r>
              <a:rPr lang="tr-TR" sz="2000" dirty="0" err="1"/>
              <a:t>log</a:t>
            </a:r>
            <a:r>
              <a:rPr lang="tr-TR" sz="2000" dirty="0"/>
              <a:t> [Tuz</a:t>
            </a:r>
            <a:r>
              <a:rPr lang="tr-TR" sz="2000" dirty="0" smtClean="0"/>
              <a:t>]/[Baz]        </a:t>
            </a:r>
            <a:r>
              <a:rPr lang="tr-TR" sz="2000" dirty="0" err="1" smtClean="0"/>
              <a:t>pH</a:t>
            </a:r>
            <a:r>
              <a:rPr lang="tr-TR" sz="2000" dirty="0" smtClean="0"/>
              <a:t> = 14- </a:t>
            </a:r>
            <a:r>
              <a:rPr lang="tr-TR" sz="2000" dirty="0" err="1" smtClean="0"/>
              <a:t>pOH</a:t>
            </a:r>
            <a:r>
              <a:rPr lang="tr-TR" sz="2000" dirty="0" smtClean="0"/>
              <a:t> şeklinde hesaplanır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671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288111" y="1001864"/>
            <a:ext cx="97801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b="1" u="sng" dirty="0">
                <a:solidFill>
                  <a:srgbClr val="FF0000"/>
                </a:solidFill>
              </a:rPr>
              <a:t>Örnek: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0.1 </a:t>
            </a:r>
            <a:r>
              <a:rPr lang="tr-TR" dirty="0" err="1"/>
              <a:t>mol</a:t>
            </a:r>
            <a:r>
              <a:rPr lang="tr-TR" dirty="0"/>
              <a:t> </a:t>
            </a:r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OH  </a:t>
            </a:r>
            <a:r>
              <a:rPr lang="tr-TR" dirty="0"/>
              <a:t>ve 0.4 </a:t>
            </a:r>
            <a:r>
              <a:rPr lang="tr-TR" dirty="0" err="1"/>
              <a:t>mol</a:t>
            </a:r>
            <a:r>
              <a:rPr lang="tr-TR" dirty="0"/>
              <a:t> </a:t>
            </a:r>
            <a:r>
              <a:rPr lang="tr-TR" dirty="0" smtClean="0"/>
              <a:t>NH</a:t>
            </a:r>
            <a:r>
              <a:rPr lang="tr-TR" baseline="-25000" dirty="0" smtClean="0"/>
              <a:t>4</a:t>
            </a:r>
            <a:r>
              <a:rPr lang="tr-TR" dirty="0" smtClean="0"/>
              <a:t>Cl  </a:t>
            </a:r>
            <a:r>
              <a:rPr lang="tr-TR" dirty="0"/>
              <a:t>karışımından oluşan tampon çözeltinin </a:t>
            </a:r>
            <a:r>
              <a:rPr lang="tr-TR" dirty="0" err="1"/>
              <a:t>pH</a:t>
            </a:r>
            <a:r>
              <a:rPr lang="tr-TR" dirty="0"/>
              <a:t> değerini hesaplayınız? </a:t>
            </a:r>
            <a:r>
              <a:rPr lang="tr-TR" dirty="0" smtClean="0"/>
              <a:t>(NH</a:t>
            </a:r>
            <a:r>
              <a:rPr lang="tr-TR" baseline="-25000" dirty="0" smtClean="0"/>
              <a:t>4</a:t>
            </a:r>
            <a:r>
              <a:rPr lang="tr-TR" dirty="0" smtClean="0"/>
              <a:t>OH  </a:t>
            </a:r>
            <a:r>
              <a:rPr lang="tr-TR" dirty="0"/>
              <a:t>için </a:t>
            </a:r>
            <a:r>
              <a:rPr lang="tr-TR" dirty="0" smtClean="0"/>
              <a:t>K</a:t>
            </a:r>
            <a:r>
              <a:rPr lang="tr-TR" baseline="-25000" dirty="0" smtClean="0"/>
              <a:t>B</a:t>
            </a:r>
            <a:r>
              <a:rPr lang="tr-TR" dirty="0" smtClean="0"/>
              <a:t>=1.8x10</a:t>
            </a:r>
            <a:r>
              <a:rPr lang="tr-TR" baseline="30000" dirty="0" smtClean="0"/>
              <a:t>-5</a:t>
            </a:r>
            <a:r>
              <a:rPr lang="tr-TR" dirty="0"/>
              <a:t>)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u="sng" dirty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pKB</a:t>
            </a:r>
            <a:r>
              <a:rPr lang="tr-TR" dirty="0" smtClean="0"/>
              <a:t> </a:t>
            </a:r>
            <a:r>
              <a:rPr lang="tr-TR" dirty="0"/>
              <a:t>= -</a:t>
            </a:r>
            <a:r>
              <a:rPr lang="tr-TR" dirty="0" err="1"/>
              <a:t>log</a:t>
            </a:r>
            <a:r>
              <a:rPr lang="tr-TR" dirty="0"/>
              <a:t>   1.8x10</a:t>
            </a:r>
            <a:r>
              <a:rPr lang="tr-TR" baseline="30000" dirty="0"/>
              <a:t>-5</a:t>
            </a:r>
            <a:r>
              <a:rPr lang="tr-TR" dirty="0"/>
              <a:t> = 4.74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pOH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err="1" smtClean="0"/>
              <a:t>pK</a:t>
            </a:r>
            <a:r>
              <a:rPr lang="tr-TR" baseline="-25000" dirty="0" err="1"/>
              <a:t>b</a:t>
            </a:r>
            <a:r>
              <a:rPr lang="tr-TR" dirty="0" smtClean="0"/>
              <a:t>+ </a:t>
            </a:r>
            <a:r>
              <a:rPr lang="tr-TR" dirty="0" err="1"/>
              <a:t>log</a:t>
            </a:r>
            <a:r>
              <a:rPr lang="tr-TR" dirty="0"/>
              <a:t> [Tuz</a:t>
            </a:r>
            <a:r>
              <a:rPr lang="tr-TR" dirty="0" smtClean="0"/>
              <a:t>]/[Baz] </a:t>
            </a:r>
            <a:r>
              <a:rPr lang="tr-TR" dirty="0"/>
              <a:t>= 4.74 + </a:t>
            </a:r>
            <a:r>
              <a:rPr lang="tr-TR" dirty="0" err="1"/>
              <a:t>log</a:t>
            </a:r>
            <a:r>
              <a:rPr lang="tr-TR" dirty="0"/>
              <a:t> 0.4/0.1 = 4.74+0.60 = </a:t>
            </a:r>
            <a:r>
              <a:rPr lang="tr-TR" dirty="0" smtClean="0"/>
              <a:t>5.34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pH</a:t>
            </a:r>
            <a:r>
              <a:rPr lang="tr-TR" dirty="0" smtClean="0"/>
              <a:t> = 14-5.34 = 8.66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873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4744" y="1478943"/>
            <a:ext cx="94381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Seyreltme Değeri: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Bir tampon çözeltinin eşit hacimde su ile seyreltilmesi durumunda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err="1" smtClean="0"/>
              <a:t>daki</a:t>
            </a:r>
            <a:r>
              <a:rPr lang="tr-TR" sz="2000" dirty="0" smtClean="0"/>
              <a:t> artmaya seyrelme değeri adı verilmektedir.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Matematiksel olarak  </a:t>
            </a:r>
            <a:r>
              <a:rPr lang="tr-TR" sz="2000" dirty="0" smtClean="0">
                <a:sym typeface="Symbol" panose="05050102010706020507" pitchFamily="18" charset="2"/>
              </a:rPr>
              <a:t></a:t>
            </a:r>
            <a:r>
              <a:rPr lang="tr-TR" sz="2000" dirty="0" err="1" smtClean="0"/>
              <a:t>pH</a:t>
            </a:r>
            <a:r>
              <a:rPr lang="tr-TR" sz="2000" dirty="0" smtClean="0"/>
              <a:t> = pH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– pH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 formülüyle </a:t>
            </a:r>
            <a:r>
              <a:rPr lang="tr-TR" sz="2000" smtClean="0"/>
              <a:t>hesaplanır .</a:t>
            </a:r>
            <a:endParaRPr lang="tr-TR" sz="2000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223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567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412</Words>
  <Application>Microsoft Office PowerPoint</Application>
  <PresentationFormat>Geniş ekran</PresentationFormat>
  <Paragraphs>80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9</cp:revision>
  <dcterms:created xsi:type="dcterms:W3CDTF">2018-04-04T19:29:16Z</dcterms:created>
  <dcterms:modified xsi:type="dcterms:W3CDTF">2018-04-04T21:08:50Z</dcterms:modified>
</cp:coreProperties>
</file>