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2BDEC-0002-40EA-A8D6-B857D292CDF4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E8B19-EDBA-45E7-8F33-E2F6D35FAC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9672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2BDEC-0002-40EA-A8D6-B857D292CDF4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E8B19-EDBA-45E7-8F33-E2F6D35FAC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936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2BDEC-0002-40EA-A8D6-B857D292CDF4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E8B19-EDBA-45E7-8F33-E2F6D35FAC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2346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2BDEC-0002-40EA-A8D6-B857D292CDF4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E8B19-EDBA-45E7-8F33-E2F6D35FAC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55605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2BDEC-0002-40EA-A8D6-B857D292CDF4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E8B19-EDBA-45E7-8F33-E2F6D35FAC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832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2BDEC-0002-40EA-A8D6-B857D292CDF4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E8B19-EDBA-45E7-8F33-E2F6D35FAC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3993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2BDEC-0002-40EA-A8D6-B857D292CDF4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E8B19-EDBA-45E7-8F33-E2F6D35FAC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7016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2BDEC-0002-40EA-A8D6-B857D292CDF4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E8B19-EDBA-45E7-8F33-E2F6D35FAC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1994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2BDEC-0002-40EA-A8D6-B857D292CDF4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E8B19-EDBA-45E7-8F33-E2F6D35FAC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1078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2BDEC-0002-40EA-A8D6-B857D292CDF4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E8B19-EDBA-45E7-8F33-E2F6D35FAC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65250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32BDEC-0002-40EA-A8D6-B857D292CDF4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E8B19-EDBA-45E7-8F33-E2F6D35FAC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1164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2BDEC-0002-40EA-A8D6-B857D292CDF4}" type="datetimeFigureOut">
              <a:rPr lang="tr-TR" smtClean="0"/>
              <a:t>28.4.2019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E8B19-EDBA-45E7-8F33-E2F6D35FACB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53278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/>
            <a:r>
              <a:rPr lang="tr-TR" altLang="tr-TR" sz="2900" smtClean="0">
                <a:solidFill>
                  <a:srgbClr val="7B9899"/>
                </a:solidFill>
              </a:rPr>
              <a:t>Toprak organizmaları ve ekosistem kavramı</a:t>
            </a:r>
          </a:p>
        </p:txBody>
      </p:sp>
      <p:sp>
        <p:nvSpPr>
          <p:cNvPr id="32771" name="2 İçerik Yer Tutucusu"/>
          <p:cNvSpPr>
            <a:spLocks noGrp="1"/>
          </p:cNvSpPr>
          <p:nvPr>
            <p:ph idx="1"/>
          </p:nvPr>
        </p:nvSpPr>
        <p:spPr>
          <a:xfrm>
            <a:off x="395288" y="1844675"/>
            <a:ext cx="8389937" cy="4321175"/>
          </a:xfrm>
        </p:spPr>
        <p:txBody>
          <a:bodyPr>
            <a:normAutofit fontScale="92500" lnSpcReduction="20000"/>
          </a:bodyPr>
          <a:lstStyle/>
          <a:p>
            <a:pPr algn="just" eaLnBrk="1" hangingPunct="1"/>
            <a:r>
              <a:rPr lang="tr-TR" altLang="tr-TR" smtClean="0"/>
              <a:t>Ekosistemin tanımlanmasında yapı terimi , ortamda bulunan organizmaların çeşit ve sayıları ile onların ilişkilerini kapsamaktadır.</a:t>
            </a:r>
          </a:p>
          <a:p>
            <a:pPr algn="just" eaLnBrk="1" hangingPunct="1"/>
            <a:r>
              <a:rPr lang="tr-TR" altLang="tr-TR" smtClean="0"/>
              <a:t>Örn: Çayır sistemi ve ormandan çok farklı yapı gösterir.</a:t>
            </a:r>
          </a:p>
          <a:p>
            <a:pPr algn="just" eaLnBrk="1" hangingPunct="1"/>
            <a:r>
              <a:rPr lang="tr-TR" altLang="tr-TR" smtClean="0"/>
              <a:t>Orman sisteminde çayır sisteminden çok daha fazla biyolojik kütle bulunurken, çayır sisteminde birim zamanda döngüye giren biyolojik kütle miktarı daha fazladır. Bu yapısal bakımından farklılığı göstermektedir. </a:t>
            </a:r>
          </a:p>
        </p:txBody>
      </p:sp>
    </p:spTree>
    <p:extLst>
      <p:ext uri="{BB962C8B-B14F-4D97-AF65-F5344CB8AC3E}">
        <p14:creationId xmlns:p14="http://schemas.microsoft.com/office/powerpoint/2010/main" val="584932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altLang="tr-TR" smtClean="0">
                <a:solidFill>
                  <a:srgbClr val="7B9899"/>
                </a:solidFill>
              </a:rPr>
              <a:t>Ekosistemler arasındaki işlev farklılığı</a:t>
            </a:r>
          </a:p>
        </p:txBody>
      </p:sp>
      <p:sp>
        <p:nvSpPr>
          <p:cNvPr id="33795" name="2 İçerik Yer Tutucusu"/>
          <p:cNvSpPr>
            <a:spLocks noGrp="1"/>
          </p:cNvSpPr>
          <p:nvPr>
            <p:ph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 eaLnBrk="1" hangingPunct="1"/>
            <a:r>
              <a:rPr lang="tr-TR" altLang="tr-TR" smtClean="0"/>
              <a:t>İşlevsel olaylar, enerji sağlanması ve aktarımı, su ve besin maddelerinin alımı ve döngüleridir.</a:t>
            </a:r>
          </a:p>
          <a:p>
            <a:pPr algn="just" eaLnBrk="1" hangingPunct="1"/>
            <a:endParaRPr lang="tr-TR" altLang="tr-TR" smtClean="0"/>
          </a:p>
          <a:p>
            <a:pPr algn="just" eaLnBrk="1" hangingPunct="1"/>
            <a:r>
              <a:rPr lang="tr-TR" altLang="tr-TR" smtClean="0"/>
              <a:t>İşlev terimi, olaylara katılan enerji ve maddenin oranlarını sistemde enerji ve maddenin aktarımı ve döngüsü veya biriktirilmesini ifade etmektedir.</a:t>
            </a:r>
          </a:p>
        </p:txBody>
      </p:sp>
    </p:spTree>
    <p:extLst>
      <p:ext uri="{BB962C8B-B14F-4D97-AF65-F5344CB8AC3E}">
        <p14:creationId xmlns:p14="http://schemas.microsoft.com/office/powerpoint/2010/main" val="4121951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847725"/>
          </a:xfrm>
        </p:spPr>
        <p:txBody>
          <a:bodyPr/>
          <a:lstStyle/>
          <a:p>
            <a:pPr eaLnBrk="1" hangingPunct="1"/>
            <a:r>
              <a:rPr lang="tr-TR" altLang="tr-TR" sz="2900" smtClean="0">
                <a:solidFill>
                  <a:srgbClr val="7B9899"/>
                </a:solidFill>
              </a:rPr>
              <a:t>Toprak organizmaları ve ekosistem yapısı ile ilgileri</a:t>
            </a:r>
          </a:p>
        </p:txBody>
      </p:sp>
      <p:sp>
        <p:nvSpPr>
          <p:cNvPr id="34819" name="2 İçerik Yer Tutucusu"/>
          <p:cNvSpPr>
            <a:spLocks noGrp="1"/>
          </p:cNvSpPr>
          <p:nvPr>
            <p:ph idx="1"/>
          </p:nvPr>
        </p:nvSpPr>
        <p:spPr>
          <a:xfrm>
            <a:off x="214313" y="1773238"/>
            <a:ext cx="8786812" cy="4727575"/>
          </a:xfrm>
        </p:spPr>
        <p:txBody>
          <a:bodyPr/>
          <a:lstStyle/>
          <a:p>
            <a:pPr algn="just" eaLnBrk="1" hangingPunct="1"/>
            <a:r>
              <a:rPr lang="tr-TR" altLang="tr-TR" smtClean="0"/>
              <a:t>Karasal ekosistemindeki mikroorganizmaların çoğu toprakta bulunur bu tür ekosistemlerin mikrobiyolojisi  toprak mikrobiyolojisi olarak kabul edilir.</a:t>
            </a:r>
          </a:p>
          <a:p>
            <a:pPr algn="just" eaLnBrk="1" hangingPunct="1"/>
            <a:r>
              <a:rPr lang="tr-TR" altLang="tr-TR" smtClean="0"/>
              <a:t>Karasal ekosistemin birincil üreticileri vasküler bitkilerdir.</a:t>
            </a:r>
          </a:p>
          <a:p>
            <a:pPr algn="just" eaLnBrk="1" hangingPunct="1"/>
            <a:r>
              <a:rPr lang="tr-TR" altLang="tr-TR" smtClean="0"/>
              <a:t>Doğal ekosistemlerde organik kalıntılar toprak hayvanları ve mikroorganizmaların ortak aktiviteleri sonucunda ayrışır ve toprağa katılırlar.</a:t>
            </a:r>
          </a:p>
        </p:txBody>
      </p:sp>
    </p:spTree>
    <p:extLst>
      <p:ext uri="{BB962C8B-B14F-4D97-AF65-F5344CB8AC3E}">
        <p14:creationId xmlns:p14="http://schemas.microsoft.com/office/powerpoint/2010/main" val="623232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tr-TR" altLang="tr-TR" smtClean="0">
              <a:solidFill>
                <a:srgbClr val="7B9899"/>
              </a:solidFill>
            </a:endParaRPr>
          </a:p>
        </p:txBody>
      </p:sp>
      <p:sp>
        <p:nvSpPr>
          <p:cNvPr id="35843" name="2 İçerik Yer Tutucusu"/>
          <p:cNvSpPr>
            <a:spLocks noGrp="1"/>
          </p:cNvSpPr>
          <p:nvPr>
            <p:ph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 eaLnBrk="1" hangingPunct="1"/>
            <a:r>
              <a:rPr lang="tr-TR" altLang="tr-TR" smtClean="0"/>
              <a:t>Mikroorganizma biyokütlesi tek bir değerlendirme ölçütü olmayıp ayrıca mikrobiyal aktivitenin bir ölçüsü olarak karbondioksit çıkış oranı gibi ölçütler veya populasyon yoğunluğu ölçümleri ele alınmaktadır.</a:t>
            </a:r>
          </a:p>
        </p:txBody>
      </p:sp>
    </p:spTree>
    <p:extLst>
      <p:ext uri="{BB962C8B-B14F-4D97-AF65-F5344CB8AC3E}">
        <p14:creationId xmlns:p14="http://schemas.microsoft.com/office/powerpoint/2010/main" val="116572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tr-TR" altLang="tr-TR" smtClean="0">
                <a:solidFill>
                  <a:srgbClr val="7B9899"/>
                </a:solidFill>
              </a:rPr>
              <a:t>Ekosistem işlevinde toprak organizmaları</a:t>
            </a:r>
          </a:p>
        </p:txBody>
      </p:sp>
      <p:sp>
        <p:nvSpPr>
          <p:cNvPr id="36867" name="2 İçerik Yer Tutucusu"/>
          <p:cNvSpPr>
            <a:spLocks noGrp="1"/>
          </p:cNvSpPr>
          <p:nvPr>
            <p:ph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algn="just" eaLnBrk="1" hangingPunct="1"/>
            <a:r>
              <a:rPr lang="tr-TR" altLang="tr-TR" smtClean="0"/>
              <a:t>Elementlerin döngüsü ekosistemdeki iki temel işlevden biridir.Diğeri ise enerji akışıdır. Toprak organizmaları ikinci işlevde de yaşamsal bir öneme sahiptir.</a:t>
            </a:r>
          </a:p>
          <a:p>
            <a:pPr algn="just" eaLnBrk="1" hangingPunct="1"/>
            <a:r>
              <a:rPr lang="tr-TR" altLang="tr-TR" smtClean="0"/>
              <a:t>Mikroorganizmalar ile toprak hayvanları kimyasal elementlerin döngü ve değişiminde büyük öneme sahiptirler.</a:t>
            </a:r>
          </a:p>
        </p:txBody>
      </p:sp>
    </p:spTree>
    <p:extLst>
      <p:ext uri="{BB962C8B-B14F-4D97-AF65-F5344CB8AC3E}">
        <p14:creationId xmlns:p14="http://schemas.microsoft.com/office/powerpoint/2010/main" val="2141589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1 Başlık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774700"/>
          </a:xfrm>
        </p:spPr>
        <p:txBody>
          <a:bodyPr/>
          <a:lstStyle/>
          <a:p>
            <a:pPr eaLnBrk="1" hangingPunct="1"/>
            <a:r>
              <a:rPr lang="tr-TR" altLang="tr-TR" sz="2900" smtClean="0">
                <a:solidFill>
                  <a:srgbClr val="7B9899"/>
                </a:solidFill>
              </a:rPr>
              <a:t>Topraktaki bitki ve hayvan kalıntılarının ayrışması</a:t>
            </a:r>
          </a:p>
        </p:txBody>
      </p:sp>
      <p:sp>
        <p:nvSpPr>
          <p:cNvPr id="37891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57738"/>
          </a:xfrm>
        </p:spPr>
        <p:txBody>
          <a:bodyPr/>
          <a:lstStyle/>
          <a:p>
            <a:pPr eaLnBrk="1" hangingPunct="1"/>
            <a:endParaRPr lang="tr-TR" altLang="tr-TR" smtClean="0"/>
          </a:p>
        </p:txBody>
      </p:sp>
      <p:sp>
        <p:nvSpPr>
          <p:cNvPr id="4" name="3 Oval"/>
          <p:cNvSpPr/>
          <p:nvPr/>
        </p:nvSpPr>
        <p:spPr>
          <a:xfrm>
            <a:off x="3214688" y="1571625"/>
            <a:ext cx="1785937" cy="9144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aseline="0" dirty="0"/>
              <a:t>Bitki kalıntıları</a:t>
            </a:r>
          </a:p>
        </p:txBody>
      </p:sp>
      <p:sp>
        <p:nvSpPr>
          <p:cNvPr id="6" name="5 Yuvarlatılmış Dikdörtgen"/>
          <p:cNvSpPr/>
          <p:nvPr/>
        </p:nvSpPr>
        <p:spPr>
          <a:xfrm>
            <a:off x="3071813" y="2714625"/>
            <a:ext cx="2214562" cy="64293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aseline="0" dirty="0"/>
              <a:t>Organik döküntü faunası</a:t>
            </a:r>
          </a:p>
        </p:txBody>
      </p:sp>
      <p:sp>
        <p:nvSpPr>
          <p:cNvPr id="7" name="6 Oval"/>
          <p:cNvSpPr/>
          <p:nvPr/>
        </p:nvSpPr>
        <p:spPr>
          <a:xfrm>
            <a:off x="3000375" y="3643313"/>
            <a:ext cx="2143125" cy="914400"/>
          </a:xfrm>
          <a:prstGeom prst="ellipse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aseline="0" dirty="0"/>
              <a:t>Fauna kalıntıları Dışkılar</a:t>
            </a:r>
          </a:p>
        </p:txBody>
      </p:sp>
      <p:sp>
        <p:nvSpPr>
          <p:cNvPr id="8" name="7 Oval"/>
          <p:cNvSpPr/>
          <p:nvPr/>
        </p:nvSpPr>
        <p:spPr>
          <a:xfrm>
            <a:off x="3132138" y="4714875"/>
            <a:ext cx="1725612" cy="785813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aseline="0" dirty="0"/>
              <a:t>Bakteri kalıntıları</a:t>
            </a:r>
          </a:p>
        </p:txBody>
      </p:sp>
      <p:sp>
        <p:nvSpPr>
          <p:cNvPr id="9" name="8 Yuvarlatılmış Dikdörtgen"/>
          <p:cNvSpPr/>
          <p:nvPr/>
        </p:nvSpPr>
        <p:spPr>
          <a:xfrm>
            <a:off x="3143240" y="5643578"/>
            <a:ext cx="2143140" cy="428628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aseline="0" dirty="0"/>
              <a:t>Bakteri,mantar</a:t>
            </a:r>
          </a:p>
        </p:txBody>
      </p:sp>
      <p:sp>
        <p:nvSpPr>
          <p:cNvPr id="10" name="9 Yuvarlatılmış Dikdörtgen"/>
          <p:cNvSpPr/>
          <p:nvPr/>
        </p:nvSpPr>
        <p:spPr>
          <a:xfrm>
            <a:off x="785813" y="3786188"/>
            <a:ext cx="1571625" cy="357187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aseline="0" dirty="0"/>
              <a:t>Mantar</a:t>
            </a:r>
          </a:p>
        </p:txBody>
      </p:sp>
      <p:sp>
        <p:nvSpPr>
          <p:cNvPr id="11" name="10 Oval"/>
          <p:cNvSpPr/>
          <p:nvPr/>
        </p:nvSpPr>
        <p:spPr>
          <a:xfrm>
            <a:off x="642910" y="4429132"/>
            <a:ext cx="1714512" cy="771524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aseline="0" dirty="0"/>
              <a:t>Mantar kalıntıları</a:t>
            </a:r>
          </a:p>
        </p:txBody>
      </p:sp>
      <p:sp>
        <p:nvSpPr>
          <p:cNvPr id="12" name="11 Oval"/>
          <p:cNvSpPr/>
          <p:nvPr/>
        </p:nvSpPr>
        <p:spPr>
          <a:xfrm>
            <a:off x="428596" y="5500702"/>
            <a:ext cx="2428892" cy="771524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aseline="0" dirty="0"/>
              <a:t>İnorganik besin havuzu</a:t>
            </a:r>
          </a:p>
        </p:txBody>
      </p:sp>
      <p:sp>
        <p:nvSpPr>
          <p:cNvPr id="13" name="12 Yuvarlatılmış Dikdörtgen"/>
          <p:cNvSpPr/>
          <p:nvPr/>
        </p:nvSpPr>
        <p:spPr>
          <a:xfrm>
            <a:off x="6072188" y="3714750"/>
            <a:ext cx="2000250" cy="642938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aseline="0" dirty="0"/>
              <a:t>Bakteriler</a:t>
            </a:r>
          </a:p>
        </p:txBody>
      </p:sp>
      <p:sp>
        <p:nvSpPr>
          <p:cNvPr id="14" name="13 Yuvarlatılmış Dikdörtgen"/>
          <p:cNvSpPr/>
          <p:nvPr/>
        </p:nvSpPr>
        <p:spPr>
          <a:xfrm>
            <a:off x="6072188" y="4714875"/>
            <a:ext cx="2000250" cy="428625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aseline="0" dirty="0" err="1"/>
              <a:t>Protozoa</a:t>
            </a:r>
            <a:endParaRPr lang="tr-TR" baseline="0" dirty="0"/>
          </a:p>
        </p:txBody>
      </p:sp>
      <p:sp>
        <p:nvSpPr>
          <p:cNvPr id="15" name="14 Oval"/>
          <p:cNvSpPr/>
          <p:nvPr/>
        </p:nvSpPr>
        <p:spPr>
          <a:xfrm>
            <a:off x="6072188" y="5429250"/>
            <a:ext cx="2214562" cy="642938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r-TR" baseline="0" dirty="0" err="1"/>
              <a:t>Protozoa</a:t>
            </a:r>
            <a:r>
              <a:rPr lang="tr-TR" baseline="0" dirty="0"/>
              <a:t> kalıntıları</a:t>
            </a:r>
          </a:p>
        </p:txBody>
      </p:sp>
      <p:cxnSp>
        <p:nvCxnSpPr>
          <p:cNvPr id="17" name="16 Düz Ok Bağlayıcısı"/>
          <p:cNvCxnSpPr/>
          <p:nvPr/>
        </p:nvCxnSpPr>
        <p:spPr>
          <a:xfrm rot="10800000" flipV="1">
            <a:off x="1571625" y="2143125"/>
            <a:ext cx="1643063" cy="1571625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Düz Ok Bağlayıcısı"/>
          <p:cNvCxnSpPr/>
          <p:nvPr/>
        </p:nvCxnSpPr>
        <p:spPr>
          <a:xfrm flipV="1">
            <a:off x="1925638" y="3143250"/>
            <a:ext cx="1000125" cy="5715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Düz Ok Bağlayıcısı"/>
          <p:cNvCxnSpPr/>
          <p:nvPr/>
        </p:nvCxnSpPr>
        <p:spPr>
          <a:xfrm flipH="1" flipV="1">
            <a:off x="2428875" y="4000500"/>
            <a:ext cx="500063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Düz Ok Bağlayıcısı"/>
          <p:cNvCxnSpPr/>
          <p:nvPr/>
        </p:nvCxnSpPr>
        <p:spPr>
          <a:xfrm>
            <a:off x="5072063" y="2071688"/>
            <a:ext cx="2071687" cy="142875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Düz Ok Bağlayıcısı"/>
          <p:cNvCxnSpPr/>
          <p:nvPr/>
        </p:nvCxnSpPr>
        <p:spPr>
          <a:xfrm rot="10800000">
            <a:off x="5357813" y="3071813"/>
            <a:ext cx="1428750" cy="5715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28 Düz Ok Bağlayıcısı"/>
          <p:cNvCxnSpPr/>
          <p:nvPr/>
        </p:nvCxnSpPr>
        <p:spPr>
          <a:xfrm>
            <a:off x="5286375" y="4071938"/>
            <a:ext cx="642938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29 Aşağı Ok"/>
          <p:cNvSpPr/>
          <p:nvPr/>
        </p:nvSpPr>
        <p:spPr>
          <a:xfrm flipH="1">
            <a:off x="3786188" y="2571750"/>
            <a:ext cx="714375" cy="714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 baseline="0"/>
          </a:p>
        </p:txBody>
      </p:sp>
      <p:sp>
        <p:nvSpPr>
          <p:cNvPr id="31" name="30 Aşağı Ok"/>
          <p:cNvSpPr/>
          <p:nvPr/>
        </p:nvSpPr>
        <p:spPr>
          <a:xfrm flipH="1">
            <a:off x="3689350" y="3429000"/>
            <a:ext cx="668338" cy="1428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 baseline="0"/>
          </a:p>
        </p:txBody>
      </p:sp>
      <p:sp>
        <p:nvSpPr>
          <p:cNvPr id="32" name="31 Aşağı Ok"/>
          <p:cNvSpPr/>
          <p:nvPr/>
        </p:nvSpPr>
        <p:spPr>
          <a:xfrm>
            <a:off x="7143750" y="4500563"/>
            <a:ext cx="46038" cy="1428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 baseline="0"/>
          </a:p>
        </p:txBody>
      </p:sp>
      <p:sp>
        <p:nvSpPr>
          <p:cNvPr id="33" name="32 Aşağı Ok"/>
          <p:cNvSpPr/>
          <p:nvPr/>
        </p:nvSpPr>
        <p:spPr>
          <a:xfrm>
            <a:off x="7215188" y="5214938"/>
            <a:ext cx="46037" cy="1428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 baseline="0"/>
          </a:p>
        </p:txBody>
      </p:sp>
      <p:cxnSp>
        <p:nvCxnSpPr>
          <p:cNvPr id="35" name="34 Düz Ok Bağlayıcısı"/>
          <p:cNvCxnSpPr/>
          <p:nvPr/>
        </p:nvCxnSpPr>
        <p:spPr>
          <a:xfrm rot="10800000">
            <a:off x="5429250" y="5857875"/>
            <a:ext cx="571500" cy="158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36 Düz Ok Bağlayıcısı"/>
          <p:cNvCxnSpPr/>
          <p:nvPr/>
        </p:nvCxnSpPr>
        <p:spPr>
          <a:xfrm rot="10800000">
            <a:off x="2857500" y="5929313"/>
            <a:ext cx="214313" cy="1587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38 Düz Ok Bağlayıcısı"/>
          <p:cNvCxnSpPr/>
          <p:nvPr/>
        </p:nvCxnSpPr>
        <p:spPr>
          <a:xfrm>
            <a:off x="2357438" y="5072063"/>
            <a:ext cx="714375" cy="571500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40 Düz Ok Bağlayıcısı"/>
          <p:cNvCxnSpPr/>
          <p:nvPr/>
        </p:nvCxnSpPr>
        <p:spPr>
          <a:xfrm flipV="1">
            <a:off x="2428875" y="4286250"/>
            <a:ext cx="3500438" cy="64293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Düz Ok Bağlayıcısı"/>
          <p:cNvCxnSpPr/>
          <p:nvPr/>
        </p:nvCxnSpPr>
        <p:spPr>
          <a:xfrm rot="10800000" flipV="1">
            <a:off x="4857750" y="4429125"/>
            <a:ext cx="1143000" cy="500063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43 Aşağı Ok"/>
          <p:cNvSpPr/>
          <p:nvPr/>
        </p:nvSpPr>
        <p:spPr>
          <a:xfrm>
            <a:off x="4143375" y="5572125"/>
            <a:ext cx="46038" cy="7143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 baseline="0"/>
          </a:p>
        </p:txBody>
      </p:sp>
      <p:sp>
        <p:nvSpPr>
          <p:cNvPr id="45" name="44 Aşağı Ok"/>
          <p:cNvSpPr/>
          <p:nvPr/>
        </p:nvSpPr>
        <p:spPr>
          <a:xfrm>
            <a:off x="1500188" y="4214813"/>
            <a:ext cx="46037" cy="1428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r-TR" baseline="0"/>
          </a:p>
        </p:txBody>
      </p:sp>
    </p:spTree>
    <p:extLst>
      <p:ext uri="{BB962C8B-B14F-4D97-AF65-F5344CB8AC3E}">
        <p14:creationId xmlns:p14="http://schemas.microsoft.com/office/powerpoint/2010/main" val="3214954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>
                <a:solidFill>
                  <a:srgbClr val="7B9899"/>
                </a:solidFill>
              </a:rPr>
              <a:t>Besin döngüleri</a:t>
            </a:r>
          </a:p>
        </p:txBody>
      </p:sp>
      <p:sp>
        <p:nvSpPr>
          <p:cNvPr id="38915" name="2 İçerik Yer Tutucusu"/>
          <p:cNvSpPr>
            <a:spLocks noGrp="1"/>
          </p:cNvSpPr>
          <p:nvPr>
            <p:ph idx="1"/>
          </p:nvPr>
        </p:nvSpPr>
        <p:spPr>
          <a:xfrm>
            <a:off x="301625" y="1527175"/>
            <a:ext cx="8504238" cy="4572000"/>
          </a:xfrm>
        </p:spPr>
        <p:txBody>
          <a:bodyPr>
            <a:normAutofit lnSpcReduction="10000"/>
          </a:bodyPr>
          <a:lstStyle/>
          <a:p>
            <a:pPr algn="just" eaLnBrk="1" hangingPunct="1"/>
            <a:r>
              <a:rPr lang="tr-TR" altLang="tr-TR" smtClean="0"/>
              <a:t>Ekosistemi oluşturan canlı ve cansız unsurlar arasındaki kimyasal element değişimleri besin maddesi döngüleri olarak tanımlanır.Küresel düzeyde bu döngüye </a:t>
            </a:r>
            <a:r>
              <a:rPr lang="tr-TR" altLang="tr-TR" b="1" smtClean="0"/>
              <a:t>biyojeokimyasal döngü </a:t>
            </a:r>
            <a:r>
              <a:rPr lang="tr-TR" altLang="tr-TR" smtClean="0"/>
              <a:t>denir.</a:t>
            </a:r>
          </a:p>
          <a:p>
            <a:pPr algn="just" eaLnBrk="1" hangingPunct="1"/>
            <a:r>
              <a:rPr lang="tr-TR" altLang="tr-TR" smtClean="0"/>
              <a:t>Bakteriler mantarlar ile birlikte oksidasyonları gerçekleştirdikleri gibi tüm bir biyosferde elementlerin jeokimyasal döngülerinde büyük öneme sahiptirler.</a:t>
            </a:r>
          </a:p>
        </p:txBody>
      </p:sp>
    </p:spTree>
    <p:extLst>
      <p:ext uri="{BB962C8B-B14F-4D97-AF65-F5344CB8AC3E}">
        <p14:creationId xmlns:p14="http://schemas.microsoft.com/office/powerpoint/2010/main" val="1662214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279</Words>
  <Application>Microsoft Office PowerPoint</Application>
  <PresentationFormat>Ekran Gösterisi (4:3)</PresentationFormat>
  <Paragraphs>31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Ofis Teması</vt:lpstr>
      <vt:lpstr>Toprak organizmaları ve ekosistem kavramı</vt:lpstr>
      <vt:lpstr>Ekosistemler arasındaki işlev farklılığı</vt:lpstr>
      <vt:lpstr>Toprak organizmaları ve ekosistem yapısı ile ilgileri</vt:lpstr>
      <vt:lpstr>PowerPoint Sunusu</vt:lpstr>
      <vt:lpstr>Ekosistem işlevinde toprak organizmaları</vt:lpstr>
      <vt:lpstr>Topraktaki bitki ve hayvan kalıntılarının ayrışması</vt:lpstr>
      <vt:lpstr>Besin döngüleri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samsungg</dc:creator>
  <cp:lastModifiedBy>samsungg</cp:lastModifiedBy>
  <cp:revision>2</cp:revision>
  <dcterms:created xsi:type="dcterms:W3CDTF">2019-04-28T12:10:14Z</dcterms:created>
  <dcterms:modified xsi:type="dcterms:W3CDTF">2019-04-28T12:13:49Z</dcterms:modified>
</cp:coreProperties>
</file>