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18.09.2015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ayd_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ayd_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AŞIRI DUYARLILIK REAKSİYONLARI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tr-TR" sz="2800" dirty="0">
                <a:solidFill>
                  <a:schemeClr val="tx1"/>
                </a:solidFill>
              </a:rPr>
              <a:t>Prof. </a:t>
            </a:r>
            <a:r>
              <a:rPr lang="tr-TR" sz="2800" dirty="0" err="1">
                <a:solidFill>
                  <a:schemeClr val="tx1"/>
                </a:solidFill>
              </a:rPr>
              <a:t>Dr.Ümit</a:t>
            </a:r>
            <a:r>
              <a:rPr lang="tr-TR" sz="2800" dirty="0">
                <a:solidFill>
                  <a:schemeClr val="tx1"/>
                </a:solidFill>
              </a:rPr>
              <a:t> Ölmez</a:t>
            </a:r>
          </a:p>
          <a:p>
            <a:r>
              <a:rPr lang="tr-TR" sz="2800" dirty="0">
                <a:solidFill>
                  <a:schemeClr val="tx1"/>
                </a:solidFill>
              </a:rPr>
              <a:t>A.Ü.T.F.İmmünoloji ve </a:t>
            </a:r>
            <a:r>
              <a:rPr lang="tr-TR" sz="2800" dirty="0" err="1">
                <a:solidFill>
                  <a:schemeClr val="tx1"/>
                </a:solidFill>
              </a:rPr>
              <a:t>Allerji</a:t>
            </a:r>
            <a:r>
              <a:rPr lang="tr-TR" sz="2800" dirty="0">
                <a:solidFill>
                  <a:schemeClr val="tx1"/>
                </a:solidFill>
              </a:rPr>
              <a:t> Hastalıkları BD</a:t>
            </a:r>
          </a:p>
          <a:p>
            <a:endParaRPr lang="tr-TR" sz="2800" dirty="0">
              <a:solidFill>
                <a:schemeClr val="tx1"/>
              </a:solidFill>
            </a:endParaRPr>
          </a:p>
          <a:p>
            <a:endParaRPr lang="tr-T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0" y="357166"/>
          <a:ext cx="9146787" cy="6500834"/>
        </p:xfrm>
        <a:graphic>
          <a:graphicData uri="http://schemas.openxmlformats.org/presentationml/2006/ole">
            <p:oleObj spid="_x0000_s2050" name="Slayt" r:id="rId3" imgW="4570586" imgH="3427608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HASTALIKLAR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Autofit/>
          </a:bodyPr>
          <a:lstStyle/>
          <a:p>
            <a:r>
              <a:rPr lang="tr-TR" sz="1800" dirty="0" smtClean="0"/>
              <a:t>Yeni doğanın </a:t>
            </a:r>
            <a:r>
              <a:rPr lang="tr-TR" sz="1800" dirty="0" err="1" smtClean="0"/>
              <a:t>hemolitik</a:t>
            </a:r>
            <a:r>
              <a:rPr lang="tr-TR" sz="1800" dirty="0" smtClean="0"/>
              <a:t> hastalığı, Yanlış kan transfüzyonu,</a:t>
            </a:r>
            <a:r>
              <a:rPr lang="tr-TR" sz="1800" dirty="0" err="1" smtClean="0"/>
              <a:t>otoimmün</a:t>
            </a:r>
            <a:r>
              <a:rPr lang="tr-TR" sz="1800" dirty="0" smtClean="0"/>
              <a:t> </a:t>
            </a:r>
            <a:r>
              <a:rPr lang="tr-TR" sz="1800" dirty="0" err="1" smtClean="0"/>
              <a:t>hemolitik</a:t>
            </a:r>
            <a:r>
              <a:rPr lang="tr-TR" sz="1800" dirty="0" smtClean="0"/>
              <a:t> anemi, </a:t>
            </a:r>
            <a:r>
              <a:rPr lang="tr-TR" sz="1800" dirty="0" err="1" smtClean="0"/>
              <a:t>nötropeni</a:t>
            </a:r>
            <a:r>
              <a:rPr lang="tr-TR" sz="1800" dirty="0" smtClean="0"/>
              <a:t> , ilaçlar,</a:t>
            </a:r>
            <a:r>
              <a:rPr lang="tr-TR" sz="1800" dirty="0" err="1" smtClean="0"/>
              <a:t>Goodpasture</a:t>
            </a:r>
            <a:r>
              <a:rPr lang="tr-TR" sz="1800" dirty="0" smtClean="0"/>
              <a:t> hastalığı, </a:t>
            </a:r>
            <a:r>
              <a:rPr lang="tr-TR" sz="1800" dirty="0" err="1" smtClean="0"/>
              <a:t>Myastenia</a:t>
            </a:r>
            <a:r>
              <a:rPr lang="tr-TR" sz="1800" dirty="0" smtClean="0"/>
              <a:t> </a:t>
            </a:r>
            <a:r>
              <a:rPr lang="tr-TR" sz="1800" dirty="0" err="1" smtClean="0"/>
              <a:t>gravis</a:t>
            </a:r>
            <a:r>
              <a:rPr lang="tr-TR" sz="1800" dirty="0" smtClean="0"/>
              <a:t>,  </a:t>
            </a:r>
            <a:r>
              <a:rPr lang="tr-TR" sz="1800" dirty="0" err="1" smtClean="0"/>
              <a:t>Pemfigus</a:t>
            </a:r>
            <a:endParaRPr lang="tr-TR" sz="1800" dirty="0" smtClean="0"/>
          </a:p>
          <a:p>
            <a:r>
              <a:rPr lang="tr-TR" sz="1800" b="1" dirty="0" smtClean="0"/>
              <a:t>Yeni doğanın </a:t>
            </a:r>
            <a:r>
              <a:rPr lang="tr-TR" sz="1800" b="1" dirty="0" err="1" smtClean="0"/>
              <a:t>hemolitik</a:t>
            </a:r>
            <a:r>
              <a:rPr lang="tr-TR" sz="1800" b="1" dirty="0" smtClean="0"/>
              <a:t> hastalığı</a:t>
            </a:r>
            <a:r>
              <a:rPr lang="en-US" sz="1800" dirty="0" smtClean="0"/>
              <a:t> : </a:t>
            </a:r>
            <a:r>
              <a:rPr lang="en-US" sz="1800" dirty="0" err="1" smtClean="0"/>
              <a:t>Fötustaki</a:t>
            </a:r>
            <a:r>
              <a:rPr lang="en-US" sz="1800" dirty="0" smtClean="0"/>
              <a:t> </a:t>
            </a:r>
            <a:r>
              <a:rPr lang="en-US" sz="1800" dirty="0" err="1" smtClean="0"/>
              <a:t>Rh</a:t>
            </a:r>
            <a:r>
              <a:rPr lang="en-US" sz="1800" dirty="0" smtClean="0"/>
              <a:t>+ </a:t>
            </a:r>
            <a:r>
              <a:rPr lang="en-US" sz="1800" dirty="0" err="1" smtClean="0"/>
              <a:t>eritrositler</a:t>
            </a:r>
            <a:r>
              <a:rPr lang="en-US" sz="1800" dirty="0" smtClean="0"/>
              <a:t>  </a:t>
            </a:r>
            <a:r>
              <a:rPr lang="en-US" sz="1800" dirty="0" err="1" smtClean="0"/>
              <a:t>doğum</a:t>
            </a:r>
            <a:r>
              <a:rPr lang="en-US" sz="1800" dirty="0" smtClean="0"/>
              <a:t> </a:t>
            </a:r>
            <a:r>
              <a:rPr lang="en-US" sz="1800" dirty="0" err="1" smtClean="0"/>
              <a:t>esnasında</a:t>
            </a:r>
            <a:r>
              <a:rPr lang="en-US" sz="1800" dirty="0" smtClean="0"/>
              <a:t> </a:t>
            </a:r>
            <a:r>
              <a:rPr lang="en-US" sz="1800" dirty="0" err="1" smtClean="0"/>
              <a:t>annenin</a:t>
            </a:r>
            <a:r>
              <a:rPr lang="en-US" sz="1800" dirty="0" smtClean="0"/>
              <a:t> </a:t>
            </a:r>
            <a:r>
              <a:rPr lang="en-US" sz="1800" dirty="0" err="1" smtClean="0"/>
              <a:t>dolaşımına</a:t>
            </a:r>
            <a:r>
              <a:rPr lang="en-US" sz="1800" dirty="0" smtClean="0"/>
              <a:t> </a:t>
            </a:r>
            <a:r>
              <a:rPr lang="en-US" sz="1800" dirty="0" err="1" smtClean="0"/>
              <a:t>geçer</a:t>
            </a:r>
            <a:r>
              <a:rPr lang="en-US" sz="1800" dirty="0" smtClean="0"/>
              <a:t>. </a:t>
            </a:r>
            <a:r>
              <a:rPr lang="en-US" sz="1800" dirty="0" err="1" smtClean="0"/>
              <a:t>Annede</a:t>
            </a:r>
            <a:r>
              <a:rPr lang="en-US" sz="1800" dirty="0" smtClean="0"/>
              <a:t> </a:t>
            </a:r>
            <a:r>
              <a:rPr lang="en-US" sz="1800" dirty="0" err="1" smtClean="0"/>
              <a:t>IgG</a:t>
            </a:r>
            <a:r>
              <a:rPr lang="en-US" sz="1800" dirty="0" smtClean="0"/>
              <a:t> </a:t>
            </a:r>
            <a:r>
              <a:rPr lang="en-US" sz="1800" dirty="0" err="1" smtClean="0"/>
              <a:t>sınıfından</a:t>
            </a:r>
            <a:r>
              <a:rPr lang="en-US" sz="1800" dirty="0" smtClean="0"/>
              <a:t>  anti-</a:t>
            </a:r>
            <a:r>
              <a:rPr lang="en-US" sz="1800" dirty="0" err="1" smtClean="0"/>
              <a:t>Rh</a:t>
            </a:r>
            <a:r>
              <a:rPr lang="en-US" sz="1800" dirty="0" smtClean="0"/>
              <a:t> </a:t>
            </a:r>
            <a:r>
              <a:rPr lang="en-US" sz="1800" dirty="0" err="1" smtClean="0"/>
              <a:t>antikorları</a:t>
            </a:r>
            <a:r>
              <a:rPr lang="en-US" sz="1800" dirty="0" smtClean="0"/>
              <a:t> </a:t>
            </a:r>
            <a:r>
              <a:rPr lang="en-US" sz="1800" dirty="0" err="1" smtClean="0"/>
              <a:t>gelişir.Sonraki</a:t>
            </a:r>
            <a:r>
              <a:rPr lang="en-US" sz="1800" dirty="0" smtClean="0"/>
              <a:t> </a:t>
            </a:r>
            <a:r>
              <a:rPr lang="en-US" sz="1800" dirty="0" err="1" smtClean="0"/>
              <a:t>gebeliklerde</a:t>
            </a:r>
            <a:r>
              <a:rPr lang="en-US" sz="1800" dirty="0" smtClean="0"/>
              <a:t> </a:t>
            </a:r>
            <a:r>
              <a:rPr lang="en-US" sz="1800" dirty="0" err="1" smtClean="0"/>
              <a:t>IgG</a:t>
            </a:r>
            <a:r>
              <a:rPr lang="en-US" sz="1800" dirty="0" smtClean="0"/>
              <a:t> </a:t>
            </a:r>
            <a:r>
              <a:rPr lang="en-US" sz="1800" dirty="0" err="1" smtClean="0"/>
              <a:t>antikorları</a:t>
            </a:r>
            <a:r>
              <a:rPr lang="en-US" sz="1800" dirty="0" smtClean="0"/>
              <a:t> </a:t>
            </a:r>
            <a:r>
              <a:rPr lang="en-US" sz="1800" dirty="0" err="1" smtClean="0"/>
              <a:t>plasentadan</a:t>
            </a:r>
            <a:r>
              <a:rPr lang="en-US" sz="1800" dirty="0" smtClean="0"/>
              <a:t> </a:t>
            </a:r>
            <a:r>
              <a:rPr lang="en-US" sz="1800" dirty="0" err="1" smtClean="0"/>
              <a:t>fötusa</a:t>
            </a:r>
            <a:r>
              <a:rPr lang="en-US" sz="1800" dirty="0" smtClean="0"/>
              <a:t> </a:t>
            </a:r>
            <a:r>
              <a:rPr lang="en-US" sz="1800" dirty="0" err="1" smtClean="0"/>
              <a:t>geçerek</a:t>
            </a:r>
            <a:r>
              <a:rPr lang="en-US" sz="1800" dirty="0" smtClean="0"/>
              <a:t> </a:t>
            </a:r>
            <a:r>
              <a:rPr lang="en-US" sz="1800" dirty="0" err="1" smtClean="0"/>
              <a:t>eritrısitlerin</a:t>
            </a:r>
            <a:r>
              <a:rPr lang="en-US" sz="1800" dirty="0" smtClean="0"/>
              <a:t> </a:t>
            </a:r>
            <a:r>
              <a:rPr lang="en-US" sz="1800" dirty="0" err="1" smtClean="0"/>
              <a:t>parçalanması</a:t>
            </a:r>
            <a:r>
              <a:rPr lang="en-US" sz="1800" dirty="0" smtClean="0"/>
              <a:t> ,</a:t>
            </a:r>
            <a:r>
              <a:rPr lang="en-US" sz="1800" dirty="0" err="1" smtClean="0"/>
              <a:t>hepatosplenomegali</a:t>
            </a:r>
            <a:r>
              <a:rPr lang="en-US" sz="1800" dirty="0" smtClean="0"/>
              <a:t>, </a:t>
            </a:r>
            <a:r>
              <a:rPr lang="en-US" sz="1800" dirty="0" err="1" smtClean="0"/>
              <a:t>bilirübin</a:t>
            </a:r>
            <a:r>
              <a:rPr lang="en-US" sz="1800" dirty="0" smtClean="0"/>
              <a:t> </a:t>
            </a:r>
            <a:r>
              <a:rPr lang="en-US" sz="1800" dirty="0" err="1" smtClean="0"/>
              <a:t>yüksekliği,trombosit</a:t>
            </a:r>
            <a:r>
              <a:rPr lang="en-US" sz="1800" dirty="0" smtClean="0"/>
              <a:t> </a:t>
            </a:r>
            <a:r>
              <a:rPr lang="en-US" sz="1800" dirty="0" err="1" smtClean="0"/>
              <a:t>fonksiyonu</a:t>
            </a:r>
            <a:r>
              <a:rPr lang="en-US" sz="1800" dirty="0" smtClean="0"/>
              <a:t> </a:t>
            </a:r>
            <a:r>
              <a:rPr lang="en-US" sz="1800" dirty="0" err="1" smtClean="0"/>
              <a:t>bozukluğu</a:t>
            </a:r>
            <a:r>
              <a:rPr lang="en-US" sz="1800" dirty="0" smtClean="0"/>
              <a:t> </a:t>
            </a:r>
            <a:r>
              <a:rPr lang="en-US" sz="1800" dirty="0" err="1" smtClean="0"/>
              <a:t>görülür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r>
              <a:rPr lang="tr-TR" sz="1800" dirty="0" smtClean="0"/>
              <a:t>Birçok </a:t>
            </a:r>
            <a:r>
              <a:rPr lang="tr-TR" sz="1800" dirty="0" err="1" smtClean="0"/>
              <a:t>otoimmün</a:t>
            </a:r>
            <a:r>
              <a:rPr lang="tr-TR" sz="1800" dirty="0" smtClean="0"/>
              <a:t> hastalıklarda  doku antijenlerine karşı gelişen antikorlar Tip II aşırı duyarlılık mekanizmasıyla </a:t>
            </a:r>
            <a:r>
              <a:rPr lang="tr-TR" sz="1800" dirty="0" err="1" smtClean="0"/>
              <a:t>immünopatolojik</a:t>
            </a:r>
            <a:r>
              <a:rPr lang="tr-TR" sz="1800" dirty="0" smtClean="0"/>
              <a:t> hasar  oluşturur. </a:t>
            </a:r>
          </a:p>
          <a:p>
            <a:r>
              <a:rPr lang="tr-TR" sz="1800" b="1" dirty="0" err="1" smtClean="0"/>
              <a:t>Goodpasture</a:t>
            </a:r>
            <a:r>
              <a:rPr lang="tr-TR" sz="1800" b="1" dirty="0" smtClean="0"/>
              <a:t> hastalığı</a:t>
            </a:r>
            <a:r>
              <a:rPr lang="tr-TR" sz="1800" dirty="0" smtClean="0"/>
              <a:t>: </a:t>
            </a:r>
            <a:r>
              <a:rPr lang="tr-TR" sz="1800" dirty="0" err="1" smtClean="0"/>
              <a:t>Antiglomerüler</a:t>
            </a:r>
            <a:r>
              <a:rPr lang="tr-TR" sz="1800" dirty="0" smtClean="0"/>
              <a:t> bazal </a:t>
            </a:r>
            <a:r>
              <a:rPr lang="tr-TR" sz="1800" dirty="0" err="1" smtClean="0"/>
              <a:t>membran</a:t>
            </a:r>
            <a:r>
              <a:rPr lang="tr-TR" sz="1800" dirty="0" smtClean="0"/>
              <a:t> hastalığıdır. </a:t>
            </a:r>
            <a:r>
              <a:rPr lang="tr-TR" sz="1800" dirty="0" err="1" smtClean="0"/>
              <a:t>Glomerül</a:t>
            </a:r>
            <a:r>
              <a:rPr lang="tr-TR" sz="1800" dirty="0" smtClean="0"/>
              <a:t> bazal </a:t>
            </a:r>
            <a:r>
              <a:rPr lang="tr-TR" sz="1800" dirty="0" err="1" smtClean="0"/>
              <a:t>membranında</a:t>
            </a:r>
            <a:r>
              <a:rPr lang="tr-TR" sz="1800" dirty="0" smtClean="0"/>
              <a:t> lineer ak depolanması </a:t>
            </a:r>
            <a:r>
              <a:rPr lang="tr-TR" sz="1800" dirty="0" err="1" smtClean="0"/>
              <a:t>immünfloresan</a:t>
            </a:r>
            <a:r>
              <a:rPr lang="tr-TR" sz="1800" dirty="0" smtClean="0"/>
              <a:t> mikroskopta gösterilir. Bazal </a:t>
            </a:r>
            <a:r>
              <a:rPr lang="tr-TR" sz="1800" dirty="0" err="1" smtClean="0"/>
              <a:t>membranların</a:t>
            </a:r>
            <a:r>
              <a:rPr lang="tr-TR" sz="1800" dirty="0" smtClean="0"/>
              <a:t>  temel  </a:t>
            </a:r>
            <a:r>
              <a:rPr lang="tr-TR" sz="1800" dirty="0" err="1" smtClean="0"/>
              <a:t>komponenti</a:t>
            </a:r>
            <a:r>
              <a:rPr lang="tr-TR" sz="1800" dirty="0" smtClean="0"/>
              <a:t>  olan  </a:t>
            </a:r>
            <a:r>
              <a:rPr lang="tr-TR" sz="1800" dirty="0" err="1" smtClean="0"/>
              <a:t>kollajen</a:t>
            </a:r>
            <a:r>
              <a:rPr lang="tr-TR" sz="1800" dirty="0" smtClean="0"/>
              <a:t>  tip </a:t>
            </a:r>
            <a:r>
              <a:rPr lang="tr-TR" sz="1800" dirty="0" err="1" smtClean="0"/>
              <a:t>IV’e</a:t>
            </a:r>
            <a:r>
              <a:rPr lang="tr-TR" sz="1800" dirty="0" smtClean="0"/>
              <a:t>  antikorlar gelişir. Nefrit,  AC de </a:t>
            </a:r>
            <a:r>
              <a:rPr lang="tr-TR" sz="1800" dirty="0" err="1" smtClean="0"/>
              <a:t>hemoraji</a:t>
            </a:r>
            <a:r>
              <a:rPr lang="tr-TR" sz="1800" dirty="0" smtClean="0"/>
              <a:t> gelişir. </a:t>
            </a:r>
          </a:p>
          <a:p>
            <a:r>
              <a:rPr lang="tr-TR" sz="1800" b="1" dirty="0" smtClean="0"/>
              <a:t> </a:t>
            </a:r>
            <a:r>
              <a:rPr lang="tr-TR" sz="1800" b="1" dirty="0" err="1" smtClean="0"/>
              <a:t>Myastenia</a:t>
            </a:r>
            <a:r>
              <a:rPr lang="tr-TR" sz="1800" b="1" dirty="0" smtClean="0"/>
              <a:t> </a:t>
            </a:r>
            <a:r>
              <a:rPr lang="tr-TR" sz="1800" b="1" dirty="0" err="1" smtClean="0"/>
              <a:t>gravis</a:t>
            </a:r>
            <a:r>
              <a:rPr lang="tr-TR" sz="1800" b="1" dirty="0" smtClean="0"/>
              <a:t>( MG) ve  Lambert-</a:t>
            </a:r>
            <a:r>
              <a:rPr lang="tr-TR" sz="1800" b="1" dirty="0" err="1" smtClean="0"/>
              <a:t>Eaton</a:t>
            </a:r>
            <a:r>
              <a:rPr lang="tr-TR" sz="1800" b="1" dirty="0" smtClean="0"/>
              <a:t> sendromu(EL)</a:t>
            </a:r>
            <a:r>
              <a:rPr lang="tr-TR" sz="1800" dirty="0" smtClean="0"/>
              <a:t>: MG, Kas sinir kavşağındaki  </a:t>
            </a:r>
            <a:r>
              <a:rPr lang="tr-TR" sz="1800" dirty="0" err="1" smtClean="0"/>
              <a:t>asetil</a:t>
            </a:r>
            <a:r>
              <a:rPr lang="tr-TR" sz="1800" dirty="0" smtClean="0"/>
              <a:t> kolin </a:t>
            </a:r>
            <a:r>
              <a:rPr lang="tr-TR" sz="1800" dirty="0" err="1" smtClean="0"/>
              <a:t>res</a:t>
            </a:r>
            <a:r>
              <a:rPr lang="tr-TR" sz="1800" dirty="0" smtClean="0"/>
              <a:t>.’e karşı antikorlar gelişir.</a:t>
            </a:r>
            <a:r>
              <a:rPr lang="tr-TR" sz="1800" dirty="0" err="1" smtClean="0"/>
              <a:t>Asetil</a:t>
            </a:r>
            <a:r>
              <a:rPr lang="tr-TR" sz="1800" dirty="0" smtClean="0"/>
              <a:t> kolin geçişini engelleyerek kas güçsüzlüğü yapar. EL, Nörondan </a:t>
            </a:r>
            <a:r>
              <a:rPr lang="tr-TR" sz="1800" dirty="0" err="1" smtClean="0"/>
              <a:t>asetil</a:t>
            </a:r>
            <a:r>
              <a:rPr lang="tr-TR" sz="1800" dirty="0" smtClean="0"/>
              <a:t> kolin </a:t>
            </a:r>
            <a:r>
              <a:rPr lang="tr-TR" sz="1800" dirty="0" err="1" smtClean="0"/>
              <a:t>salınımı</a:t>
            </a:r>
            <a:r>
              <a:rPr lang="tr-TR" sz="1800" dirty="0" smtClean="0"/>
              <a:t> bozuktur. Sonuçta kas güçsüzlüğü gelişir. </a:t>
            </a:r>
          </a:p>
          <a:p>
            <a:r>
              <a:rPr lang="tr-TR" sz="1800" b="1" dirty="0" err="1" smtClean="0"/>
              <a:t>Pemfigus</a:t>
            </a:r>
            <a:r>
              <a:rPr lang="tr-TR" sz="1800" dirty="0" smtClean="0"/>
              <a:t>:Deri ve </a:t>
            </a:r>
            <a:r>
              <a:rPr lang="tr-TR" sz="1800" dirty="0" err="1" smtClean="0"/>
              <a:t>müköz</a:t>
            </a:r>
            <a:r>
              <a:rPr lang="tr-TR" sz="1800" dirty="0" smtClean="0"/>
              <a:t> </a:t>
            </a:r>
            <a:r>
              <a:rPr lang="tr-TR" sz="1800" dirty="0" err="1" smtClean="0"/>
              <a:t>membranların</a:t>
            </a:r>
            <a:r>
              <a:rPr lang="tr-TR" sz="1800" dirty="0" smtClean="0"/>
              <a:t>  ciddi </a:t>
            </a:r>
            <a:r>
              <a:rPr lang="tr-TR" sz="1800" dirty="0" err="1" smtClean="0"/>
              <a:t>büllü</a:t>
            </a:r>
            <a:r>
              <a:rPr lang="tr-TR" sz="1800" dirty="0" smtClean="0"/>
              <a:t> hastalığıdır.</a:t>
            </a:r>
            <a:r>
              <a:rPr lang="tr-TR" sz="1800" dirty="0" err="1" smtClean="0"/>
              <a:t>Hastallıkta</a:t>
            </a:r>
            <a:r>
              <a:rPr lang="tr-TR" sz="1800" dirty="0" smtClean="0"/>
              <a:t> </a:t>
            </a:r>
            <a:r>
              <a:rPr lang="tr-TR" sz="1800" dirty="0" err="1" smtClean="0"/>
              <a:t>desmozom</a:t>
            </a:r>
            <a:r>
              <a:rPr lang="tr-TR" sz="1800" dirty="0" smtClean="0"/>
              <a:t> </a:t>
            </a:r>
            <a:r>
              <a:rPr lang="tr-TR" sz="1800" dirty="0" err="1" smtClean="0"/>
              <a:t>komponentleri</a:t>
            </a:r>
            <a:r>
              <a:rPr lang="tr-TR" sz="1800" dirty="0" smtClean="0"/>
              <a:t> olan </a:t>
            </a:r>
            <a:r>
              <a:rPr lang="tr-TR" sz="1800" dirty="0" err="1" smtClean="0"/>
              <a:t>desmoglein</a:t>
            </a:r>
            <a:r>
              <a:rPr lang="tr-TR" sz="1800" dirty="0" smtClean="0"/>
              <a:t>-1 ve  </a:t>
            </a:r>
            <a:r>
              <a:rPr lang="tr-TR" sz="1800" dirty="0" err="1" smtClean="0"/>
              <a:t>desmoglein</a:t>
            </a:r>
            <a:r>
              <a:rPr lang="tr-TR" sz="1800" dirty="0" smtClean="0"/>
              <a:t>-3’ e karşı </a:t>
            </a:r>
            <a:r>
              <a:rPr lang="tr-TR" sz="1800" dirty="0" err="1" smtClean="0"/>
              <a:t>otoantikorlar</a:t>
            </a:r>
            <a:r>
              <a:rPr lang="tr-TR" sz="1800" dirty="0" smtClean="0"/>
              <a:t> gelişir.</a:t>
            </a:r>
          </a:p>
          <a:p>
            <a:r>
              <a:rPr lang="tr-TR" sz="1800" b="1" dirty="0" smtClean="0"/>
              <a:t> </a:t>
            </a:r>
            <a:endParaRPr lang="tr-TR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Tip III (</a:t>
            </a:r>
            <a:r>
              <a:rPr lang="tr-TR" b="1" dirty="0" err="1" smtClean="0"/>
              <a:t>immün</a:t>
            </a:r>
            <a:r>
              <a:rPr lang="tr-TR" b="1" dirty="0" smtClean="0"/>
              <a:t> kompleks tipi) Aşırı Duyarlılık  Reaksiyonu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Solübl</a:t>
            </a:r>
            <a:r>
              <a:rPr lang="tr-TR" dirty="0" smtClean="0"/>
              <a:t> Antijen,  Antikor, </a:t>
            </a:r>
            <a:r>
              <a:rPr lang="tr-TR" dirty="0" err="1" smtClean="0"/>
              <a:t>Kompleman</a:t>
            </a:r>
            <a:r>
              <a:rPr lang="tr-TR" dirty="0" smtClean="0"/>
              <a:t>, </a:t>
            </a:r>
            <a:r>
              <a:rPr lang="tr-TR" dirty="0" err="1" smtClean="0"/>
              <a:t>İmmün</a:t>
            </a:r>
            <a:r>
              <a:rPr lang="tr-TR" dirty="0" smtClean="0"/>
              <a:t> kompleksler rol alır.</a:t>
            </a:r>
          </a:p>
          <a:p>
            <a:r>
              <a:rPr lang="tr-TR" dirty="0" smtClean="0"/>
              <a:t>Komplekslerin doğrudan etkisi ile bazofil ve </a:t>
            </a:r>
            <a:r>
              <a:rPr lang="tr-TR" dirty="0" err="1" smtClean="0"/>
              <a:t>trombositlerinden</a:t>
            </a:r>
            <a:r>
              <a:rPr lang="tr-TR" dirty="0" smtClean="0"/>
              <a:t> </a:t>
            </a:r>
            <a:r>
              <a:rPr lang="tr-TR" dirty="0" err="1" smtClean="0"/>
              <a:t>vazoaktif</a:t>
            </a:r>
            <a:r>
              <a:rPr lang="tr-TR" dirty="0" smtClean="0"/>
              <a:t> aminlerin </a:t>
            </a:r>
            <a:r>
              <a:rPr lang="tr-TR" dirty="0" err="1" smtClean="0"/>
              <a:t>salınımı</a:t>
            </a:r>
            <a:r>
              <a:rPr lang="tr-TR" dirty="0" smtClean="0"/>
              <a:t> </a:t>
            </a:r>
          </a:p>
          <a:p>
            <a:r>
              <a:rPr lang="tr-TR" dirty="0" smtClean="0"/>
              <a:t>C3a ve C5a aktivasyonu ile </a:t>
            </a:r>
            <a:r>
              <a:rPr lang="tr-TR" dirty="0" err="1" smtClean="0"/>
              <a:t>mast</a:t>
            </a:r>
            <a:r>
              <a:rPr lang="tr-TR" dirty="0" smtClean="0"/>
              <a:t> hücreleri ve bazofillerden </a:t>
            </a:r>
            <a:r>
              <a:rPr lang="tr-TR" dirty="0" err="1" smtClean="0"/>
              <a:t>vazoaktif</a:t>
            </a:r>
            <a:r>
              <a:rPr lang="tr-TR" dirty="0" smtClean="0"/>
              <a:t> amin </a:t>
            </a:r>
            <a:r>
              <a:rPr lang="tr-TR" dirty="0" err="1" smtClean="0"/>
              <a:t>salınımı</a:t>
            </a:r>
            <a:r>
              <a:rPr lang="tr-TR" dirty="0" smtClean="0"/>
              <a:t> ,</a:t>
            </a:r>
            <a:r>
              <a:rPr lang="tr-TR" dirty="0" err="1" smtClean="0"/>
              <a:t>kemotaksis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Makrofajlardan</a:t>
            </a:r>
            <a:r>
              <a:rPr lang="tr-TR" dirty="0" smtClean="0"/>
              <a:t> TNF</a:t>
            </a:r>
            <a:r>
              <a:rPr lang="el-GR" dirty="0" smtClean="0"/>
              <a:t>α</a:t>
            </a:r>
            <a:r>
              <a:rPr lang="tr-TR" dirty="0" smtClean="0"/>
              <a:t> ve IL-1 </a:t>
            </a:r>
            <a:r>
              <a:rPr lang="tr-TR" dirty="0" err="1" smtClean="0"/>
              <a:t>salınımı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tr-TR" cap="all" dirty="0" smtClean="0"/>
              <a:t/>
            </a:r>
            <a:br>
              <a:rPr lang="tr-TR" cap="all" dirty="0" smtClean="0"/>
            </a:br>
            <a:r>
              <a:rPr lang="tr-TR" cap="all" dirty="0" err="1" smtClean="0"/>
              <a:t>HASTALIKlar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Autofit/>
          </a:bodyPr>
          <a:lstStyle/>
          <a:p>
            <a:r>
              <a:rPr lang="tr-TR" sz="2400" cap="all" dirty="0" smtClean="0"/>
              <a:t> </a:t>
            </a:r>
            <a:endParaRPr lang="tr-TR" sz="2400" dirty="0" smtClean="0"/>
          </a:p>
          <a:p>
            <a:r>
              <a:rPr lang="tr-TR" sz="2400" dirty="0" smtClean="0"/>
              <a:t> Serum hastalığı, Kronik  </a:t>
            </a:r>
            <a:r>
              <a:rPr lang="tr-TR" sz="2400" dirty="0" err="1" smtClean="0"/>
              <a:t>infeksiyonlar</a:t>
            </a:r>
            <a:r>
              <a:rPr lang="tr-TR" sz="2400" dirty="0" smtClean="0"/>
              <a:t>,  </a:t>
            </a:r>
            <a:r>
              <a:rPr lang="tr-TR" sz="2400" dirty="0" err="1" smtClean="0"/>
              <a:t>Otoimmün</a:t>
            </a:r>
            <a:r>
              <a:rPr lang="tr-TR" sz="2400" dirty="0" smtClean="0"/>
              <a:t> hastalıklar, Çiftçi akciğeri</a:t>
            </a:r>
          </a:p>
          <a:p>
            <a:r>
              <a:rPr lang="tr-TR" sz="2400" dirty="0" smtClean="0"/>
              <a:t> </a:t>
            </a:r>
          </a:p>
          <a:p>
            <a:r>
              <a:rPr lang="tr-TR" sz="2400" dirty="0" smtClean="0"/>
              <a:t>SERUM HASTALIĞI: Yabancı serum verilmesinden 5-15 gün sonra nefrit, </a:t>
            </a:r>
            <a:r>
              <a:rPr lang="tr-TR" sz="2400" dirty="0" err="1" smtClean="0"/>
              <a:t>vaskülit</a:t>
            </a:r>
            <a:r>
              <a:rPr lang="tr-TR" sz="2400" dirty="0" smtClean="0"/>
              <a:t> görülmesidir.</a:t>
            </a:r>
          </a:p>
          <a:p>
            <a:r>
              <a:rPr lang="tr-TR" sz="2400" cap="all" dirty="0" err="1" smtClean="0"/>
              <a:t>Arthus</a:t>
            </a:r>
            <a:r>
              <a:rPr lang="tr-TR" sz="2400" cap="all" dirty="0" smtClean="0"/>
              <a:t> reaksiyonu</a:t>
            </a:r>
            <a:r>
              <a:rPr lang="tr-TR" sz="2400" dirty="0" smtClean="0"/>
              <a:t>; </a:t>
            </a:r>
            <a:r>
              <a:rPr lang="tr-TR" sz="2400" dirty="0" err="1" smtClean="0"/>
              <a:t>komplemanı</a:t>
            </a:r>
            <a:r>
              <a:rPr lang="tr-TR" sz="2400" dirty="0" smtClean="0"/>
              <a:t> fiske eden  antijen-antikor komplekslerinin küçük damarların duvarında birikerek akut </a:t>
            </a:r>
            <a:r>
              <a:rPr lang="tr-TR" sz="2400" dirty="0" err="1" smtClean="0"/>
              <a:t>inflamasyon</a:t>
            </a:r>
            <a:r>
              <a:rPr lang="tr-TR" sz="2400" dirty="0" smtClean="0"/>
              <a:t>, </a:t>
            </a:r>
            <a:r>
              <a:rPr lang="tr-TR" sz="2400" dirty="0" err="1" smtClean="0"/>
              <a:t>nötrofil</a:t>
            </a:r>
            <a:r>
              <a:rPr lang="tr-TR" sz="2400" dirty="0" smtClean="0"/>
              <a:t> </a:t>
            </a:r>
            <a:r>
              <a:rPr lang="tr-TR" sz="2400" dirty="0" err="1" smtClean="0"/>
              <a:t>infiltrasyonu</a:t>
            </a:r>
            <a:r>
              <a:rPr lang="tr-TR" sz="2400" dirty="0" smtClean="0"/>
              <a:t> ve lokalize deri nekrozuyla karakterli lokal bir tip III aşırı duyarlılık reaksiyonudur. Antijenin </a:t>
            </a:r>
            <a:r>
              <a:rPr lang="tr-TR" sz="2400" dirty="0" err="1" smtClean="0"/>
              <a:t>presensitize</a:t>
            </a:r>
            <a:r>
              <a:rPr lang="tr-TR" sz="2400" dirty="0" smtClean="0"/>
              <a:t> hayvanın derisine </a:t>
            </a:r>
            <a:r>
              <a:rPr lang="tr-TR" sz="2400" dirty="0" err="1" smtClean="0"/>
              <a:t>injekte</a:t>
            </a:r>
            <a:r>
              <a:rPr lang="tr-TR" sz="2400" dirty="0" smtClean="0"/>
              <a:t> edildiğinde gelişen </a:t>
            </a:r>
            <a:r>
              <a:rPr lang="tr-TR" sz="2400" dirty="0" err="1" smtClean="0"/>
              <a:t>arthus</a:t>
            </a:r>
            <a:r>
              <a:rPr lang="tr-TR" sz="2400" dirty="0" smtClean="0"/>
              <a:t> reaksiyonu, difteri, </a:t>
            </a:r>
            <a:r>
              <a:rPr lang="tr-TR" sz="2400" dirty="0" err="1" smtClean="0"/>
              <a:t>tetanoz</a:t>
            </a:r>
            <a:r>
              <a:rPr lang="tr-TR" sz="2400" dirty="0" smtClean="0"/>
              <a:t> ve hepatit B aşıları ile de raporlanmıştır.</a:t>
            </a:r>
          </a:p>
          <a:p>
            <a:r>
              <a:rPr lang="tr-TR" sz="2400" b="1" dirty="0" smtClean="0"/>
              <a:t> </a:t>
            </a:r>
            <a:endParaRPr lang="tr-TR" sz="2400" dirty="0" smtClean="0"/>
          </a:p>
          <a:p>
            <a:r>
              <a:rPr lang="tr-TR" sz="2400" b="1" dirty="0" smtClean="0"/>
              <a:t> </a:t>
            </a:r>
            <a:endParaRPr lang="tr-TR" sz="2400" dirty="0" smtClean="0"/>
          </a:p>
          <a:p>
            <a:r>
              <a:rPr lang="tr-TR" sz="2400" b="1" dirty="0" smtClean="0"/>
              <a:t> </a:t>
            </a:r>
            <a:endParaRPr lang="tr-T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 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Tip IV Aşırı Duyarlılık  Reaksiyonu: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 hücre aracılıklıdır. Serum ile aktarılamaz . Serum ile aktarılamaz</a:t>
            </a:r>
          </a:p>
          <a:p>
            <a:r>
              <a:rPr lang="tr-TR" dirty="0" smtClean="0"/>
              <a:t>Gecikmiş tip aşırı duyarlılıktır.</a:t>
            </a:r>
          </a:p>
          <a:p>
            <a:r>
              <a:rPr lang="tr-TR" dirty="0" smtClean="0"/>
              <a:t>Sorumlu hücre:T lenfosit, </a:t>
            </a:r>
            <a:r>
              <a:rPr lang="tr-TR" dirty="0" err="1" smtClean="0"/>
              <a:t>makrofaj</a:t>
            </a:r>
            <a:r>
              <a:rPr lang="tr-TR" dirty="0" smtClean="0"/>
              <a:t>, </a:t>
            </a:r>
            <a:r>
              <a:rPr lang="tr-TR" dirty="0" err="1" smtClean="0"/>
              <a:t>sitokinler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HASTALIKLAR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714488"/>
            <a:ext cx="8229600" cy="4525963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Kontakt</a:t>
            </a:r>
            <a:r>
              <a:rPr lang="tr-TR" dirty="0" smtClean="0"/>
              <a:t> dermatit, Tüberküloz, Lepra ,</a:t>
            </a:r>
            <a:r>
              <a:rPr lang="tr-TR" dirty="0" err="1" smtClean="0"/>
              <a:t>Brusellozis</a:t>
            </a:r>
            <a:r>
              <a:rPr lang="tr-TR" dirty="0" smtClean="0"/>
              <a:t>, </a:t>
            </a:r>
            <a:r>
              <a:rPr lang="tr-TR" dirty="0" err="1" smtClean="0"/>
              <a:t>Psittakiyoz</a:t>
            </a:r>
            <a:r>
              <a:rPr lang="tr-TR" dirty="0" smtClean="0"/>
              <a:t>, </a:t>
            </a:r>
            <a:r>
              <a:rPr lang="tr-TR" dirty="0" err="1" smtClean="0"/>
              <a:t>Layışmania</a:t>
            </a:r>
            <a:r>
              <a:rPr lang="tr-TR" dirty="0" smtClean="0"/>
              <a:t>, </a:t>
            </a:r>
            <a:r>
              <a:rPr lang="tr-TR" dirty="0" err="1" smtClean="0"/>
              <a:t>Listerya</a:t>
            </a:r>
            <a:r>
              <a:rPr lang="tr-TR" dirty="0" smtClean="0"/>
              <a:t>, </a:t>
            </a:r>
            <a:r>
              <a:rPr lang="tr-TR" dirty="0" err="1" smtClean="0"/>
              <a:t>Helmint</a:t>
            </a:r>
            <a:r>
              <a:rPr lang="tr-TR" dirty="0" smtClean="0"/>
              <a:t> </a:t>
            </a:r>
            <a:r>
              <a:rPr lang="tr-TR" dirty="0" err="1" smtClean="0"/>
              <a:t>inf</a:t>
            </a:r>
            <a:r>
              <a:rPr lang="tr-TR" dirty="0" smtClean="0"/>
              <a:t>(</a:t>
            </a:r>
            <a:r>
              <a:rPr lang="tr-TR" dirty="0" err="1" smtClean="0"/>
              <a:t>şistozoma</a:t>
            </a:r>
            <a:r>
              <a:rPr lang="tr-TR" dirty="0" smtClean="0"/>
              <a:t>) ,Derin mantar </a:t>
            </a:r>
            <a:r>
              <a:rPr lang="tr-TR" dirty="0" err="1" smtClean="0"/>
              <a:t>inf</a:t>
            </a:r>
            <a:r>
              <a:rPr lang="tr-TR" dirty="0" smtClean="0"/>
              <a:t> (</a:t>
            </a:r>
            <a:r>
              <a:rPr lang="tr-TR" dirty="0" err="1" smtClean="0"/>
              <a:t>koksidiomikozis</a:t>
            </a:r>
            <a:r>
              <a:rPr lang="tr-TR" dirty="0" smtClean="0"/>
              <a:t>,</a:t>
            </a:r>
            <a:r>
              <a:rPr lang="tr-TR" b="1" dirty="0" smtClean="0"/>
              <a:t> </a:t>
            </a:r>
            <a:r>
              <a:rPr lang="tr-TR" dirty="0" err="1" smtClean="0"/>
              <a:t>histoplazmozis</a:t>
            </a:r>
            <a:r>
              <a:rPr lang="tr-TR" dirty="0" smtClean="0"/>
              <a:t> ve </a:t>
            </a:r>
            <a:r>
              <a:rPr lang="tr-TR" dirty="0" err="1" smtClean="0"/>
              <a:t>blastomikozis</a:t>
            </a:r>
            <a:r>
              <a:rPr lang="tr-TR" dirty="0" smtClean="0"/>
              <a:t>) , </a:t>
            </a:r>
            <a:r>
              <a:rPr lang="tr-TR" dirty="0" err="1" smtClean="0"/>
              <a:t>Sarkoidoz</a:t>
            </a:r>
            <a:r>
              <a:rPr lang="tr-TR" dirty="0" smtClean="0"/>
              <a:t>, </a:t>
            </a:r>
            <a:r>
              <a:rPr lang="tr-TR" dirty="0" err="1" smtClean="0"/>
              <a:t>Chrohn</a:t>
            </a:r>
            <a:r>
              <a:rPr lang="tr-TR" dirty="0" smtClean="0"/>
              <a:t> </a:t>
            </a:r>
            <a:r>
              <a:rPr lang="tr-TR" dirty="0" err="1" smtClean="0"/>
              <a:t>Hast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428596" y="1214422"/>
          <a:ext cx="8429684" cy="4500595"/>
        </p:xfrm>
        <a:graphic>
          <a:graphicData uri="http://schemas.openxmlformats.org/drawingml/2006/table">
            <a:tbl>
              <a:tblPr/>
              <a:tblGrid>
                <a:gridCol w="4214842"/>
                <a:gridCol w="4214842"/>
              </a:tblGrid>
              <a:tr h="1102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latin typeface="Calibri"/>
                          <a:ea typeface="Times New Roman"/>
                          <a:cs typeface="Times New Roman"/>
                        </a:rPr>
                        <a:t>Gecikmiş aşırı duyarlılık tipi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Calibri"/>
                          <a:ea typeface="Times New Roman"/>
                          <a:cs typeface="Times New Roman"/>
                        </a:rPr>
                        <a:t>Maksimal reaksiyon süresi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Calibri"/>
                          <a:ea typeface="Times New Roman"/>
                          <a:cs typeface="Times New Roman"/>
                        </a:rPr>
                        <a:t>Kontakt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Calibri"/>
                          <a:ea typeface="Times New Roman"/>
                          <a:cs typeface="Times New Roman"/>
                        </a:rPr>
                        <a:t>48 - 72 saat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latin typeface="Calibri"/>
                          <a:ea typeface="Times New Roman"/>
                          <a:cs typeface="Times New Roman"/>
                        </a:rPr>
                        <a:t>Tüberkülin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Calibri"/>
                          <a:ea typeface="Times New Roman"/>
                          <a:cs typeface="Times New Roman"/>
                        </a:rPr>
                        <a:t>48 -72 saat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Calibri"/>
                          <a:ea typeface="Times New Roman"/>
                          <a:cs typeface="Times New Roman"/>
                        </a:rPr>
                        <a:t> Granülomatöz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latin typeface="Calibri"/>
                          <a:ea typeface="Times New Roman"/>
                          <a:cs typeface="Times New Roman"/>
                        </a:rPr>
                        <a:t>21-28 gün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8143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	TİPLERİ 	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Bazı  uygunsuz  </a:t>
            </a:r>
            <a:r>
              <a:rPr lang="tr-TR" dirty="0" err="1" smtClean="0"/>
              <a:t>immün</a:t>
            </a:r>
            <a:r>
              <a:rPr lang="tr-TR" dirty="0" smtClean="0"/>
              <a:t> cevaplar dolayısıyla,  </a:t>
            </a:r>
            <a:r>
              <a:rPr lang="tr-TR" dirty="0" err="1" smtClean="0"/>
              <a:t>immün</a:t>
            </a:r>
            <a:r>
              <a:rPr lang="tr-TR" dirty="0" smtClean="0"/>
              <a:t> sistemin aşırı çalışarak doku hasarına yol açması durumunda </a:t>
            </a:r>
            <a:r>
              <a:rPr lang="tr-TR" b="1" dirty="0" smtClean="0"/>
              <a:t>aşırı duyarlılık  ( </a:t>
            </a:r>
            <a:r>
              <a:rPr lang="tr-TR" b="1" dirty="0" err="1" smtClean="0"/>
              <a:t>hipersensitivite</a:t>
            </a:r>
            <a:r>
              <a:rPr lang="tr-TR" b="1" dirty="0" smtClean="0"/>
              <a:t>)  reaksiyonları</a:t>
            </a:r>
            <a:r>
              <a:rPr lang="tr-TR" dirty="0" smtClean="0"/>
              <a:t>  gelişir.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Gell</a:t>
            </a:r>
            <a:r>
              <a:rPr lang="tr-TR" dirty="0" smtClean="0"/>
              <a:t> ve </a:t>
            </a:r>
            <a:r>
              <a:rPr lang="tr-TR" dirty="0" err="1" smtClean="0"/>
              <a:t>Coombs’un</a:t>
            </a:r>
            <a:r>
              <a:rPr lang="tr-TR" dirty="0" smtClean="0"/>
              <a:t> sınıflamasına göre  dört  tip  aşırı duyarlılık reaksiyonu vardır:</a:t>
            </a:r>
          </a:p>
          <a:p>
            <a:r>
              <a:rPr lang="tr-TR" b="1" dirty="0" smtClean="0"/>
              <a:t>Tip I</a:t>
            </a:r>
            <a:r>
              <a:rPr lang="tr-TR" dirty="0" smtClean="0"/>
              <a:t> aşırı duyarlılık reaksiyonu: Erken aşırı duyarlılık reaksiyonu, </a:t>
            </a:r>
            <a:r>
              <a:rPr lang="tr-TR" dirty="0" err="1" smtClean="0"/>
              <a:t>anafilaktik</a:t>
            </a:r>
            <a:r>
              <a:rPr lang="tr-TR" dirty="0" smtClean="0"/>
              <a:t> reaksiyon</a:t>
            </a:r>
          </a:p>
          <a:p>
            <a:r>
              <a:rPr lang="tr-TR" b="1" dirty="0" smtClean="0"/>
              <a:t>Tip II</a:t>
            </a:r>
            <a:r>
              <a:rPr lang="tr-TR" dirty="0" smtClean="0"/>
              <a:t> aşırı duyarlılık reaksiyonu :</a:t>
            </a:r>
            <a:r>
              <a:rPr lang="tr-TR" dirty="0" err="1" smtClean="0"/>
              <a:t>Sitotoksik</a:t>
            </a:r>
            <a:r>
              <a:rPr lang="tr-TR" dirty="0" smtClean="0"/>
              <a:t> reaksiyon</a:t>
            </a:r>
          </a:p>
          <a:p>
            <a:r>
              <a:rPr lang="tr-TR" b="1" dirty="0" smtClean="0"/>
              <a:t>Tip III</a:t>
            </a:r>
            <a:r>
              <a:rPr lang="tr-TR" dirty="0" smtClean="0"/>
              <a:t> aşırı duyarlılık reaksiyonu:</a:t>
            </a:r>
            <a:r>
              <a:rPr lang="tr-TR" dirty="0" err="1" smtClean="0"/>
              <a:t>İmmün</a:t>
            </a:r>
            <a:r>
              <a:rPr lang="tr-TR" dirty="0" smtClean="0"/>
              <a:t> kompleks reaksiyonu</a:t>
            </a:r>
          </a:p>
          <a:p>
            <a:r>
              <a:rPr lang="tr-TR" b="1" dirty="0" smtClean="0"/>
              <a:t>Tip IV</a:t>
            </a:r>
            <a:r>
              <a:rPr lang="tr-TR" dirty="0" smtClean="0"/>
              <a:t> aşırı duyarlılık reaksiyonu: Gecikmiş tip aşırı duyarlılık  reaksiyonu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571480"/>
          <a:ext cx="9144000" cy="6286520"/>
        </p:xfrm>
        <a:graphic>
          <a:graphicData uri="http://schemas.openxmlformats.org/presentationml/2006/ole">
            <p:oleObj spid="_x0000_s1026" name="Slayt" r:id="rId3" imgW="4570586" imgH="3427608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u="sng" dirty="0" smtClean="0"/>
              <a:t/>
            </a:r>
            <a:br>
              <a:rPr lang="tr-TR" u="sng" dirty="0" smtClean="0"/>
            </a:br>
            <a:r>
              <a:rPr lang="tr-TR" u="sng" dirty="0" smtClean="0"/>
              <a:t>Tip I (erken) Aşırı Duyarlılık  Reaksiyonu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IgE</a:t>
            </a:r>
            <a:r>
              <a:rPr lang="tr-TR" dirty="0" smtClean="0"/>
              <a:t>  aracılıklı bir reaksiyondur. </a:t>
            </a:r>
            <a:r>
              <a:rPr lang="tr-TR" dirty="0" err="1" smtClean="0"/>
              <a:t>Allerjenin</a:t>
            </a:r>
            <a:r>
              <a:rPr lang="tr-TR" dirty="0" smtClean="0"/>
              <a:t> birinci girişinde  antijen sunan hücre tarafından alınan antijen  T</a:t>
            </a:r>
            <a:r>
              <a:rPr lang="tr-TR" baseline="-25000" dirty="0" smtClean="0"/>
              <a:t>H2</a:t>
            </a:r>
            <a:r>
              <a:rPr lang="tr-TR" dirty="0" smtClean="0"/>
              <a:t> ve B hücrelerine sunulur , organizmada  </a:t>
            </a:r>
            <a:r>
              <a:rPr lang="tr-TR" dirty="0" err="1" smtClean="0"/>
              <a:t>allerjen</a:t>
            </a:r>
            <a:r>
              <a:rPr lang="tr-TR" dirty="0" smtClean="0"/>
              <a:t> ( erken tip aşırı duyarlılığa neden olan  antijenlere  </a:t>
            </a:r>
            <a:r>
              <a:rPr lang="tr-TR" dirty="0" err="1" smtClean="0"/>
              <a:t>allerjenler</a:t>
            </a:r>
            <a:r>
              <a:rPr lang="tr-TR" dirty="0" smtClean="0"/>
              <a:t> denir )  spesifik </a:t>
            </a:r>
            <a:r>
              <a:rPr lang="tr-TR" dirty="0" err="1" smtClean="0"/>
              <a:t>IgE’ler</a:t>
            </a:r>
            <a:r>
              <a:rPr lang="tr-TR" dirty="0" smtClean="0"/>
              <a:t> sentezlenir ve </a:t>
            </a:r>
            <a:r>
              <a:rPr lang="tr-TR" dirty="0" err="1" smtClean="0"/>
              <a:t>mast</a:t>
            </a:r>
            <a:r>
              <a:rPr lang="tr-TR" dirty="0" smtClean="0"/>
              <a:t> hücresinin üzerine yapışır . Bu safha </a:t>
            </a:r>
            <a:r>
              <a:rPr lang="tr-TR" dirty="0" err="1" smtClean="0"/>
              <a:t>duyarlanma</a:t>
            </a:r>
            <a:r>
              <a:rPr lang="tr-TR" dirty="0" smtClean="0"/>
              <a:t> safhasıdır. Daha sonra  </a:t>
            </a:r>
            <a:r>
              <a:rPr lang="tr-TR" dirty="0" err="1" smtClean="0"/>
              <a:t>allerjenin</a:t>
            </a:r>
            <a:r>
              <a:rPr lang="tr-TR" dirty="0" smtClean="0"/>
              <a:t> ikinci girişinde </a:t>
            </a:r>
            <a:r>
              <a:rPr lang="tr-TR" dirty="0" err="1" smtClean="0"/>
              <a:t>mast</a:t>
            </a:r>
            <a:r>
              <a:rPr lang="tr-TR" dirty="0" smtClean="0"/>
              <a:t> hücresi üzerindeki </a:t>
            </a:r>
            <a:r>
              <a:rPr lang="tr-TR" dirty="0" err="1" smtClean="0"/>
              <a:t>IgE</a:t>
            </a:r>
            <a:r>
              <a:rPr lang="tr-TR" dirty="0" smtClean="0"/>
              <a:t> reseptörleri ile alerjenin  birleşmesiyle  hücre içinde tetik  mekanizma çekilir ve granüllerdeki </a:t>
            </a:r>
            <a:r>
              <a:rPr lang="tr-TR" dirty="0" err="1" smtClean="0"/>
              <a:t>mediyatörler</a:t>
            </a:r>
            <a:r>
              <a:rPr lang="tr-TR" dirty="0" smtClean="0"/>
              <a:t> serbest kalır. Klinik olarak </a:t>
            </a:r>
            <a:r>
              <a:rPr lang="tr-TR" dirty="0" err="1" smtClean="0"/>
              <a:t>allerjik</a:t>
            </a:r>
            <a:r>
              <a:rPr lang="tr-TR" dirty="0" smtClean="0"/>
              <a:t> hastalıklar ortaya çıkar.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571480"/>
            <a:ext cx="8286808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all" dirty="0" err="1" smtClean="0"/>
              <a:t>HastalIklar</a:t>
            </a:r>
            <a:endParaRPr lang="tr-TR" dirty="0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 smtClean="0"/>
              <a:t>Allerjik</a:t>
            </a:r>
            <a:r>
              <a:rPr lang="tr-TR" dirty="0" smtClean="0"/>
              <a:t> astım, Saman nezlesi, </a:t>
            </a:r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 err="1" smtClean="0"/>
              <a:t>konjonktivit</a:t>
            </a:r>
            <a:r>
              <a:rPr lang="tr-TR" dirty="0" smtClean="0"/>
              <a:t>, Ürtiker, </a:t>
            </a:r>
            <a:r>
              <a:rPr lang="tr-TR" dirty="0" err="1" smtClean="0"/>
              <a:t>Anjioödem</a:t>
            </a:r>
            <a:r>
              <a:rPr lang="tr-TR" dirty="0" smtClean="0"/>
              <a:t>, Anafilaksi,  </a:t>
            </a:r>
            <a:r>
              <a:rPr lang="tr-TR" dirty="0" err="1" smtClean="0"/>
              <a:t>Venom</a:t>
            </a:r>
            <a:r>
              <a:rPr lang="tr-TR" dirty="0" smtClean="0"/>
              <a:t> </a:t>
            </a:r>
            <a:r>
              <a:rPr lang="tr-TR" dirty="0" err="1" smtClean="0"/>
              <a:t>allerjileri</a:t>
            </a:r>
            <a:r>
              <a:rPr lang="tr-TR" dirty="0" smtClean="0"/>
              <a:t> , İlaç </a:t>
            </a:r>
            <a:r>
              <a:rPr lang="tr-TR" dirty="0" err="1" smtClean="0"/>
              <a:t>allerjileri</a:t>
            </a:r>
            <a:endParaRPr lang="tr-TR" dirty="0" smtClean="0"/>
          </a:p>
          <a:p>
            <a:pPr lvl="0"/>
            <a:r>
              <a:rPr lang="tr-TR" dirty="0" smtClean="0"/>
              <a:t>Aracı hücreler: </a:t>
            </a:r>
            <a:r>
              <a:rPr lang="tr-TR" dirty="0" err="1" smtClean="0"/>
              <a:t>Mast</a:t>
            </a:r>
            <a:r>
              <a:rPr lang="tr-TR" dirty="0" smtClean="0"/>
              <a:t> hücresi, </a:t>
            </a:r>
            <a:r>
              <a:rPr lang="tr-TR" dirty="0" err="1" smtClean="0"/>
              <a:t>Eozinofil</a:t>
            </a:r>
            <a:r>
              <a:rPr lang="tr-TR" dirty="0" smtClean="0"/>
              <a:t>, Bazofil</a:t>
            </a:r>
          </a:p>
          <a:p>
            <a:pPr lvl="0"/>
            <a:r>
              <a:rPr lang="tr-TR" dirty="0" err="1" smtClean="0"/>
              <a:t>IgE</a:t>
            </a:r>
            <a:r>
              <a:rPr lang="tr-TR" dirty="0" smtClean="0"/>
              <a:t> aracılıklıdır</a:t>
            </a:r>
          </a:p>
          <a:p>
            <a:pPr lvl="0"/>
            <a:r>
              <a:rPr lang="tr-TR" dirty="0" smtClean="0"/>
              <a:t>Sorumlu </a:t>
            </a:r>
            <a:r>
              <a:rPr lang="tr-TR" dirty="0" err="1" smtClean="0"/>
              <a:t>mediyatörler</a:t>
            </a:r>
            <a:r>
              <a:rPr lang="tr-TR" dirty="0" smtClean="0"/>
              <a:t>: </a:t>
            </a:r>
            <a:r>
              <a:rPr lang="tr-TR" dirty="0" err="1" smtClean="0"/>
              <a:t>Histamin</a:t>
            </a:r>
            <a:r>
              <a:rPr lang="tr-TR" dirty="0" smtClean="0"/>
              <a:t>,</a:t>
            </a:r>
            <a:r>
              <a:rPr lang="tr-TR" dirty="0" err="1" smtClean="0"/>
              <a:t>lökotrienler</a:t>
            </a:r>
            <a:r>
              <a:rPr lang="tr-TR" dirty="0" smtClean="0"/>
              <a:t> </a:t>
            </a:r>
            <a:r>
              <a:rPr lang="tr-TR" dirty="0" err="1" smtClean="0"/>
              <a:t>prostaglandinler</a:t>
            </a:r>
            <a:r>
              <a:rPr lang="tr-TR" dirty="0" smtClean="0"/>
              <a:t>, </a:t>
            </a:r>
            <a:r>
              <a:rPr lang="tr-TR" dirty="0" err="1" smtClean="0"/>
              <a:t>kemotaktik</a:t>
            </a:r>
            <a:r>
              <a:rPr lang="tr-TR" dirty="0" smtClean="0"/>
              <a:t> faktörler</a:t>
            </a:r>
          </a:p>
          <a:p>
            <a:pPr lvl="0"/>
            <a:r>
              <a:rPr lang="tr-TR" dirty="0" smtClean="0"/>
              <a:t>Th2 hücreler rol alır</a:t>
            </a:r>
          </a:p>
          <a:p>
            <a:pPr lvl="0"/>
            <a:r>
              <a:rPr lang="tr-TR" dirty="0" smtClean="0"/>
              <a:t>Tanıda deri testleri kullanılır.	 Antijene karakteristik  cevap  </a:t>
            </a:r>
            <a:r>
              <a:rPr lang="tr-TR" dirty="0" err="1" smtClean="0"/>
              <a:t>eritem</a:t>
            </a:r>
            <a:r>
              <a:rPr lang="tr-TR" dirty="0" smtClean="0"/>
              <a:t>  ve  kabarıklık  şeklindedir. Erken </a:t>
            </a:r>
            <a:r>
              <a:rPr lang="tr-TR" dirty="0" err="1" smtClean="0"/>
              <a:t>reak</a:t>
            </a:r>
            <a:r>
              <a:rPr lang="tr-TR" dirty="0" smtClean="0"/>
              <a:t>:10-30 </a:t>
            </a:r>
            <a:r>
              <a:rPr lang="tr-TR" dirty="0" err="1" smtClean="0"/>
              <a:t>dak</a:t>
            </a:r>
            <a:r>
              <a:rPr lang="tr-TR" dirty="0" smtClean="0"/>
              <a:t>. da maksimum gelişir. Geç reaksiyon: 2-3 saat sonra başlar, 24 saate kadar uzayabilir.</a:t>
            </a:r>
          </a:p>
          <a:p>
            <a:r>
              <a:rPr lang="tr-TR" b="1" dirty="0" smtClean="0"/>
              <a:t> </a:t>
            </a:r>
            <a:endParaRPr lang="tr-TR" dirty="0" smtClean="0"/>
          </a:p>
          <a:p>
            <a:r>
              <a:rPr lang="tr-TR" b="1" dirty="0" smtClean="0"/>
              <a:t> 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Tip II Aşırı Duyarlılık  Reaksiyonu: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 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Sitotoksik</a:t>
            </a:r>
            <a:r>
              <a:rPr lang="tr-TR" dirty="0" smtClean="0"/>
              <a:t> tip</a:t>
            </a:r>
          </a:p>
          <a:p>
            <a:r>
              <a:rPr lang="tr-TR" dirty="0" smtClean="0"/>
              <a:t>Hücre/doku yüzeyindeki antijenlere karşı gelişir </a:t>
            </a:r>
          </a:p>
          <a:p>
            <a:r>
              <a:rPr lang="tr-TR" dirty="0" smtClean="0"/>
              <a:t>Hücre yüzeyine karşı antikorlar, </a:t>
            </a:r>
            <a:r>
              <a:rPr lang="tr-TR" dirty="0" err="1" smtClean="0"/>
              <a:t>kompleman</a:t>
            </a:r>
            <a:r>
              <a:rPr lang="tr-TR" dirty="0" smtClean="0"/>
              <a:t>, </a:t>
            </a:r>
            <a:r>
              <a:rPr lang="tr-TR" dirty="0" err="1" smtClean="0"/>
              <a:t>Fc</a:t>
            </a:r>
            <a:r>
              <a:rPr lang="tr-TR" dirty="0" smtClean="0"/>
              <a:t> reseptörü olan hücreler rol oynar</a:t>
            </a:r>
          </a:p>
          <a:p>
            <a:r>
              <a:rPr lang="tr-TR" dirty="0" err="1" smtClean="0"/>
              <a:t>IgG</a:t>
            </a:r>
            <a:r>
              <a:rPr lang="tr-TR" dirty="0" smtClean="0"/>
              <a:t> ve </a:t>
            </a:r>
            <a:r>
              <a:rPr lang="tr-TR" dirty="0" err="1" smtClean="0"/>
              <a:t>IgM</a:t>
            </a:r>
            <a:r>
              <a:rPr lang="tr-TR" dirty="0" smtClean="0"/>
              <a:t> antikorlar aracıdır.</a:t>
            </a:r>
          </a:p>
          <a:p>
            <a:endParaRPr lang="tr-TR" dirty="0" smtClean="0"/>
          </a:p>
          <a:p>
            <a:r>
              <a:rPr lang="tr-TR" dirty="0" err="1" smtClean="0"/>
              <a:t>Effektör</a:t>
            </a:r>
            <a:r>
              <a:rPr lang="tr-TR" dirty="0" smtClean="0"/>
              <a:t> hücreler NK hücreler,</a:t>
            </a:r>
            <a:r>
              <a:rPr lang="tr-TR" dirty="0" err="1" smtClean="0"/>
              <a:t>nötrofiller</a:t>
            </a:r>
            <a:r>
              <a:rPr lang="tr-TR" dirty="0" smtClean="0"/>
              <a:t>, </a:t>
            </a:r>
            <a:r>
              <a:rPr lang="tr-TR" dirty="0" err="1" smtClean="0"/>
              <a:t>eozinofiller</a:t>
            </a:r>
            <a:r>
              <a:rPr lang="tr-TR" dirty="0" smtClean="0"/>
              <a:t> ve </a:t>
            </a:r>
            <a:r>
              <a:rPr lang="tr-TR" dirty="0" err="1" smtClean="0"/>
              <a:t>mononükleer</a:t>
            </a:r>
            <a:r>
              <a:rPr lang="tr-TR" dirty="0" smtClean="0"/>
              <a:t> </a:t>
            </a:r>
            <a:r>
              <a:rPr lang="tr-TR" dirty="0" err="1" smtClean="0"/>
              <a:t>fagositer</a:t>
            </a:r>
            <a:r>
              <a:rPr lang="tr-TR" dirty="0" smtClean="0"/>
              <a:t> hücrelerdir. Bu hücreler ya </a:t>
            </a:r>
            <a:r>
              <a:rPr lang="tr-TR" dirty="0" err="1" smtClean="0"/>
              <a:t>Fc</a:t>
            </a:r>
            <a:r>
              <a:rPr lang="tr-TR" dirty="0" smtClean="0"/>
              <a:t> </a:t>
            </a:r>
            <a:r>
              <a:rPr lang="tr-TR" dirty="0" err="1" smtClean="0"/>
              <a:t>res</a:t>
            </a:r>
            <a:r>
              <a:rPr lang="tr-TR" dirty="0" smtClean="0"/>
              <a:t>. ile antikora veya C3 </a:t>
            </a:r>
            <a:r>
              <a:rPr lang="tr-TR" dirty="0" err="1" smtClean="0"/>
              <a:t>res</a:t>
            </a:r>
            <a:r>
              <a:rPr lang="tr-TR" dirty="0" smtClean="0"/>
              <a:t>. </a:t>
            </a:r>
            <a:r>
              <a:rPr lang="tr-TR" dirty="0" err="1" smtClean="0"/>
              <a:t>leri</a:t>
            </a:r>
            <a:r>
              <a:rPr lang="tr-TR" dirty="0" smtClean="0"/>
              <a:t>(CR1, CR3, CR4) ile  </a:t>
            </a:r>
            <a:r>
              <a:rPr lang="tr-TR" dirty="0" err="1" smtClean="0"/>
              <a:t>membrana</a:t>
            </a:r>
            <a:r>
              <a:rPr lang="tr-TR" dirty="0" smtClean="0"/>
              <a:t> bağlı C3b, C3bi ve C3d’ye  bağlanırlar.</a:t>
            </a:r>
            <a:r>
              <a:rPr lang="tr-TR" b="1" dirty="0" smtClean="0"/>
              <a:t> </a:t>
            </a:r>
            <a:endParaRPr lang="tr-TR" dirty="0" smtClean="0"/>
          </a:p>
          <a:p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Ekran Gösterisi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8" baseType="lpstr">
      <vt:lpstr>Ofis Teması</vt:lpstr>
      <vt:lpstr>Slayt</vt:lpstr>
      <vt:lpstr>AŞIRI DUYARLILIK REAKSİYONLARI </vt:lpstr>
      <vt:lpstr>Slayt 2</vt:lpstr>
      <vt:lpstr>Slayt 3</vt:lpstr>
      <vt:lpstr>Slayt 4</vt:lpstr>
      <vt:lpstr> Tip I (erken) Aşırı Duyarlılık  Reaksiyonu </vt:lpstr>
      <vt:lpstr>Slayt 6</vt:lpstr>
      <vt:lpstr>Slayt 7</vt:lpstr>
      <vt:lpstr>HastalIklar</vt:lpstr>
      <vt:lpstr>  Tip II Aşırı Duyarlılık  Reaksiyonu:   </vt:lpstr>
      <vt:lpstr>Slayt 10</vt:lpstr>
      <vt:lpstr> HASTALIKLAR </vt:lpstr>
      <vt:lpstr> Tip III (immün kompleks tipi) Aşırı Duyarlılık  Reaksiyonu </vt:lpstr>
      <vt:lpstr> HASTALIKlar </vt:lpstr>
      <vt:lpstr>  Tip IV Aşırı Duyarlılık  Reaksiyonu:  </vt:lpstr>
      <vt:lpstr> HASTALIKLAR 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AŞIRI DUYARLILIK REAKSİYONLARI </dc:title>
  <cp:lastModifiedBy>use</cp:lastModifiedBy>
  <cp:revision>1</cp:revision>
  <dcterms:modified xsi:type="dcterms:W3CDTF">2015-09-18T01:57:09Z</dcterms:modified>
</cp:coreProperties>
</file>