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2286000" y="3124200"/>
            <a:ext cx="61722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7764621" y="1174097"/>
            <a:ext cx="2286000" cy="381000"/>
          </a:xfrm>
        </p:spPr>
        <p:txBody>
          <a:bodyPr/>
          <a:lstStyle/>
          <a:p>
            <a:fld id="{D9F75050-0E15-4C5B-92B0-66D068882F1F}" type="datetimeFigureOut">
              <a:rPr lang="tr-TR" smtClean="0"/>
              <a:pPr/>
              <a:t>4.4.2018</a:t>
            </a:fld>
            <a:endParaRPr lang="tr-TR"/>
          </a:p>
        </p:txBody>
      </p:sp>
      <p:sp>
        <p:nvSpPr>
          <p:cNvPr id="17" name="16 Altbilgi Yer Tutucusu"/>
          <p:cNvSpPr>
            <a:spLocks noGrp="1"/>
          </p:cNvSpPr>
          <p:nvPr>
            <p:ph type="ftr" sz="quarter" idx="11"/>
          </p:nvPr>
        </p:nvSpPr>
        <p:spPr bwMode="auto">
          <a:xfrm rot="5400000">
            <a:off x="7077269" y="4181669"/>
            <a:ext cx="3657600" cy="384048"/>
          </a:xfrm>
        </p:spPr>
        <p:txBody>
          <a:bodyPr/>
          <a:lstStyle/>
          <a:p>
            <a:endParaRPr lang="tr-TR"/>
          </a:p>
        </p:txBody>
      </p:sp>
      <p:sp>
        <p:nvSpPr>
          <p:cNvPr id="10" name="9 Dikdörtgen"/>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Dikdörtgen"/>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Dikdörtgen"/>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üz Bağlayıcı"/>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Düz Bağlayıcı"/>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19 Düz Bağlayıcı"/>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Düz Bağlayıcı"/>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Düz Bağlayıcı"/>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21 Düz Bağlayıcı"/>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26 Dikdörtgen"/>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Oval"/>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Oval"/>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23 Oval"/>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Oval"/>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24 Oval"/>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28 Slayt Numarası Yer Tutucusu"/>
          <p:cNvSpPr>
            <a:spLocks noGrp="1"/>
          </p:cNvSpPr>
          <p:nvPr>
            <p:ph type="sldNum" sz="quarter" idx="12"/>
          </p:nvPr>
        </p:nvSpPr>
        <p:spPr bwMode="auto">
          <a:xfrm>
            <a:off x="1325544" y="4928702"/>
            <a:ext cx="609600" cy="517524"/>
          </a:xfrm>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4.4.2018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9"/>
            <a:ext cx="1676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4.4.2018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457200" y="1600200"/>
            <a:ext cx="74676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D9F75050-0E15-4C5B-92B0-66D068882F1F}" type="datetimeFigureOut">
              <a:rPr lang="tr-TR" smtClean="0"/>
              <a:pPr/>
              <a:t>4.4.2018</a:t>
            </a:fld>
            <a:endParaRPr lang="tr-TR"/>
          </a:p>
        </p:txBody>
      </p:sp>
      <p:sp>
        <p:nvSpPr>
          <p:cNvPr id="9" name="8 Slayt Numarası Yer Tutucusu"/>
          <p:cNvSpPr>
            <a:spLocks noGrp="1"/>
          </p:cNvSpPr>
          <p:nvPr>
            <p:ph type="sldNum" sz="quarter" idx="15"/>
          </p:nvPr>
        </p:nvSpPr>
        <p:spPr/>
        <p:txBody>
          <a:bodyPr rtlCol="0"/>
          <a:lstStyle/>
          <a:p>
            <a:fld id="{B1DEFA8C-F947-479F-BE07-76B6B3F80BF1}"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2286000" y="2895600"/>
            <a:ext cx="61722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7763256" y="1170432"/>
            <a:ext cx="2286000" cy="381000"/>
          </a:xfrm>
        </p:spPr>
        <p:txBody>
          <a:bodyPr/>
          <a:lstStyle/>
          <a:p>
            <a:fld id="{D9F75050-0E15-4C5B-92B0-66D068882F1F}" type="datetimeFigureOut">
              <a:rPr lang="tr-TR" smtClean="0"/>
              <a:pPr/>
              <a:t>4.4.2018</a:t>
            </a:fld>
            <a:endParaRPr lang="tr-TR"/>
          </a:p>
        </p:txBody>
      </p:sp>
      <p:sp>
        <p:nvSpPr>
          <p:cNvPr id="5" name="4 Altbilgi Yer Tutucusu"/>
          <p:cNvSpPr>
            <a:spLocks noGrp="1"/>
          </p:cNvSpPr>
          <p:nvPr>
            <p:ph type="ftr" sz="quarter" idx="11"/>
          </p:nvPr>
        </p:nvSpPr>
        <p:spPr bwMode="auto">
          <a:xfrm rot="5400000">
            <a:off x="7077456" y="4178808"/>
            <a:ext cx="3657600" cy="384048"/>
          </a:xfrm>
        </p:spPr>
        <p:txBody>
          <a:bodyPr/>
          <a:lstStyle/>
          <a:p>
            <a:endParaRPr lang="tr-TR"/>
          </a:p>
        </p:txBody>
      </p:sp>
      <p:sp>
        <p:nvSpPr>
          <p:cNvPr id="9" name="8 Dikdörtgen"/>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üz Bağlayıcı"/>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Düz Bağlayıcı"/>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Düz Bağlayıcı"/>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Düz Bağlayıcı"/>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16 Düz Bağlayıcı"/>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Dikdörtgen"/>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18 Oval"/>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19 Oval"/>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Oval"/>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Oval"/>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Oval"/>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Düz Bağlayıcı"/>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Slayt Numarası Yer Tutucusu"/>
          <p:cNvSpPr>
            <a:spLocks noGrp="1"/>
          </p:cNvSpPr>
          <p:nvPr>
            <p:ph type="sldNum" sz="quarter" idx="12"/>
          </p:nvPr>
        </p:nvSpPr>
        <p:spPr bwMode="auto">
          <a:xfrm>
            <a:off x="1340616" y="4928702"/>
            <a:ext cx="609600" cy="517524"/>
          </a:xfrm>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4.4.2018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9" name="8 İçerik Yer Tutucusu"/>
          <p:cNvSpPr>
            <a:spLocks noGrp="1"/>
          </p:cNvSpPr>
          <p:nvPr>
            <p:ph sz="quarter" idx="1"/>
          </p:nvPr>
        </p:nvSpPr>
        <p:spPr>
          <a:xfrm>
            <a:off x="457200"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270248"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75438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D9F75050-0E15-4C5B-92B0-66D068882F1F}" type="datetimeFigureOut">
              <a:rPr lang="tr-TR" smtClean="0"/>
              <a:pPr/>
              <a:t>4.4.2018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1" name="10 İçerik Yer Tutucusu"/>
          <p:cNvSpPr>
            <a:spLocks noGrp="1"/>
          </p:cNvSpPr>
          <p:nvPr>
            <p:ph sz="quarter" idx="2"/>
          </p:nvPr>
        </p:nvSpPr>
        <p:spPr>
          <a:xfrm>
            <a:off x="457200"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371975"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D9F75050-0E15-4C5B-92B0-66D068882F1F}" type="datetimeFigureOut">
              <a:rPr lang="tr-TR" smtClean="0"/>
              <a:pPr/>
              <a:t>4.4.2018</a:t>
            </a:fld>
            <a:endParaRPr lang="tr-TR"/>
          </a:p>
        </p:txBody>
      </p:sp>
      <p:sp>
        <p:nvSpPr>
          <p:cNvPr id="7" name="6 Slayt Numarası Yer Tutucusu"/>
          <p:cNvSpPr>
            <a:spLocks noGrp="1"/>
          </p:cNvSpPr>
          <p:nvPr>
            <p:ph type="sldNum" sz="quarter" idx="11"/>
          </p:nvPr>
        </p:nvSpPr>
        <p:spPr/>
        <p:txBody>
          <a:bodyPr rtlCol="0"/>
          <a:lstStyle/>
          <a:p>
            <a:fld id="{B1DEFA8C-F947-479F-BE07-76B6B3F80BF1}"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4.4.2018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1 Başlık"/>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Düz Bağlayıcı"/>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10 Düz Bağlayıcı"/>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Dikdörtgen"/>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17 İçerik Yer Tutucusu"/>
          <p:cNvSpPr>
            <a:spLocks noGrp="1"/>
          </p:cNvSpPr>
          <p:nvPr>
            <p:ph sz="quarter" idx="1"/>
          </p:nvPr>
        </p:nvSpPr>
        <p:spPr>
          <a:xfrm>
            <a:off x="304800" y="274320"/>
            <a:ext cx="56388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D9F75050-0E15-4C5B-92B0-66D068882F1F}" type="datetimeFigureOut">
              <a:rPr lang="tr-TR" smtClean="0"/>
              <a:pPr/>
              <a:t>4.4.2018</a:t>
            </a:fld>
            <a:endParaRPr lang="tr-TR"/>
          </a:p>
        </p:txBody>
      </p:sp>
      <p:sp>
        <p:nvSpPr>
          <p:cNvPr id="22" name="21 Slayt Numarası Yer Tutucusu"/>
          <p:cNvSpPr>
            <a:spLocks noGrp="1"/>
          </p:cNvSpPr>
          <p:nvPr>
            <p:ph type="sldNum" sz="quarter" idx="15"/>
          </p:nvPr>
        </p:nvSpPr>
        <p:spPr/>
        <p:txBody>
          <a:bodyPr rtlCol="0"/>
          <a:lstStyle/>
          <a:p>
            <a:fld id="{B1DEFA8C-F947-479F-BE07-76B6B3F80BF1}"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1 Başlık"/>
          <p:cNvSpPr>
            <a:spLocks noGrp="1"/>
          </p:cNvSpPr>
          <p:nvPr>
            <p:ph type="title"/>
          </p:nvPr>
        </p:nvSpPr>
        <p:spPr>
          <a:xfrm rot="5400000">
            <a:off x="3350133" y="3200400"/>
            <a:ext cx="6309360" cy="4572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10 Dikdörtgen"/>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18 Düz Bağlayıcı"/>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19 Düz Bağlayıcı"/>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16 Veri Yer Tutucusu"/>
          <p:cNvSpPr>
            <a:spLocks noGrp="1"/>
          </p:cNvSpPr>
          <p:nvPr>
            <p:ph type="dt" sz="half" idx="10"/>
          </p:nvPr>
        </p:nvSpPr>
        <p:spPr/>
        <p:txBody>
          <a:bodyPr rtlCol="0"/>
          <a:lstStyle/>
          <a:p>
            <a:fld id="{D9F75050-0E15-4C5B-92B0-66D068882F1F}" type="datetimeFigureOut">
              <a:rPr lang="tr-TR" smtClean="0"/>
              <a:pPr/>
              <a:t>4.4.2018</a:t>
            </a:fld>
            <a:endParaRPr lang="tr-TR"/>
          </a:p>
        </p:txBody>
      </p:sp>
      <p:sp>
        <p:nvSpPr>
          <p:cNvPr id="18" name="17 Slayt Numarası Yer Tutucusu"/>
          <p:cNvSpPr>
            <a:spLocks noGrp="1"/>
          </p:cNvSpPr>
          <p:nvPr>
            <p:ph type="sldNum" sz="quarter" idx="11"/>
          </p:nvPr>
        </p:nvSpPr>
        <p:spPr/>
        <p:txBody>
          <a:bodyPr rtlCol="0"/>
          <a:lstStyle/>
          <a:p>
            <a:fld id="{B1DEFA8C-F947-479F-BE07-76B6B3F80BF1}"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21 Başlık Yer Tutucusu"/>
          <p:cNvSpPr>
            <a:spLocks noGrp="1"/>
          </p:cNvSpPr>
          <p:nvPr>
            <p:ph type="title"/>
          </p:nvPr>
        </p:nvSpPr>
        <p:spPr>
          <a:xfrm>
            <a:off x="457200" y="274638"/>
            <a:ext cx="74676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9F75050-0E15-4C5B-92B0-66D068882F1F}" type="datetimeFigureOut">
              <a:rPr lang="tr-TR" smtClean="0"/>
              <a:pPr/>
              <a:t>4.4.2018</a:t>
            </a:fld>
            <a:endParaRPr lang="tr-TR"/>
          </a:p>
        </p:txBody>
      </p:sp>
      <p:sp>
        <p:nvSpPr>
          <p:cNvPr id="3" name="2 Altbilgi Yer Tutucusu"/>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6 Düz Bağlayıcı"/>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8 Düz Bağlayıcı"/>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9 Dikdörtgen"/>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Slayt Numarası Yer Tutucusu"/>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971550" y="1524000"/>
            <a:ext cx="7566025" cy="1617663"/>
          </a:xfrm>
        </p:spPr>
        <p:txBody>
          <a:bodyPr/>
          <a:lstStyle/>
          <a:p>
            <a:pPr eaLnBrk="1" hangingPunct="1"/>
            <a:r>
              <a:rPr lang="tr-TR" altLang="tr-TR" b="1" smtClean="0"/>
              <a:t>Sosyolojik Yaklaşımlar</a:t>
            </a:r>
            <a:br>
              <a:rPr lang="tr-TR" altLang="tr-TR" b="1" smtClean="0"/>
            </a:br>
            <a:r>
              <a:rPr lang="tr-TR" altLang="tr-TR" b="1" smtClean="0"/>
              <a:t>Temelinde Aile Kuramları</a:t>
            </a:r>
            <a:endParaRPr lang="tr-TR" altLang="tr-TR" smtClean="0"/>
          </a:p>
        </p:txBody>
      </p:sp>
      <p:sp>
        <p:nvSpPr>
          <p:cNvPr id="3075" name="Metin kutusu 1"/>
          <p:cNvSpPr txBox="1">
            <a:spLocks noChangeArrowheads="1"/>
          </p:cNvSpPr>
          <p:nvPr/>
        </p:nvSpPr>
        <p:spPr bwMode="auto">
          <a:xfrm>
            <a:off x="1547813" y="3716338"/>
            <a:ext cx="7488237" cy="369332"/>
          </a:xfrm>
          <a:prstGeom prst="rect">
            <a:avLst/>
          </a:prstGeom>
          <a:noFill/>
          <a:ln w="9525">
            <a:noFill/>
            <a:miter lim="800000"/>
            <a:headEnd/>
            <a:tailEnd/>
          </a:ln>
        </p:spPr>
        <p:txBody>
          <a:bodyPr>
            <a:spAutoFit/>
          </a:bodyPr>
          <a:lstStyle/>
          <a:p>
            <a:pPr algn="ctr"/>
            <a:r>
              <a:rPr lang="tr-TR" altLang="tr-TR" b="1" dirty="0"/>
              <a:t>ÇATIŞMACI </a:t>
            </a:r>
            <a:r>
              <a:rPr lang="tr-TR" altLang="tr-TR" b="1" dirty="0" smtClean="0"/>
              <a:t>YAKLAŞIM</a:t>
            </a:r>
            <a:endParaRPr lang="tr-TR" altLang="tr-TR" dirty="0"/>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Başlık 1"/>
          <p:cNvSpPr>
            <a:spLocks noGrp="1"/>
          </p:cNvSpPr>
          <p:nvPr>
            <p:ph type="title"/>
          </p:nvPr>
        </p:nvSpPr>
        <p:spPr/>
        <p:txBody>
          <a:bodyPr/>
          <a:lstStyle/>
          <a:p>
            <a:pPr eaLnBrk="1" hangingPunct="1"/>
            <a:r>
              <a:rPr lang="tr-TR" altLang="tr-TR" sz="4000" b="1" smtClean="0"/>
              <a:t>ÇATIŞMACI YAKLAŞIM</a:t>
            </a:r>
            <a:endParaRPr lang="tr-TR" altLang="tr-TR" sz="4000" smtClean="0"/>
          </a:p>
        </p:txBody>
      </p:sp>
      <p:sp>
        <p:nvSpPr>
          <p:cNvPr id="3" name="İçerik Yer Tutucusu 2"/>
          <p:cNvSpPr>
            <a:spLocks noGrp="1"/>
          </p:cNvSpPr>
          <p:nvPr>
            <p:ph sz="quarter" idx="1"/>
          </p:nvPr>
        </p:nvSpPr>
        <p:spPr>
          <a:xfrm>
            <a:off x="323850" y="1125538"/>
            <a:ext cx="8362950" cy="5327650"/>
          </a:xfrm>
        </p:spPr>
        <p:txBody>
          <a:bodyPr>
            <a:normAutofit lnSpcReduction="10000"/>
          </a:bodyPr>
          <a:lstStyle/>
          <a:p>
            <a:pPr marL="0" indent="0" eaLnBrk="1" hangingPunct="1">
              <a:buFont typeface="Wingdings" pitchFamily="2" charset="2"/>
              <a:buNone/>
            </a:pPr>
            <a:r>
              <a:rPr lang="tr-TR" altLang="tr-TR" smtClean="0"/>
              <a:t>	</a:t>
            </a:r>
            <a:r>
              <a:rPr lang="tr-TR" altLang="tr-TR" sz="2400" smtClean="0"/>
              <a:t>Çatışmacı yaklaşım aileye uygulandığında daha çok ailedeki çatışma ve rekabet ilişkilerine yoğunlaşır. </a:t>
            </a:r>
          </a:p>
          <a:p>
            <a:pPr marL="0" indent="0" eaLnBrk="1" hangingPunct="1">
              <a:buFont typeface="Wingdings" pitchFamily="2" charset="2"/>
              <a:buNone/>
            </a:pPr>
            <a:r>
              <a:rPr lang="tr-TR" altLang="tr-TR" sz="2400" smtClean="0"/>
              <a:t>	Çatışmacı yaklaşım da birçok eleştiriye konu olmuştur. </a:t>
            </a:r>
          </a:p>
          <a:p>
            <a:pPr marL="0" indent="0" eaLnBrk="1" hangingPunct="1">
              <a:buFont typeface="Wingdings" pitchFamily="2" charset="2"/>
              <a:buNone/>
            </a:pPr>
            <a:r>
              <a:rPr lang="tr-TR" altLang="tr-TR" sz="2400" smtClean="0"/>
              <a:t>Bu eleştiriler yaklaşımın sınırlarını; imkan ve imkansızlıklarını ortaya koyması bakımından önemlidir. </a:t>
            </a:r>
          </a:p>
          <a:p>
            <a:pPr marL="0" indent="0" eaLnBrk="1" hangingPunct="1">
              <a:buFont typeface="Wingdings" pitchFamily="2" charset="2"/>
              <a:buNone/>
            </a:pPr>
            <a:r>
              <a:rPr lang="tr-TR" altLang="tr-TR" sz="2400" smtClean="0"/>
              <a:t>Belli başlı eleştiriler şu şekilde  özetlenebilir;</a:t>
            </a:r>
          </a:p>
          <a:p>
            <a:pPr marL="0" indent="0" eaLnBrk="1" hangingPunct="1">
              <a:buFont typeface="Wingdings" pitchFamily="2" charset="2"/>
              <a:buNone/>
            </a:pPr>
            <a:r>
              <a:rPr lang="tr-TR" altLang="tr-TR" sz="2400" smtClean="0"/>
              <a:t>	İlk olarak çatışma yaklaşımı, çatışmayı odak noktası seçtiği için aile ve toplumdaki sosyal düzeni; yani göreceli olarak var olan süreklilik ve istikrarı açıklayamaz. </a:t>
            </a:r>
          </a:p>
          <a:p>
            <a:pPr marL="0" indent="0" eaLnBrk="1" hangingPunct="1">
              <a:buFont typeface="Wingdings" pitchFamily="2" charset="2"/>
              <a:buNone/>
            </a:pPr>
            <a:r>
              <a:rPr lang="tr-TR" altLang="tr-TR" sz="2400" smtClean="0"/>
              <a:t>Sözgelimi toplumda farklı gruplar ve bireyler arasındaki sosyal dayanışma ve yardımlaşma bu teorilerden hareketle açıklanamaz.</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Başlık 1"/>
          <p:cNvSpPr>
            <a:spLocks noGrp="1"/>
          </p:cNvSpPr>
          <p:nvPr>
            <p:ph type="title"/>
          </p:nvPr>
        </p:nvSpPr>
        <p:spPr/>
        <p:txBody>
          <a:bodyPr/>
          <a:lstStyle/>
          <a:p>
            <a:pPr eaLnBrk="1" hangingPunct="1"/>
            <a:r>
              <a:rPr lang="tr-TR" altLang="tr-TR" sz="4000" b="1" smtClean="0"/>
              <a:t>ÇATIŞMACI YAKLAŞIM</a:t>
            </a:r>
            <a:endParaRPr lang="tr-TR" altLang="tr-TR" sz="4000" smtClean="0"/>
          </a:p>
        </p:txBody>
      </p:sp>
      <p:sp>
        <p:nvSpPr>
          <p:cNvPr id="3" name="İçerik Yer Tutucusu 2"/>
          <p:cNvSpPr>
            <a:spLocks noGrp="1"/>
          </p:cNvSpPr>
          <p:nvPr>
            <p:ph sz="quarter" idx="1"/>
          </p:nvPr>
        </p:nvSpPr>
        <p:spPr>
          <a:xfrm>
            <a:off x="323850" y="1125538"/>
            <a:ext cx="8362950" cy="5327650"/>
          </a:xfrm>
        </p:spPr>
        <p:txBody>
          <a:bodyPr/>
          <a:lstStyle/>
          <a:p>
            <a:pPr marL="0" indent="0" eaLnBrk="1" hangingPunct="1">
              <a:buFont typeface="Wingdings" pitchFamily="2" charset="2"/>
              <a:buNone/>
            </a:pPr>
            <a:r>
              <a:rPr lang="tr-TR" altLang="tr-TR" smtClean="0"/>
              <a:t>	</a:t>
            </a:r>
            <a:r>
              <a:rPr lang="tr-TR" altLang="tr-TR" sz="2400" smtClean="0"/>
              <a:t>İkinci olarak bu yaklaşım, sosyal olguların temelindeki nedensellik ilişkilerini tek sebebe dayandırmaktadır.  </a:t>
            </a:r>
          </a:p>
          <a:p>
            <a:pPr marL="0" indent="0" eaLnBrk="1" hangingPunct="1">
              <a:buFont typeface="Wingdings" pitchFamily="2" charset="2"/>
              <a:buNone/>
            </a:pPr>
            <a:r>
              <a:rPr lang="tr-TR" altLang="tr-TR" sz="2400" smtClean="0"/>
              <a:t>Oysa ki sosyal olgular, çok karmaşık yapıları gereği çoğu zaman birden fazla sebebe dayanmaktadır.</a:t>
            </a:r>
          </a:p>
          <a:p>
            <a:pPr marL="0" indent="0" eaLnBrk="1" hangingPunct="1">
              <a:buFont typeface="Wingdings" pitchFamily="2" charset="2"/>
              <a:buNone/>
            </a:pPr>
            <a:r>
              <a:rPr lang="tr-TR" altLang="tr-TR" sz="2400" smtClean="0"/>
              <a:t>	Üçüncü olarak çatışma yaklaşımcılarına göre, tarihsel yürüyüş diyalektik bir karaktere sahip olup  öngörülebilir ve kaçınılmaz bir süreç takip etmektedir. </a:t>
            </a:r>
          </a:p>
          <a:p>
            <a:pPr marL="0" indent="0" eaLnBrk="1" hangingPunct="1">
              <a:buFont typeface="Wingdings" pitchFamily="2" charset="2"/>
              <a:buNone/>
            </a:pPr>
            <a:r>
              <a:rPr lang="tr-TR" altLang="tr-TR" sz="2400" smtClean="0"/>
              <a:t>Oysa çok sebepli  açıklamalara dayalı çağdaş sosyolojide öngörü ve kaçınılmazlık gibi kavramlara fazla sıcak bakılmamaktadır.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Başlık 1"/>
          <p:cNvSpPr>
            <a:spLocks noGrp="1"/>
          </p:cNvSpPr>
          <p:nvPr>
            <p:ph type="title"/>
          </p:nvPr>
        </p:nvSpPr>
        <p:spPr>
          <a:xfrm>
            <a:off x="395288" y="115888"/>
            <a:ext cx="8229600" cy="1139825"/>
          </a:xfrm>
        </p:spPr>
        <p:txBody>
          <a:bodyPr/>
          <a:lstStyle/>
          <a:p>
            <a:pPr eaLnBrk="1" hangingPunct="1"/>
            <a:r>
              <a:rPr lang="tr-TR" altLang="tr-TR" sz="4000" b="1" smtClean="0"/>
              <a:t>Çatışmacı  Yaklaşım ve Aile</a:t>
            </a:r>
            <a:endParaRPr lang="tr-TR" altLang="tr-TR" sz="4000" smtClean="0"/>
          </a:p>
        </p:txBody>
      </p:sp>
      <p:sp>
        <p:nvSpPr>
          <p:cNvPr id="3" name="İçerik Yer Tutucusu 2"/>
          <p:cNvSpPr>
            <a:spLocks noGrp="1"/>
          </p:cNvSpPr>
          <p:nvPr>
            <p:ph sz="quarter" idx="1"/>
          </p:nvPr>
        </p:nvSpPr>
        <p:spPr>
          <a:xfrm>
            <a:off x="323850" y="1125538"/>
            <a:ext cx="8362950" cy="5327650"/>
          </a:xfrm>
        </p:spPr>
        <p:txBody>
          <a:bodyPr/>
          <a:lstStyle/>
          <a:p>
            <a:r>
              <a:rPr lang="tr-TR" altLang="tr-TR" sz="2400" smtClean="0"/>
              <a:t>Günümüzde Marksist olmayan çatışma kuramcıları da bulunmaktadır. Örneğin, bunlardan biri olarak Ralf Dahrendorf çatışmanın “otorite” içeren her ilişkide söz konusu olabileceğini savunur.</a:t>
            </a:r>
          </a:p>
          <a:p>
            <a:r>
              <a:rPr lang="tr-TR" altLang="tr-TR" sz="2400" smtClean="0"/>
              <a:t> Meşru olan güç (power) olarak tanımlanan otorite (Weber, 1964) toplumun her kesiminde, ister küçük bir grup ister bir organizasyon ya da geniş toplum olsun her düzeyde bulunur.</a:t>
            </a:r>
          </a:p>
          <a:p>
            <a:r>
              <a:rPr lang="tr-TR" altLang="tr-TR" sz="2400" smtClean="0"/>
              <a:t> Otorite konumunda bulunanların diğerlerinde kendisine uymayı beklemesine karşılık diğerleri buna direnirler.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Başlık 1"/>
          <p:cNvSpPr>
            <a:spLocks noGrp="1"/>
          </p:cNvSpPr>
          <p:nvPr>
            <p:ph type="title"/>
          </p:nvPr>
        </p:nvSpPr>
        <p:spPr>
          <a:xfrm>
            <a:off x="395288" y="115888"/>
            <a:ext cx="8229600" cy="1139825"/>
          </a:xfrm>
        </p:spPr>
        <p:txBody>
          <a:bodyPr/>
          <a:lstStyle/>
          <a:p>
            <a:pPr eaLnBrk="1" hangingPunct="1"/>
            <a:r>
              <a:rPr lang="tr-TR" altLang="tr-TR" sz="4000" b="1" smtClean="0"/>
              <a:t>Çatışmacı  Yaklaşım ve Aile</a:t>
            </a:r>
            <a:endParaRPr lang="tr-TR" altLang="tr-TR" sz="4000" smtClean="0"/>
          </a:p>
        </p:txBody>
      </p:sp>
      <p:sp>
        <p:nvSpPr>
          <p:cNvPr id="3" name="İçerik Yer Tutucusu 2"/>
          <p:cNvSpPr>
            <a:spLocks noGrp="1"/>
          </p:cNvSpPr>
          <p:nvPr>
            <p:ph sz="quarter" idx="1"/>
          </p:nvPr>
        </p:nvSpPr>
        <p:spPr>
          <a:xfrm>
            <a:off x="323850" y="1125538"/>
            <a:ext cx="8362950" cy="5327650"/>
          </a:xfrm>
        </p:spPr>
        <p:txBody>
          <a:bodyPr/>
          <a:lstStyle/>
          <a:p>
            <a:r>
              <a:rPr lang="tr-TR" altLang="tr-TR" sz="2800" smtClean="0"/>
              <a:t>Aynı şekilde Lewis Coser’da Marx’tan farklı olarak, çatışmanın aralarında yakın ilişki bulunan herkes için söz konusu olduğunu savunur.</a:t>
            </a:r>
          </a:p>
          <a:p>
            <a:r>
              <a:rPr lang="tr-TR" altLang="tr-TR" sz="2800" smtClean="0"/>
              <a:t> Çünkü birbirleriyle yakın ilişki içinde olanlar arasında sorumluluk, güç ve ödüllerin paylaşımı sırasında ortaya çıkabilecek her türlü değişiklik diğerlerinde hayal kırıklığı yaratabilir.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Başlık 1"/>
          <p:cNvSpPr>
            <a:spLocks noGrp="1"/>
          </p:cNvSpPr>
          <p:nvPr>
            <p:ph type="title"/>
          </p:nvPr>
        </p:nvSpPr>
        <p:spPr>
          <a:xfrm>
            <a:off x="395288" y="115888"/>
            <a:ext cx="8229600" cy="1139825"/>
          </a:xfrm>
        </p:spPr>
        <p:txBody>
          <a:bodyPr/>
          <a:lstStyle/>
          <a:p>
            <a:pPr eaLnBrk="1" hangingPunct="1"/>
            <a:r>
              <a:rPr lang="tr-TR" altLang="tr-TR" sz="4000" b="1" smtClean="0"/>
              <a:t>Çatışmacı  Yaklaşım ve Aile</a:t>
            </a:r>
            <a:endParaRPr lang="tr-TR" altLang="tr-TR" sz="4000" smtClean="0"/>
          </a:p>
        </p:txBody>
      </p:sp>
      <p:sp>
        <p:nvSpPr>
          <p:cNvPr id="3" name="İçerik Yer Tutucusu 2"/>
          <p:cNvSpPr>
            <a:spLocks noGrp="1"/>
          </p:cNvSpPr>
          <p:nvPr>
            <p:ph sz="quarter" idx="1"/>
          </p:nvPr>
        </p:nvSpPr>
        <p:spPr>
          <a:xfrm>
            <a:off x="323850" y="1125538"/>
            <a:ext cx="8362950" cy="5327650"/>
          </a:xfrm>
        </p:spPr>
        <p:txBody>
          <a:bodyPr/>
          <a:lstStyle/>
          <a:p>
            <a:r>
              <a:rPr lang="tr-TR" altLang="tr-TR" sz="2800" smtClean="0"/>
              <a:t>Bu durum aile içindeki mahrem (intimate) ilişkilerde de söz konusudur.</a:t>
            </a:r>
          </a:p>
          <a:p>
            <a:r>
              <a:rPr lang="tr-TR" altLang="tr-TR" sz="2800" smtClean="0"/>
              <a:t> Eş ve veya çocuklar arasında her an ya ev işlerinin paylaşımında ya da önemli kararların alınmasında anlaşmazlık çıkabilir..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Başlık 1"/>
          <p:cNvSpPr>
            <a:spLocks noGrp="1"/>
          </p:cNvSpPr>
          <p:nvPr>
            <p:ph type="title"/>
          </p:nvPr>
        </p:nvSpPr>
        <p:spPr>
          <a:xfrm>
            <a:off x="395288" y="115888"/>
            <a:ext cx="8229600" cy="1139825"/>
          </a:xfrm>
        </p:spPr>
        <p:txBody>
          <a:bodyPr/>
          <a:lstStyle/>
          <a:p>
            <a:pPr eaLnBrk="1" hangingPunct="1"/>
            <a:r>
              <a:rPr lang="tr-TR" altLang="tr-TR" sz="4000" b="1" smtClean="0"/>
              <a:t>Çatışmacı  Yaklaşım ve Aile</a:t>
            </a:r>
            <a:endParaRPr lang="tr-TR" altLang="tr-TR" sz="4000" smtClean="0"/>
          </a:p>
        </p:txBody>
      </p:sp>
      <p:sp>
        <p:nvSpPr>
          <p:cNvPr id="3" name="İçerik Yer Tutucusu 2"/>
          <p:cNvSpPr>
            <a:spLocks noGrp="1"/>
          </p:cNvSpPr>
          <p:nvPr>
            <p:ph sz="quarter" idx="1"/>
          </p:nvPr>
        </p:nvSpPr>
        <p:spPr>
          <a:xfrm>
            <a:off x="323850" y="1125538"/>
            <a:ext cx="8362950" cy="5327650"/>
          </a:xfrm>
        </p:spPr>
        <p:txBody>
          <a:bodyPr/>
          <a:lstStyle/>
          <a:p>
            <a:r>
              <a:rPr lang="tr-TR" altLang="tr-TR" sz="2800" smtClean="0"/>
              <a:t>Yapısal işlevselcilik gibi Çatışmacı Yaklaşımda modern ve makro bir yaklaşım olarak benzer bazı özelliklere sahiptir. </a:t>
            </a:r>
          </a:p>
          <a:p>
            <a:r>
              <a:rPr lang="tr-TR" altLang="tr-TR" sz="2800" smtClean="0"/>
              <a:t>Çünkü Çatışmacı Yaklaşıma temel oluşturan Marksizm de yapısalcı bir kuramdır. </a:t>
            </a:r>
          </a:p>
          <a:p>
            <a:r>
              <a:rPr lang="tr-TR" altLang="tr-TR" sz="2800" smtClean="0"/>
              <a:t>Örneğin, aile konusunda önemli çalışmalar yapan D. Abbott (2010)’a göre, Marksizm de çekirdek ailenin, kapitalist iş yerindeki gerilimlerden kaynaklanan tansiyonu düşürmede bir supap olarak modern toplum için daha uygun bir form olduğunu kabul eder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Başlık 1"/>
          <p:cNvSpPr>
            <a:spLocks noGrp="1"/>
          </p:cNvSpPr>
          <p:nvPr>
            <p:ph type="title"/>
          </p:nvPr>
        </p:nvSpPr>
        <p:spPr>
          <a:xfrm>
            <a:off x="395288" y="115888"/>
            <a:ext cx="8229600" cy="1139825"/>
          </a:xfrm>
        </p:spPr>
        <p:txBody>
          <a:bodyPr/>
          <a:lstStyle/>
          <a:p>
            <a:pPr eaLnBrk="1" hangingPunct="1"/>
            <a:r>
              <a:rPr lang="tr-TR" altLang="tr-TR" sz="4000" b="1" smtClean="0"/>
              <a:t>Çatışmacı  Yaklaşım ve Aile</a:t>
            </a:r>
            <a:endParaRPr lang="tr-TR" altLang="tr-TR" sz="4000" smtClean="0"/>
          </a:p>
        </p:txBody>
      </p:sp>
      <p:sp>
        <p:nvSpPr>
          <p:cNvPr id="3" name="İçerik Yer Tutucusu 2"/>
          <p:cNvSpPr>
            <a:spLocks noGrp="1"/>
          </p:cNvSpPr>
          <p:nvPr>
            <p:ph sz="quarter" idx="1"/>
          </p:nvPr>
        </p:nvSpPr>
        <p:spPr>
          <a:xfrm>
            <a:off x="323850" y="1125538"/>
            <a:ext cx="8362950" cy="5327650"/>
          </a:xfrm>
        </p:spPr>
        <p:txBody>
          <a:bodyPr/>
          <a:lstStyle/>
          <a:p>
            <a:r>
              <a:rPr lang="tr-TR" altLang="tr-TR" sz="2800" smtClean="0"/>
              <a:t>Ancak Marksist toplum hakkındaki görüşleri işlevselcilerden son derece farklıdır. </a:t>
            </a:r>
          </a:p>
          <a:p>
            <a:r>
              <a:rPr lang="tr-TR" altLang="tr-TR" sz="2800" smtClean="0"/>
              <a:t>Onlara göre modern toplumu karakterize eden özellik sadece sanayileşme değil, kapitalizmdir. </a:t>
            </a:r>
          </a:p>
          <a:p>
            <a:r>
              <a:rPr lang="tr-TR" altLang="tr-TR" sz="2800" smtClean="0"/>
              <a:t>Buradan hareketle de modern toplumda var olan eşitsizlikler yüzünden çekirdek ailenin sosyal ve coğrafi olarak hareket kabiliyetine sahip olduğunu iddia etmenin anlamsız olduğunu savunurlar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Başlık 1"/>
          <p:cNvSpPr>
            <a:spLocks noGrp="1"/>
          </p:cNvSpPr>
          <p:nvPr>
            <p:ph type="title"/>
          </p:nvPr>
        </p:nvSpPr>
        <p:spPr>
          <a:xfrm>
            <a:off x="395288" y="115888"/>
            <a:ext cx="8229600" cy="1139825"/>
          </a:xfrm>
        </p:spPr>
        <p:txBody>
          <a:bodyPr/>
          <a:lstStyle/>
          <a:p>
            <a:pPr eaLnBrk="1" hangingPunct="1"/>
            <a:r>
              <a:rPr lang="tr-TR" altLang="tr-TR" sz="4000" b="1" smtClean="0"/>
              <a:t>Çatışmacı  Yaklaşım ve Aile</a:t>
            </a:r>
            <a:endParaRPr lang="tr-TR" altLang="tr-TR" sz="4000" smtClean="0"/>
          </a:p>
        </p:txBody>
      </p:sp>
      <p:sp>
        <p:nvSpPr>
          <p:cNvPr id="3" name="İçerik Yer Tutucusu 2"/>
          <p:cNvSpPr>
            <a:spLocks noGrp="1"/>
          </p:cNvSpPr>
          <p:nvPr>
            <p:ph sz="quarter" idx="1"/>
          </p:nvPr>
        </p:nvSpPr>
        <p:spPr>
          <a:xfrm>
            <a:off x="323850" y="1125538"/>
            <a:ext cx="8362950" cy="5327650"/>
          </a:xfrm>
        </p:spPr>
        <p:txBody>
          <a:bodyPr>
            <a:normAutofit lnSpcReduction="10000"/>
          </a:bodyPr>
          <a:lstStyle/>
          <a:p>
            <a:r>
              <a:rPr lang="tr-TR" altLang="tr-TR" sz="2800" smtClean="0"/>
              <a:t>Marksizme göre toplumlarda biri “alt -yap› “(infra structure) diğeri ise “üst-yap›”( super structure) olmak üzere ikili bir model bulunur.</a:t>
            </a:r>
          </a:p>
          <a:p>
            <a:r>
              <a:rPr lang="tr-TR" altLang="tr-TR" sz="2800" smtClean="0"/>
              <a:t> Bu bağlamda ekonomik alt yapı (kapitalizm) istisnasız diğer tüm üst yapı kurumları gibi aileyi de belirler.</a:t>
            </a:r>
          </a:p>
          <a:p>
            <a:r>
              <a:rPr lang="tr-TR" altLang="tr-TR" sz="2800" smtClean="0"/>
              <a:t>Bu bağlamda çekirdek aile hareket etmek bir yana, kuşaklar boyunca kapitalizmin tuzağına düşmüştür. </a:t>
            </a:r>
          </a:p>
          <a:p>
            <a:r>
              <a:rPr lang="tr-TR" altLang="tr-TR" sz="2800" smtClean="0"/>
              <a:t>Kapitalizmin ideolojik koşullama aracı olarak aile, kapitalizmin yeniden üretilmesinde kullanılır.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Başlık 1"/>
          <p:cNvSpPr>
            <a:spLocks noGrp="1"/>
          </p:cNvSpPr>
          <p:nvPr>
            <p:ph type="title"/>
          </p:nvPr>
        </p:nvSpPr>
        <p:spPr>
          <a:xfrm>
            <a:off x="395288" y="115888"/>
            <a:ext cx="8229600" cy="1139825"/>
          </a:xfrm>
        </p:spPr>
        <p:txBody>
          <a:bodyPr/>
          <a:lstStyle/>
          <a:p>
            <a:pPr eaLnBrk="1" hangingPunct="1"/>
            <a:r>
              <a:rPr lang="tr-TR" altLang="tr-TR" sz="4000" b="1" smtClean="0"/>
              <a:t>Çatışmacı  Yaklaşım ve Aile</a:t>
            </a:r>
            <a:endParaRPr lang="tr-TR" altLang="tr-TR" sz="4000" smtClean="0"/>
          </a:p>
        </p:txBody>
      </p:sp>
      <p:sp>
        <p:nvSpPr>
          <p:cNvPr id="3" name="İçerik Yer Tutucusu 2"/>
          <p:cNvSpPr>
            <a:spLocks noGrp="1"/>
          </p:cNvSpPr>
          <p:nvPr>
            <p:ph sz="quarter" idx="1"/>
          </p:nvPr>
        </p:nvSpPr>
        <p:spPr>
          <a:xfrm>
            <a:off x="323850" y="1125538"/>
            <a:ext cx="8362950" cy="5327650"/>
          </a:xfrm>
        </p:spPr>
        <p:txBody>
          <a:bodyPr/>
          <a:lstStyle/>
          <a:p>
            <a:r>
              <a:rPr lang="da-DK" altLang="tr-TR" sz="2800" smtClean="0"/>
              <a:t>Goldthorpe ve Nuffield’</a:t>
            </a:r>
            <a:r>
              <a:rPr lang="tr-TR" altLang="tr-TR" sz="2800" smtClean="0"/>
              <a:t>ı</a:t>
            </a:r>
            <a:r>
              <a:rPr lang="da-DK" altLang="tr-TR" sz="2800" smtClean="0"/>
              <a:t>n da belirttikleri gibi</a:t>
            </a:r>
            <a:r>
              <a:rPr lang="tr-TR" altLang="tr-TR" sz="2800" smtClean="0"/>
              <a:t> ailenin işlevi çocuklarını kendisi gibi eğiterek gelecekte yerini alacak yedek ucuz işgücünü yetiştirmektir. </a:t>
            </a:r>
          </a:p>
          <a:p>
            <a:r>
              <a:rPr lang="tr-TR" altLang="tr-TR" sz="2800" smtClean="0"/>
              <a:t>Aksi takdirde kapitalizmin varlığını sürdürmesi mümkün değildir.</a:t>
            </a:r>
          </a:p>
          <a:p>
            <a:r>
              <a:rPr lang="tr-TR" altLang="tr-TR" sz="2800" smtClean="0"/>
              <a:t> Bunun örneklerini sağlıksız çalışma koşullarının yaygın olduğu her ülkede görmek mümkündür ve böyle bir iddia sürmek hayalperestlik değildir.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Başlık 1"/>
          <p:cNvSpPr>
            <a:spLocks noGrp="1"/>
          </p:cNvSpPr>
          <p:nvPr>
            <p:ph type="title"/>
          </p:nvPr>
        </p:nvSpPr>
        <p:spPr>
          <a:xfrm>
            <a:off x="395288" y="115888"/>
            <a:ext cx="8229600" cy="1139825"/>
          </a:xfrm>
        </p:spPr>
        <p:txBody>
          <a:bodyPr/>
          <a:lstStyle/>
          <a:p>
            <a:pPr eaLnBrk="1" hangingPunct="1"/>
            <a:r>
              <a:rPr lang="tr-TR" altLang="tr-TR" sz="4000" b="1" smtClean="0"/>
              <a:t>Çatışmacı  Yaklaşım ve Aile</a:t>
            </a:r>
            <a:endParaRPr lang="tr-TR" altLang="tr-TR" sz="4000" smtClean="0"/>
          </a:p>
        </p:txBody>
      </p:sp>
      <p:sp>
        <p:nvSpPr>
          <p:cNvPr id="3" name="İçerik Yer Tutucusu 2"/>
          <p:cNvSpPr>
            <a:spLocks noGrp="1"/>
          </p:cNvSpPr>
          <p:nvPr>
            <p:ph sz="quarter" idx="1"/>
          </p:nvPr>
        </p:nvSpPr>
        <p:spPr>
          <a:xfrm>
            <a:off x="323850" y="1125538"/>
            <a:ext cx="8362950" cy="5327650"/>
          </a:xfrm>
        </p:spPr>
        <p:txBody>
          <a:bodyPr/>
          <a:lstStyle/>
          <a:p>
            <a:r>
              <a:rPr lang="tr-TR" altLang="tr-TR" sz="2400" smtClean="0"/>
              <a:t>Öte yandan kapitalizmin sonu gelmeyen sanal ihtiyaçlar yaratarak insanları daha fazla çalışarak daha fazla kazanmaya ve kazandıklarını tüketmeye teşvik eden karakteri yüzünden ailenin, toplumdaki mal/eşya fetişizmiyle(commodity fetishism) bütünleşen bir parça haline gelmesi söz konusudur. </a:t>
            </a:r>
          </a:p>
          <a:p>
            <a:r>
              <a:rPr lang="tr-TR" altLang="tr-TR" sz="2400" smtClean="0"/>
              <a:t>Gençlerin tüketim çılgınlığı içinde olmaları, kapitalizm tarafından iştah açıcı bir piyasa olarak görülmeleri de aileye olan ilgiyi arttırmaktadır.</a:t>
            </a:r>
          </a:p>
          <a:p>
            <a:r>
              <a:rPr lang="tr-TR" altLang="tr-TR" sz="2400" smtClean="0"/>
              <a:t> Çünkü söz konusu gençliği sağlayan kaynak ailedir.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Başlık 1"/>
          <p:cNvSpPr>
            <a:spLocks noGrp="1"/>
          </p:cNvSpPr>
          <p:nvPr>
            <p:ph type="title"/>
          </p:nvPr>
        </p:nvSpPr>
        <p:spPr/>
        <p:txBody>
          <a:bodyPr/>
          <a:lstStyle/>
          <a:p>
            <a:pPr eaLnBrk="1" hangingPunct="1"/>
            <a:r>
              <a:rPr lang="tr-TR" altLang="tr-TR" sz="4000" b="1" smtClean="0"/>
              <a:t>ÇATIŞMACI YAKLAŞIM</a:t>
            </a:r>
            <a:endParaRPr lang="tr-TR" altLang="tr-TR" sz="4000" smtClean="0"/>
          </a:p>
        </p:txBody>
      </p:sp>
      <p:sp>
        <p:nvSpPr>
          <p:cNvPr id="3" name="İçerik Yer Tutucusu 2"/>
          <p:cNvSpPr>
            <a:spLocks noGrp="1"/>
          </p:cNvSpPr>
          <p:nvPr>
            <p:ph sz="quarter" idx="1"/>
          </p:nvPr>
        </p:nvSpPr>
        <p:spPr/>
        <p:txBody>
          <a:bodyPr/>
          <a:lstStyle/>
          <a:p>
            <a:pPr eaLnBrk="1" hangingPunct="1"/>
            <a:endParaRPr lang="tr-TR" altLang="tr-TR" smtClean="0"/>
          </a:p>
          <a:p>
            <a:r>
              <a:rPr lang="tr-TR" altLang="tr-TR" smtClean="0"/>
              <a:t>Çatışmacı yaklaşım ve kuramlar, toplumdaki gruplar ve sınıflar arasındaki sosyal, siyasi ve maddi eşitsizlikler üzerinde vurgu yaparak mevcut sosyopolitik sistemi eleştirirler.</a:t>
            </a:r>
          </a:p>
          <a:p>
            <a:r>
              <a:rPr lang="tr-TR" altLang="tr-TR" smtClean="0"/>
              <a:t>Çatışmacılar özellikle sınıflar arasındaki güç mücadelesi </a:t>
            </a:r>
            <a:r>
              <a:rPr lang="nn-NO" altLang="tr-TR" smtClean="0"/>
              <a:t>ve birbirine tarihsel olarak kar</a:t>
            </a:r>
            <a:r>
              <a:rPr lang="tr-TR" altLang="tr-TR" smtClean="0"/>
              <a:t>şı</a:t>
            </a:r>
            <a:r>
              <a:rPr lang="nn-NO" altLang="tr-TR" smtClean="0"/>
              <a:t>t olan hakim ideolojiler üzerinde dururlar</a:t>
            </a:r>
            <a:r>
              <a:rPr lang="tr-TR" altLang="tr-TR" smtClean="0"/>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Başlık 1"/>
          <p:cNvSpPr>
            <a:spLocks noGrp="1"/>
          </p:cNvSpPr>
          <p:nvPr>
            <p:ph type="title"/>
          </p:nvPr>
        </p:nvSpPr>
        <p:spPr>
          <a:xfrm>
            <a:off x="395288" y="115888"/>
            <a:ext cx="8229600" cy="1139825"/>
          </a:xfrm>
        </p:spPr>
        <p:txBody>
          <a:bodyPr/>
          <a:lstStyle/>
          <a:p>
            <a:pPr eaLnBrk="1" hangingPunct="1"/>
            <a:r>
              <a:rPr lang="tr-TR" altLang="tr-TR" sz="4000" b="1" smtClean="0"/>
              <a:t>Çatışmacı  Yaklaşım ve Aile</a:t>
            </a:r>
            <a:endParaRPr lang="tr-TR" altLang="tr-TR" sz="4000" smtClean="0"/>
          </a:p>
        </p:txBody>
      </p:sp>
      <p:sp>
        <p:nvSpPr>
          <p:cNvPr id="3" name="İçerik Yer Tutucusu 2"/>
          <p:cNvSpPr>
            <a:spLocks noGrp="1"/>
          </p:cNvSpPr>
          <p:nvPr>
            <p:ph sz="quarter" idx="1"/>
          </p:nvPr>
        </p:nvSpPr>
        <p:spPr>
          <a:xfrm>
            <a:off x="323850" y="1125538"/>
            <a:ext cx="8362950" cy="5327650"/>
          </a:xfrm>
        </p:spPr>
        <p:txBody>
          <a:bodyPr/>
          <a:lstStyle/>
          <a:p>
            <a:r>
              <a:rPr lang="tr-TR" altLang="tr-TR" sz="2000" smtClean="0"/>
              <a:t>ÇatışmacıYaklaşımın aile incelemelerinde nasıl uygulanacağı konusuna açıklık getirmek isteyen Henslin (2001:31)’e göre, Çatışmacılar ABD’de boşanma oranlarının neden yüksek olduğunu açıklarken ilk olarak temel “eşitsizlikler”den hareket ederler. </a:t>
            </a:r>
          </a:p>
          <a:p>
            <a:r>
              <a:rPr lang="tr-TR" altLang="tr-TR" sz="2000" smtClean="0"/>
              <a:t>Çünkü toplumda kadınlar erkeklerin egemenliği altında istismar edilmektedir.</a:t>
            </a:r>
          </a:p>
          <a:p>
            <a:r>
              <a:rPr lang="tr-TR" altLang="tr-TR" sz="2000" smtClean="0"/>
              <a:t>Bu bağlamda Çatışmacılar evliliği toplumdaki eşitsiz erkek egemen ilişkinin muhafazasını temin eden bir araç olarak görürler.</a:t>
            </a:r>
          </a:p>
          <a:p>
            <a:r>
              <a:rPr lang="tr-TR" altLang="tr-TR" sz="2000" smtClean="0"/>
              <a:t> Bunun ötesinde kadının bir mülk olarak bir erkekten diğerine, diğer bir ifade ile babadan kocaya geçtiğini iddia ederler (Dobash ve Dobash,1981).</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Başlık 1"/>
          <p:cNvSpPr>
            <a:spLocks noGrp="1"/>
          </p:cNvSpPr>
          <p:nvPr>
            <p:ph type="title"/>
          </p:nvPr>
        </p:nvSpPr>
        <p:spPr>
          <a:xfrm>
            <a:off x="395288" y="115888"/>
            <a:ext cx="8229600" cy="1139825"/>
          </a:xfrm>
        </p:spPr>
        <p:txBody>
          <a:bodyPr/>
          <a:lstStyle/>
          <a:p>
            <a:pPr eaLnBrk="1" hangingPunct="1"/>
            <a:r>
              <a:rPr lang="tr-TR" altLang="tr-TR" sz="4000" b="1" smtClean="0">
                <a:solidFill>
                  <a:srgbClr val="FF0000"/>
                </a:solidFill>
              </a:rPr>
              <a:t>Çatışmacı  Yaklaşım ve Aile</a:t>
            </a:r>
            <a:endParaRPr lang="tr-TR" altLang="tr-TR" sz="4000" smtClean="0">
              <a:solidFill>
                <a:srgbClr val="FF0000"/>
              </a:solidFill>
            </a:endParaRPr>
          </a:p>
        </p:txBody>
      </p:sp>
      <p:sp>
        <p:nvSpPr>
          <p:cNvPr id="3" name="İçerik Yer Tutucusu 2"/>
          <p:cNvSpPr>
            <a:spLocks noGrp="1"/>
          </p:cNvSpPr>
          <p:nvPr>
            <p:ph sz="quarter" idx="1"/>
          </p:nvPr>
        </p:nvSpPr>
        <p:spPr>
          <a:xfrm>
            <a:off x="323850" y="1125538"/>
            <a:ext cx="8362950" cy="5327650"/>
          </a:xfrm>
        </p:spPr>
        <p:txBody>
          <a:bodyPr/>
          <a:lstStyle/>
          <a:p>
            <a:r>
              <a:rPr lang="tr-TR" altLang="tr-TR" sz="2800" smtClean="0"/>
              <a:t>Kuşaklar boyunca kadın önce babasının sonra erkek kardeş ve kocasının ihtiyaçlarını karşılamaktan sorumlu tutulmuştur.</a:t>
            </a:r>
          </a:p>
          <a:p>
            <a:r>
              <a:rPr lang="tr-TR" altLang="tr-TR" sz="2800" smtClean="0"/>
              <a:t> Ancak kabul etmek gerekir ki, günümüzde artık bu bağımlılık/tabi olma ilişkisi köklü bir değişim içine girmiş bulunmaktadır.</a:t>
            </a:r>
          </a:p>
          <a:p>
            <a:r>
              <a:rPr lang="tr-TR" altLang="tr-TR" sz="2800" smtClean="0"/>
              <a:t>Çünkü gittikçe artan sayıda kadın ev dışında çalışarak ve dolayısıyla kamusal alana girerek daha önce kaçınılmaz görerek boyun eğdiği koşullara itiraz etmeye başlamıştır</a:t>
            </a:r>
            <a:r>
              <a:rPr lang="tr-TR" altLang="tr-TR" sz="2000" smtClean="0"/>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Başlık 1"/>
          <p:cNvSpPr>
            <a:spLocks noGrp="1"/>
          </p:cNvSpPr>
          <p:nvPr>
            <p:ph type="title"/>
          </p:nvPr>
        </p:nvSpPr>
        <p:spPr>
          <a:xfrm>
            <a:off x="395288" y="115888"/>
            <a:ext cx="8229600" cy="1139825"/>
          </a:xfrm>
        </p:spPr>
        <p:txBody>
          <a:bodyPr/>
          <a:lstStyle/>
          <a:p>
            <a:pPr eaLnBrk="1" hangingPunct="1"/>
            <a:r>
              <a:rPr lang="tr-TR" altLang="tr-TR" sz="4000" b="1" smtClean="0"/>
              <a:t>Çatışmacı  Yaklaşım ve Aile</a:t>
            </a:r>
            <a:endParaRPr lang="tr-TR" altLang="tr-TR" sz="4000" smtClean="0"/>
          </a:p>
        </p:txBody>
      </p:sp>
      <p:sp>
        <p:nvSpPr>
          <p:cNvPr id="3" name="İçerik Yer Tutucusu 2"/>
          <p:cNvSpPr>
            <a:spLocks noGrp="1"/>
          </p:cNvSpPr>
          <p:nvPr>
            <p:ph sz="quarter" idx="1"/>
          </p:nvPr>
        </p:nvSpPr>
        <p:spPr>
          <a:xfrm>
            <a:off x="323850" y="1125538"/>
            <a:ext cx="8362950" cy="5327650"/>
          </a:xfrm>
        </p:spPr>
        <p:txBody>
          <a:bodyPr>
            <a:normAutofit lnSpcReduction="10000"/>
          </a:bodyPr>
          <a:lstStyle/>
          <a:p>
            <a:r>
              <a:rPr lang="tr-TR" altLang="tr-TR" sz="2800" smtClean="0"/>
              <a:t>Sonuç olarak güç ve eşitsizlik ilişkilerinde ortaya çıkan değişmeler boşanma oranlarını da etkilemiştir (Bernard, 1992). </a:t>
            </a:r>
          </a:p>
          <a:p>
            <a:r>
              <a:rPr lang="tr-TR" altLang="tr-TR" sz="2800" smtClean="0"/>
              <a:t>Kadının ev dışında çalışması ve kadın haklarını savunan örgütler arttıkça, kadın hakları ve sorumluluklarına ilişkin geleneksel dengeler de sarsılmaya başlamıştır.</a:t>
            </a:r>
          </a:p>
          <a:p>
            <a:r>
              <a:rPr lang="tr-TR" altLang="tr-TR" sz="2800" smtClean="0"/>
              <a:t>Ailede çatışma erkeğin azalan gücünü içine sindirememesi kadar kadının evlilikte erkeğin gücünü paylaşmaya yanaşmamasına içerlemesi ve hatta kızarak tepki göstermesinden kaynaklanmaktadır</a:t>
            </a:r>
            <a:r>
              <a:rPr lang="tr-TR" altLang="tr-TR" sz="2000" smtClean="0"/>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Başlık 1"/>
          <p:cNvSpPr>
            <a:spLocks noGrp="1"/>
          </p:cNvSpPr>
          <p:nvPr>
            <p:ph type="title"/>
          </p:nvPr>
        </p:nvSpPr>
        <p:spPr>
          <a:xfrm>
            <a:off x="395288" y="115888"/>
            <a:ext cx="8229600" cy="1139825"/>
          </a:xfrm>
        </p:spPr>
        <p:txBody>
          <a:bodyPr/>
          <a:lstStyle/>
          <a:p>
            <a:pPr eaLnBrk="1" hangingPunct="1"/>
            <a:r>
              <a:rPr lang="tr-TR" altLang="tr-TR" sz="4000" b="1" smtClean="0"/>
              <a:t>Çatışmacı  Yaklaşım ve Aile</a:t>
            </a:r>
            <a:endParaRPr lang="tr-TR" altLang="tr-TR" sz="4000" smtClean="0"/>
          </a:p>
        </p:txBody>
      </p:sp>
      <p:sp>
        <p:nvSpPr>
          <p:cNvPr id="3" name="İçerik Yer Tutucusu 2"/>
          <p:cNvSpPr>
            <a:spLocks noGrp="1"/>
          </p:cNvSpPr>
          <p:nvPr>
            <p:ph sz="quarter" idx="1"/>
          </p:nvPr>
        </p:nvSpPr>
        <p:spPr>
          <a:xfrm>
            <a:off x="323850" y="1125538"/>
            <a:ext cx="8362950" cy="5327650"/>
          </a:xfrm>
        </p:spPr>
        <p:txBody>
          <a:bodyPr/>
          <a:lstStyle/>
          <a:p>
            <a:r>
              <a:rPr lang="tr-TR" altLang="tr-TR" sz="2800" smtClean="0"/>
              <a:t>Abbott (2010) ise, hem işlevselcilik hem de Çatışmacılık tarafından artık günümüzde her toplumda çekirdek ailenin yaygın/baskın olduğunun iddia edilmesine karşılık, hiçbir zaman farklı aile yapılarının olabileceğinden söz edilmemesini eleştiri konusu yapar. </a:t>
            </a:r>
          </a:p>
          <a:p>
            <a:r>
              <a:rPr lang="tr-TR" altLang="tr-TR" sz="2800" smtClean="0"/>
              <a:t>Ayrıca her iki yaklaşımın da ailenin kendisinden beklenen işlevleri tam anlamıyla yerine getirdiğini varsaydıklarını; oysa ailenin başka işler yapabileceğinin de düşünülmesi gerektiğine işaret eder.</a:t>
            </a:r>
            <a:endParaRPr lang="tr-TR" altLang="tr-TR" sz="200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Başlık 1"/>
          <p:cNvSpPr>
            <a:spLocks noGrp="1"/>
          </p:cNvSpPr>
          <p:nvPr>
            <p:ph type="title"/>
          </p:nvPr>
        </p:nvSpPr>
        <p:spPr>
          <a:xfrm>
            <a:off x="395288" y="115888"/>
            <a:ext cx="8229600" cy="1139825"/>
          </a:xfrm>
        </p:spPr>
        <p:txBody>
          <a:bodyPr/>
          <a:lstStyle/>
          <a:p>
            <a:pPr eaLnBrk="1" hangingPunct="1"/>
            <a:r>
              <a:rPr lang="tr-TR" altLang="tr-TR" sz="4000" b="1" smtClean="0"/>
              <a:t>Çatışmacı  Yaklaşım ve Aile</a:t>
            </a:r>
            <a:endParaRPr lang="tr-TR" altLang="tr-TR" sz="4000" smtClean="0"/>
          </a:p>
        </p:txBody>
      </p:sp>
      <p:sp>
        <p:nvSpPr>
          <p:cNvPr id="3" name="İçerik Yer Tutucusu 2"/>
          <p:cNvSpPr>
            <a:spLocks noGrp="1"/>
          </p:cNvSpPr>
          <p:nvPr>
            <p:ph sz="quarter" idx="1"/>
          </p:nvPr>
        </p:nvSpPr>
        <p:spPr>
          <a:xfrm>
            <a:off x="179388" y="1125538"/>
            <a:ext cx="8856662" cy="5472112"/>
          </a:xfrm>
        </p:spPr>
        <p:txBody>
          <a:bodyPr>
            <a:normAutofit lnSpcReduction="10000"/>
          </a:bodyPr>
          <a:lstStyle/>
          <a:p>
            <a:r>
              <a:rPr lang="tr-TR" altLang="tr-TR" sz="2400" smtClean="0"/>
              <a:t>Bu konuda R.Merton’un gizli ve açık işlev kadar işlevsel olmayan sonuçlar hakkındaki görüşlerinin tekrar önem kazandığı belirtilmelidir.</a:t>
            </a:r>
          </a:p>
          <a:p>
            <a:r>
              <a:rPr lang="tr-TR" altLang="tr-TR" sz="2400" smtClean="0"/>
              <a:t>Öte yandan Marksizmin aileye ilişkin açıklamalarının sürekli ekonomik işlevle sınırlaması genel bir eleştiri konusudur. </a:t>
            </a:r>
          </a:p>
          <a:p>
            <a:r>
              <a:rPr lang="tr-TR" altLang="tr-TR" sz="2400" smtClean="0"/>
              <a:t>Bu her şeyi ekonomik nedenlere bağlamak bir tür ekonomik belirleyicilik/determinizmdir. </a:t>
            </a:r>
          </a:p>
          <a:p>
            <a:r>
              <a:rPr lang="tr-TR" altLang="tr-TR" sz="2400" smtClean="0"/>
              <a:t>Oysa din gibi kültürel faktörlerin de aile üzerinde etkileri vardır. </a:t>
            </a:r>
          </a:p>
          <a:p>
            <a:r>
              <a:rPr lang="tr-TR" altLang="tr-TR" sz="2400" smtClean="0"/>
              <a:t>Hatta bazı toplumlarda kültürel faktörler ekonomiden çok daha fazla önemli olabilirler. </a:t>
            </a:r>
          </a:p>
          <a:p>
            <a:r>
              <a:rPr lang="tr-TR" altLang="tr-TR" sz="2400" smtClean="0"/>
              <a:t>Aslında bu konudaki temel eleştiri Feminist Yaklaşımdan gelmektedir</a:t>
            </a:r>
            <a:r>
              <a:rPr lang="tr-TR" altLang="tr-TR" sz="2000" smtClean="0"/>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Başlık 1"/>
          <p:cNvSpPr>
            <a:spLocks noGrp="1"/>
          </p:cNvSpPr>
          <p:nvPr>
            <p:ph type="title"/>
          </p:nvPr>
        </p:nvSpPr>
        <p:spPr>
          <a:xfrm>
            <a:off x="395288" y="115888"/>
            <a:ext cx="8229600" cy="1139825"/>
          </a:xfrm>
        </p:spPr>
        <p:txBody>
          <a:bodyPr/>
          <a:lstStyle/>
          <a:p>
            <a:pPr eaLnBrk="1" hangingPunct="1"/>
            <a:r>
              <a:rPr lang="tr-TR" altLang="tr-TR" sz="4000" b="1" smtClean="0"/>
              <a:t>Çatışmacı  Yaklaşım ve Aile</a:t>
            </a:r>
            <a:endParaRPr lang="tr-TR" altLang="tr-TR" sz="4000" smtClean="0"/>
          </a:p>
        </p:txBody>
      </p:sp>
      <p:sp>
        <p:nvSpPr>
          <p:cNvPr id="3" name="İçerik Yer Tutucusu 2"/>
          <p:cNvSpPr>
            <a:spLocks noGrp="1"/>
          </p:cNvSpPr>
          <p:nvPr>
            <p:ph sz="quarter" idx="1"/>
          </p:nvPr>
        </p:nvSpPr>
        <p:spPr>
          <a:xfrm>
            <a:off x="179388" y="1125538"/>
            <a:ext cx="8856662" cy="5472112"/>
          </a:xfrm>
        </p:spPr>
        <p:txBody>
          <a:bodyPr/>
          <a:lstStyle/>
          <a:p>
            <a:r>
              <a:rPr lang="tr-TR" altLang="tr-TR" sz="2400" smtClean="0"/>
              <a:t>İşlevselciler toplumun ihtiyaçlarının aileyi belirlediğini savunurken, çatışmacılar kapitalizmin aileyi belirlediğini iddia ederek aşırı genelleme yapmış olmaktadırlar.</a:t>
            </a:r>
          </a:p>
          <a:p>
            <a:r>
              <a:rPr lang="tr-TR" altLang="tr-TR" sz="2400" smtClean="0"/>
              <a:t>Çağdaş kapitalist toplumlar içinde bile farklılıklar olduğu göz ardı edilmemelidir.</a:t>
            </a:r>
          </a:p>
          <a:p>
            <a:r>
              <a:rPr lang="tr-TR" altLang="tr-TR" sz="2400" smtClean="0"/>
              <a:t>Sonuç olarak Çatışmacı Yaklaşım makro düzeyde ve çoğu zaman tarihsel karşılaştırmalar yaparak aile konusunda incelemeler yapar.</a:t>
            </a:r>
          </a:p>
          <a:p>
            <a:r>
              <a:rPr lang="tr-TR" altLang="tr-TR" sz="2400" smtClean="0"/>
              <a:t> Problem edindikleri konuları</a:t>
            </a:r>
            <a:r>
              <a:rPr lang="pt-BR" altLang="tr-TR" sz="2400" smtClean="0"/>
              <a:t>n ba</a:t>
            </a:r>
            <a:r>
              <a:rPr lang="tr-TR" altLang="tr-TR" sz="2400" smtClean="0"/>
              <a:t>şı</a:t>
            </a:r>
            <a:r>
              <a:rPr lang="pt-BR" altLang="tr-TR" sz="2400" smtClean="0"/>
              <a:t>nda s</a:t>
            </a:r>
            <a:r>
              <a:rPr lang="tr-TR" altLang="tr-TR" sz="2400" smtClean="0"/>
              <a:t>ı</a:t>
            </a:r>
            <a:r>
              <a:rPr lang="pt-BR" altLang="tr-TR" sz="2400" smtClean="0"/>
              <a:t>n</a:t>
            </a:r>
            <a:r>
              <a:rPr lang="tr-TR" altLang="tr-TR" sz="2400" smtClean="0"/>
              <a:t>ı</a:t>
            </a:r>
            <a:r>
              <a:rPr lang="pt-BR" altLang="tr-TR" sz="2400" smtClean="0"/>
              <a:t>f mücadelesi ve güçlü s</a:t>
            </a:r>
            <a:r>
              <a:rPr lang="tr-TR" altLang="tr-TR" sz="2400" smtClean="0"/>
              <a:t>ı</a:t>
            </a:r>
            <a:r>
              <a:rPr lang="pt-BR" altLang="tr-TR" sz="2400" smtClean="0"/>
              <a:t>n</a:t>
            </a:r>
            <a:r>
              <a:rPr lang="tr-TR" altLang="tr-TR" sz="2400" smtClean="0"/>
              <a:t>ı</a:t>
            </a:r>
            <a:r>
              <a:rPr lang="pt-BR" altLang="tr-TR" sz="2400" smtClean="0"/>
              <a:t>flar</a:t>
            </a:r>
            <a:r>
              <a:rPr lang="tr-TR" altLang="tr-TR" sz="2400" smtClean="0"/>
              <a:t>ı</a:t>
            </a:r>
            <a:r>
              <a:rPr lang="pt-BR" altLang="tr-TR" sz="2400" smtClean="0"/>
              <a:t>n i</a:t>
            </a:r>
            <a:r>
              <a:rPr lang="tr-TR" altLang="tr-TR" sz="2400" smtClean="0"/>
              <a:t>ş</a:t>
            </a:r>
            <a:r>
              <a:rPr lang="pt-BR" altLang="tr-TR" sz="2400" smtClean="0"/>
              <a:t>sizli</a:t>
            </a:r>
            <a:r>
              <a:rPr lang="tr-TR" altLang="tr-TR" sz="2400" smtClean="0"/>
              <a:t>ğ</a:t>
            </a:r>
            <a:r>
              <a:rPr lang="pt-BR" altLang="tr-TR" sz="2400" smtClean="0"/>
              <a:t>e ve evsizli</a:t>
            </a:r>
            <a:r>
              <a:rPr lang="tr-TR" altLang="tr-TR" sz="2400" smtClean="0"/>
              <a:t>ğ</a:t>
            </a:r>
            <a:r>
              <a:rPr lang="pt-BR" altLang="tr-TR" sz="2400" smtClean="0"/>
              <a:t>e nas</a:t>
            </a:r>
            <a:r>
              <a:rPr lang="tr-TR" altLang="tr-TR" sz="2400" smtClean="0"/>
              <a:t>ı</a:t>
            </a:r>
            <a:r>
              <a:rPr lang="pt-BR" altLang="tr-TR" sz="2400" smtClean="0"/>
              <a:t>l bakt</a:t>
            </a:r>
            <a:r>
              <a:rPr lang="tr-TR" altLang="tr-TR" sz="2400" smtClean="0"/>
              <a:t>ığı gelir. </a:t>
            </a:r>
          </a:p>
          <a:p>
            <a:r>
              <a:rPr lang="tr-TR" altLang="tr-TR" sz="2400" smtClean="0"/>
              <a:t>Örneğin, Amerika’da Afrika kökenlilerin neden daha fazla işsiz olduğunu sorgular, hükümet politikalarını eleştirirler.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Başlık 1"/>
          <p:cNvSpPr>
            <a:spLocks noGrp="1"/>
          </p:cNvSpPr>
          <p:nvPr>
            <p:ph type="title"/>
          </p:nvPr>
        </p:nvSpPr>
        <p:spPr>
          <a:xfrm>
            <a:off x="395288" y="115888"/>
            <a:ext cx="8229600" cy="1139825"/>
          </a:xfrm>
        </p:spPr>
        <p:txBody>
          <a:bodyPr/>
          <a:lstStyle/>
          <a:p>
            <a:pPr eaLnBrk="1" hangingPunct="1"/>
            <a:r>
              <a:rPr lang="tr-TR" altLang="tr-TR" sz="4000" b="1" smtClean="0"/>
              <a:t>Çatışmacı  Yaklaşım ve Aile</a:t>
            </a:r>
            <a:endParaRPr lang="tr-TR" altLang="tr-TR" sz="4000" smtClean="0"/>
          </a:p>
        </p:txBody>
      </p:sp>
      <p:sp>
        <p:nvSpPr>
          <p:cNvPr id="3" name="İçerik Yer Tutucusu 2"/>
          <p:cNvSpPr>
            <a:spLocks noGrp="1"/>
          </p:cNvSpPr>
          <p:nvPr>
            <p:ph sz="quarter" idx="1"/>
          </p:nvPr>
        </p:nvSpPr>
        <p:spPr>
          <a:xfrm>
            <a:off x="179388" y="1125538"/>
            <a:ext cx="8856662" cy="5472112"/>
          </a:xfrm>
        </p:spPr>
        <p:txBody>
          <a:bodyPr/>
          <a:lstStyle/>
          <a:p>
            <a:r>
              <a:rPr lang="tr-TR" altLang="tr-TR" sz="3200" smtClean="0"/>
              <a:t>Engels kapitalizmin destekçisi olarak gördüğü için aileyi eleştirir. Fakat kapitalist olmayan toplumlarda da aile (ve aile problemleri) vardır. </a:t>
            </a:r>
          </a:p>
          <a:p>
            <a:r>
              <a:rPr lang="tr-TR" altLang="tr-TR" sz="3200" smtClean="0"/>
              <a:t>Engels’in dediği gibi aile sosyal eşitsizlik ile bağlantılıdır, başka  bir yönüyle de bir çok sosyal fonksiyonu kolayca yerine getirememektedir..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Başlık 1"/>
          <p:cNvSpPr>
            <a:spLocks noGrp="1"/>
          </p:cNvSpPr>
          <p:nvPr>
            <p:ph type="title"/>
          </p:nvPr>
        </p:nvSpPr>
        <p:spPr/>
        <p:txBody>
          <a:bodyPr/>
          <a:lstStyle/>
          <a:p>
            <a:pPr eaLnBrk="1" hangingPunct="1"/>
            <a:r>
              <a:rPr lang="tr-TR" altLang="tr-TR" sz="4000" b="1" smtClean="0"/>
              <a:t>ÇATIŞMACI YAKLAŞIM</a:t>
            </a:r>
            <a:endParaRPr lang="tr-TR" altLang="tr-TR" sz="4000" smtClean="0"/>
          </a:p>
        </p:txBody>
      </p:sp>
      <p:sp>
        <p:nvSpPr>
          <p:cNvPr id="3" name="İçerik Yer Tutucusu 2"/>
          <p:cNvSpPr>
            <a:spLocks noGrp="1"/>
          </p:cNvSpPr>
          <p:nvPr>
            <p:ph sz="quarter" idx="1"/>
          </p:nvPr>
        </p:nvSpPr>
        <p:spPr>
          <a:xfrm>
            <a:off x="250825" y="1600200"/>
            <a:ext cx="8435975" cy="4781550"/>
          </a:xfrm>
        </p:spPr>
        <p:txBody>
          <a:bodyPr/>
          <a:lstStyle/>
          <a:p>
            <a:pPr eaLnBrk="1" hangingPunct="1"/>
            <a:endParaRPr lang="tr-TR" altLang="tr-TR" smtClean="0"/>
          </a:p>
          <a:p>
            <a:r>
              <a:rPr lang="tr-TR" altLang="tr-TR" smtClean="0"/>
              <a:t>Mülkiyet ve miras: (F. Engels (1884’de) mirasçıların belirlenmesi için ailenin köklerini erkeklerin ihtiyaçlarına dayandırmaktadır (özellikle üst sınıflarda), böylece onlar bütün varlıklarını oğullarına miras bırakabileceklerdir. </a:t>
            </a:r>
          </a:p>
          <a:p>
            <a:r>
              <a:rPr lang="tr-TR" altLang="tr-TR" smtClean="0"/>
              <a:t>Böylece aileler her yeni nesilde sosyal sınıflarını da yeniden üreterek refahlarını çoğaltacaklardır.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Başlık 1"/>
          <p:cNvSpPr>
            <a:spLocks noGrp="1"/>
          </p:cNvSpPr>
          <p:nvPr>
            <p:ph type="title"/>
          </p:nvPr>
        </p:nvSpPr>
        <p:spPr/>
        <p:txBody>
          <a:bodyPr/>
          <a:lstStyle/>
          <a:p>
            <a:pPr eaLnBrk="1" hangingPunct="1"/>
            <a:r>
              <a:rPr lang="tr-TR" altLang="tr-TR" sz="4000" b="1" smtClean="0"/>
              <a:t>ÇATIŞMACI YAKLAŞIM</a:t>
            </a:r>
            <a:endParaRPr lang="tr-TR" altLang="tr-TR" sz="4000" smtClean="0"/>
          </a:p>
        </p:txBody>
      </p:sp>
      <p:sp>
        <p:nvSpPr>
          <p:cNvPr id="3" name="İçerik Yer Tutucusu 2"/>
          <p:cNvSpPr>
            <a:spLocks noGrp="1"/>
          </p:cNvSpPr>
          <p:nvPr>
            <p:ph sz="quarter" idx="1"/>
          </p:nvPr>
        </p:nvSpPr>
        <p:spPr>
          <a:xfrm>
            <a:off x="250825" y="1268413"/>
            <a:ext cx="8435975" cy="4862512"/>
          </a:xfrm>
        </p:spPr>
        <p:txBody>
          <a:bodyPr/>
          <a:lstStyle/>
          <a:p>
            <a:pPr eaLnBrk="1" hangingPunct="1"/>
            <a:endParaRPr lang="tr-TR" altLang="tr-TR" smtClean="0"/>
          </a:p>
          <a:p>
            <a:r>
              <a:rPr lang="tr-TR" altLang="tr-TR" sz="2400" smtClean="0"/>
              <a:t>Çatışma kuramı çoğu zaman Marksizm ile birlikte düşünülür. Marx’ın felsefesi “Diyalektik Materyalizm” (Dialectical Materialism) olarak anılırken; sosyolojisine “Tarihsel Maddecilik” (Historical Materialism) denilir.</a:t>
            </a:r>
          </a:p>
          <a:p>
            <a:r>
              <a:rPr lang="tr-TR" altLang="tr-TR" sz="2400" smtClean="0"/>
              <a:t> Bu bağlamda diğer tüm üretim biçimleri gibi kapitalizmin de diyalektik olarak kendini ortadan kaldıracak potansiyele (işçi sınıfı›) sahip olduğu ve tarihin sınıf mücadelesine dayandığı savunulur.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Başlık 1"/>
          <p:cNvSpPr>
            <a:spLocks noGrp="1"/>
          </p:cNvSpPr>
          <p:nvPr>
            <p:ph type="title"/>
          </p:nvPr>
        </p:nvSpPr>
        <p:spPr/>
        <p:txBody>
          <a:bodyPr/>
          <a:lstStyle/>
          <a:p>
            <a:pPr eaLnBrk="1" hangingPunct="1"/>
            <a:r>
              <a:rPr lang="tr-TR" altLang="tr-TR" sz="4000" b="1" smtClean="0"/>
              <a:t>ÇATIŞMACI YAKLAŞIM</a:t>
            </a:r>
            <a:endParaRPr lang="tr-TR" altLang="tr-TR" sz="4000" smtClean="0"/>
          </a:p>
        </p:txBody>
      </p:sp>
      <p:sp>
        <p:nvSpPr>
          <p:cNvPr id="3" name="İçerik Yer Tutucusu 2"/>
          <p:cNvSpPr>
            <a:spLocks noGrp="1"/>
          </p:cNvSpPr>
          <p:nvPr>
            <p:ph sz="quarter" idx="1"/>
          </p:nvPr>
        </p:nvSpPr>
        <p:spPr>
          <a:xfrm>
            <a:off x="250825" y="1268413"/>
            <a:ext cx="8435975" cy="4862512"/>
          </a:xfrm>
        </p:spPr>
        <p:txBody>
          <a:bodyPr/>
          <a:lstStyle/>
          <a:p>
            <a:pPr marL="0" indent="0" eaLnBrk="1" hangingPunct="1">
              <a:buFont typeface="Wingdings" pitchFamily="2" charset="2"/>
              <a:buNone/>
              <a:defRPr/>
            </a:pPr>
            <a:endParaRPr lang="tr-TR" altLang="tr-TR" dirty="0" smtClean="0"/>
          </a:p>
          <a:p>
            <a:pPr>
              <a:defRPr/>
            </a:pPr>
            <a:r>
              <a:rPr lang="tr-TR" sz="2000" dirty="0"/>
              <a:t>Karl </a:t>
            </a:r>
            <a:r>
              <a:rPr lang="tr-TR" sz="2000" dirty="0" err="1"/>
              <a:t>Marx</a:t>
            </a:r>
            <a:r>
              <a:rPr lang="tr-TR" sz="2000" dirty="0"/>
              <a:t> </a:t>
            </a:r>
            <a:r>
              <a:rPr lang="tr-TR" sz="2000" dirty="0" smtClean="0"/>
              <a:t>Avrupa’yı dönüştüren </a:t>
            </a:r>
            <a:r>
              <a:rPr lang="tr-TR" sz="2000" dirty="0"/>
              <a:t>Sanayi Devrimini gözleyerek </a:t>
            </a:r>
            <a:r>
              <a:rPr lang="tr-TR" sz="2000" dirty="0" smtClean="0"/>
              <a:t>çatışma kuramını geliştirmiştir</a:t>
            </a:r>
            <a:r>
              <a:rPr lang="tr-TR" sz="2000" dirty="0"/>
              <a:t>. </a:t>
            </a:r>
            <a:endParaRPr lang="tr-TR" sz="2000" dirty="0" smtClean="0"/>
          </a:p>
          <a:p>
            <a:pPr>
              <a:defRPr/>
            </a:pPr>
            <a:r>
              <a:rPr lang="tr-TR" sz="2000" dirty="0" smtClean="0"/>
              <a:t>Kırdan </a:t>
            </a:r>
            <a:r>
              <a:rPr lang="tr-TR" sz="2000" dirty="0"/>
              <a:t>göçen </a:t>
            </a:r>
            <a:r>
              <a:rPr lang="tr-TR" sz="2000" dirty="0" smtClean="0"/>
              <a:t>tarım işçilerin </a:t>
            </a:r>
            <a:r>
              <a:rPr lang="tr-TR" sz="2000" dirty="0"/>
              <a:t>kentlerde </a:t>
            </a:r>
            <a:r>
              <a:rPr lang="tr-TR" sz="2000" dirty="0" smtClean="0"/>
              <a:t>karın tokluğuna çalıştırıldığını ve </a:t>
            </a:r>
            <a:r>
              <a:rPr lang="tr-TR" sz="2000" dirty="0"/>
              <a:t>ortalama ömürlerinin 30 </a:t>
            </a:r>
            <a:r>
              <a:rPr lang="tr-TR" sz="2000" dirty="0" smtClean="0"/>
              <a:t>yaş olduğuna tanık olmuştur</a:t>
            </a:r>
            <a:r>
              <a:rPr lang="tr-TR" sz="2000" dirty="0"/>
              <a:t>. </a:t>
            </a:r>
            <a:endParaRPr lang="tr-TR" sz="2000" dirty="0" smtClean="0"/>
          </a:p>
          <a:p>
            <a:pPr>
              <a:defRPr/>
            </a:pPr>
            <a:r>
              <a:rPr lang="tr-TR" sz="2000" dirty="0" smtClean="0"/>
              <a:t>Bu acımasız çalışma</a:t>
            </a:r>
            <a:r>
              <a:rPr lang="tr-TR" sz="2000" dirty="0"/>
              <a:t> </a:t>
            </a:r>
            <a:r>
              <a:rPr lang="tr-TR" sz="2000" dirty="0" smtClean="0"/>
              <a:t>koşullarını </a:t>
            </a:r>
            <a:r>
              <a:rPr lang="tr-TR" sz="2000" dirty="0"/>
              <a:t>anlayabilmek için tarihsel olarak </a:t>
            </a:r>
            <a:r>
              <a:rPr lang="tr-TR" sz="2000" dirty="0" smtClean="0"/>
              <a:t>toplumları </a:t>
            </a:r>
            <a:r>
              <a:rPr lang="tr-TR" sz="2000" dirty="0"/>
              <a:t>incelemeye </a:t>
            </a:r>
            <a:r>
              <a:rPr lang="tr-TR" sz="2000" dirty="0" smtClean="0"/>
              <a:t>başladığında</a:t>
            </a:r>
            <a:r>
              <a:rPr lang="tr-TR" sz="2000" dirty="0"/>
              <a:t> </a:t>
            </a:r>
            <a:r>
              <a:rPr lang="tr-TR" sz="2000" dirty="0" smtClean="0"/>
              <a:t>ise insanlık </a:t>
            </a:r>
            <a:r>
              <a:rPr lang="tr-TR" sz="2000" dirty="0"/>
              <a:t>tarihinin </a:t>
            </a:r>
            <a:r>
              <a:rPr lang="tr-TR" sz="2000" dirty="0" smtClean="0"/>
              <a:t>sınıf çatışmasına dayandığını </a:t>
            </a:r>
            <a:r>
              <a:rPr lang="tr-TR" sz="2000" dirty="0"/>
              <a:t>ve </a:t>
            </a:r>
            <a:r>
              <a:rPr lang="tr-TR" sz="2000" dirty="0" smtClean="0"/>
              <a:t>sınırlı  sayıda </a:t>
            </a:r>
            <a:r>
              <a:rPr lang="tr-TR" sz="2000" dirty="0"/>
              <a:t>güçlünün (</a:t>
            </a:r>
            <a:r>
              <a:rPr lang="tr-TR" sz="2000" dirty="0" smtClean="0"/>
              <a:t>burjuvazi) üretim araçlarına </a:t>
            </a:r>
            <a:r>
              <a:rPr lang="tr-TR" sz="2000" dirty="0"/>
              <a:t>sahip </a:t>
            </a:r>
            <a:r>
              <a:rPr lang="tr-TR" sz="2000" dirty="0" smtClean="0"/>
              <a:t>olduğunu </a:t>
            </a:r>
            <a:r>
              <a:rPr lang="tr-TR" sz="2000" dirty="0"/>
              <a:t>ve </a:t>
            </a:r>
            <a:r>
              <a:rPr lang="tr-TR" sz="2000" dirty="0" smtClean="0"/>
              <a:t>çoğunluğu oluşturan işçileri </a:t>
            </a:r>
            <a:r>
              <a:rPr lang="tr-TR" sz="2000" dirty="0"/>
              <a:t>(</a:t>
            </a:r>
            <a:r>
              <a:rPr lang="tr-TR" sz="2000" dirty="0" err="1" smtClean="0"/>
              <a:t>proletariat</a:t>
            </a:r>
            <a:r>
              <a:rPr lang="tr-TR" sz="2000" dirty="0" smtClean="0"/>
              <a:t>) sömürdüğünü görmüştür</a:t>
            </a:r>
            <a:endParaRPr lang="tr-TR" altLang="tr-TR" sz="2000" dirty="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Başlık 1"/>
          <p:cNvSpPr>
            <a:spLocks noGrp="1"/>
          </p:cNvSpPr>
          <p:nvPr>
            <p:ph type="title"/>
          </p:nvPr>
        </p:nvSpPr>
        <p:spPr/>
        <p:txBody>
          <a:bodyPr/>
          <a:lstStyle/>
          <a:p>
            <a:pPr eaLnBrk="1" hangingPunct="1"/>
            <a:r>
              <a:rPr lang="tr-TR" altLang="tr-TR" sz="4000" b="1" smtClean="0"/>
              <a:t>ÇATIŞMACI YAKLAŞIM</a:t>
            </a:r>
            <a:endParaRPr lang="tr-TR" altLang="tr-TR" sz="4000" smtClean="0"/>
          </a:p>
        </p:txBody>
      </p:sp>
      <p:sp>
        <p:nvSpPr>
          <p:cNvPr id="3" name="İçerik Yer Tutucusu 2"/>
          <p:cNvSpPr>
            <a:spLocks noGrp="1"/>
          </p:cNvSpPr>
          <p:nvPr>
            <p:ph sz="quarter" idx="1"/>
          </p:nvPr>
        </p:nvSpPr>
        <p:spPr>
          <a:xfrm>
            <a:off x="250825" y="1268413"/>
            <a:ext cx="8435975" cy="4862512"/>
          </a:xfrm>
        </p:spPr>
        <p:txBody>
          <a:bodyPr/>
          <a:lstStyle/>
          <a:p>
            <a:pPr marL="0" indent="0" eaLnBrk="1" hangingPunct="1">
              <a:buFont typeface="Wingdings" pitchFamily="2" charset="2"/>
              <a:buNone/>
              <a:defRPr/>
            </a:pPr>
            <a:endParaRPr lang="tr-TR" altLang="tr-TR" dirty="0" smtClean="0"/>
          </a:p>
          <a:p>
            <a:pPr>
              <a:defRPr/>
            </a:pPr>
            <a:r>
              <a:rPr lang="tr-TR" sz="2000" dirty="0"/>
              <a:t>Modern </a:t>
            </a:r>
            <a:r>
              <a:rPr lang="tr-TR" sz="2000" dirty="0" smtClean="0"/>
              <a:t>çatışma kuramının </a:t>
            </a:r>
            <a:r>
              <a:rPr lang="tr-TR" sz="2000" dirty="0"/>
              <a:t>kurucusu C.W. </a:t>
            </a:r>
            <a:r>
              <a:rPr lang="tr-TR" sz="2000" dirty="0" err="1"/>
              <a:t>Mills’e</a:t>
            </a:r>
            <a:r>
              <a:rPr lang="tr-TR" sz="2000" dirty="0"/>
              <a:t> göre, ilk </a:t>
            </a:r>
            <a:r>
              <a:rPr lang="tr-TR" sz="2000" dirty="0" smtClean="0"/>
              <a:t>aşamada </a:t>
            </a:r>
            <a:r>
              <a:rPr lang="tr-TR" sz="2000" dirty="0"/>
              <a:t>sosyal </a:t>
            </a:r>
            <a:r>
              <a:rPr lang="tr-TR" sz="2000" dirty="0" smtClean="0"/>
              <a:t>yapılar </a:t>
            </a:r>
            <a:r>
              <a:rPr lang="tr-TR" sz="2000" dirty="0"/>
              <a:t>birbiriyle </a:t>
            </a:r>
            <a:r>
              <a:rPr lang="tr-TR" sz="2000" dirty="0" smtClean="0"/>
              <a:t>çıkar </a:t>
            </a:r>
            <a:r>
              <a:rPr lang="tr-TR" sz="2000" dirty="0"/>
              <a:t>ve </a:t>
            </a:r>
            <a:r>
              <a:rPr lang="tr-TR" sz="2000" dirty="0" smtClean="0"/>
              <a:t>kıt </a:t>
            </a:r>
            <a:r>
              <a:rPr lang="tr-TR" sz="2000" dirty="0"/>
              <a:t>kaynaklar için </a:t>
            </a:r>
            <a:r>
              <a:rPr lang="tr-TR" sz="2000" dirty="0" smtClean="0"/>
              <a:t>çatışan </a:t>
            </a:r>
            <a:r>
              <a:rPr lang="tr-TR" sz="2000" dirty="0"/>
              <a:t>insanlar </a:t>
            </a:r>
            <a:r>
              <a:rPr lang="tr-TR" sz="2000" dirty="0" smtClean="0"/>
              <a:t>aracılığıyla yaratılır</a:t>
            </a:r>
            <a:r>
              <a:rPr lang="tr-TR" sz="2000" dirty="0"/>
              <a:t>. </a:t>
            </a:r>
            <a:endParaRPr lang="tr-TR" sz="2000" dirty="0" smtClean="0"/>
          </a:p>
          <a:p>
            <a:pPr>
              <a:defRPr/>
            </a:pPr>
            <a:r>
              <a:rPr lang="tr-TR" sz="2000" dirty="0" smtClean="0"/>
              <a:t>Daha sonraki aşamada </a:t>
            </a:r>
            <a:r>
              <a:rPr lang="tr-TR" sz="2000" dirty="0"/>
              <a:t>ise </a:t>
            </a:r>
            <a:r>
              <a:rPr lang="tr-TR" sz="2000" dirty="0" smtClean="0"/>
              <a:t>çıkar </a:t>
            </a:r>
            <a:r>
              <a:rPr lang="tr-TR" sz="2000" dirty="0"/>
              <a:t>ve kaynaklar, insanlar </a:t>
            </a:r>
            <a:r>
              <a:rPr lang="tr-TR" sz="2000" dirty="0" smtClean="0"/>
              <a:t>tarafından yaratılan yapının yüceltilerek “</a:t>
            </a:r>
            <a:r>
              <a:rPr lang="tr-TR" sz="2000" dirty="0" err="1" smtClean="0"/>
              <a:t>şeyleştirilmesi”nden</a:t>
            </a:r>
            <a:r>
              <a:rPr lang="tr-TR" sz="2000" dirty="0" smtClean="0"/>
              <a:t> </a:t>
            </a:r>
            <a:r>
              <a:rPr lang="tr-TR" sz="2000" dirty="0"/>
              <a:t>(</a:t>
            </a:r>
            <a:r>
              <a:rPr lang="tr-TR" sz="2000" dirty="0" err="1"/>
              <a:t>reification</a:t>
            </a:r>
            <a:r>
              <a:rPr lang="tr-TR" sz="2000" dirty="0"/>
              <a:t>) toplumdaki güç ve </a:t>
            </a:r>
            <a:r>
              <a:rPr lang="tr-TR" sz="2000" dirty="0" smtClean="0"/>
              <a:t>kaynakların eşitsiz dağılımından </a:t>
            </a:r>
            <a:r>
              <a:rPr lang="tr-TR" sz="2000" dirty="0"/>
              <a:t>etkilenir</a:t>
            </a:r>
            <a:r>
              <a:rPr lang="tr-TR" sz="2000" dirty="0" smtClean="0"/>
              <a:t>.</a:t>
            </a:r>
          </a:p>
          <a:p>
            <a:pPr>
              <a:defRPr/>
            </a:pPr>
            <a:r>
              <a:rPr lang="tr-TR" sz="2000" dirty="0"/>
              <a:t>Bu </a:t>
            </a:r>
            <a:r>
              <a:rPr lang="tr-TR" sz="2000" dirty="0" err="1" smtClean="0"/>
              <a:t>şeyleştirme</a:t>
            </a:r>
            <a:r>
              <a:rPr lang="tr-TR" sz="2000" dirty="0" smtClean="0"/>
              <a:t> aslında </a:t>
            </a:r>
            <a:r>
              <a:rPr lang="tr-TR" sz="2000" dirty="0"/>
              <a:t>insan ve onun </a:t>
            </a:r>
            <a:r>
              <a:rPr lang="tr-TR" sz="2000" dirty="0" smtClean="0"/>
              <a:t>yarattığı yapı arasındaki</a:t>
            </a:r>
            <a:r>
              <a:rPr lang="tr-TR" sz="2000" dirty="0"/>
              <a:t> </a:t>
            </a:r>
            <a:r>
              <a:rPr lang="tr-TR" sz="2000" dirty="0" smtClean="0"/>
              <a:t>diyalektik bağın kopması </a:t>
            </a:r>
            <a:r>
              <a:rPr lang="tr-TR" sz="2000" dirty="0"/>
              <a:t>ya da gözden </a:t>
            </a:r>
            <a:r>
              <a:rPr lang="tr-TR" sz="2000" dirty="0" smtClean="0"/>
              <a:t>kaçırılmasıdır</a:t>
            </a:r>
            <a:r>
              <a:rPr lang="tr-TR" sz="2000" dirty="0"/>
              <a:t>. </a:t>
            </a:r>
            <a:endParaRPr lang="tr-TR" sz="2000" dirty="0" smtClean="0"/>
          </a:p>
          <a:p>
            <a:pPr>
              <a:defRPr/>
            </a:pPr>
            <a:r>
              <a:rPr lang="tr-TR" sz="2000" dirty="0" smtClean="0"/>
              <a:t>Ona </a:t>
            </a:r>
            <a:r>
              <a:rPr lang="tr-TR" sz="2000" dirty="0"/>
              <a:t>göre Amerikan </a:t>
            </a:r>
            <a:r>
              <a:rPr lang="tr-TR" sz="2000" dirty="0" smtClean="0"/>
              <a:t>toplumundaki iktidar </a:t>
            </a:r>
            <a:r>
              <a:rPr lang="tr-TR" sz="2000" dirty="0"/>
              <a:t>seçkinlerinin üç </a:t>
            </a:r>
            <a:r>
              <a:rPr lang="tr-TR" sz="2000" dirty="0" smtClean="0"/>
              <a:t>ayağı </a:t>
            </a:r>
            <a:r>
              <a:rPr lang="tr-TR" sz="2000" dirty="0"/>
              <a:t>ordu (Pentagon), ekonomi ve </a:t>
            </a:r>
            <a:r>
              <a:rPr lang="tr-TR" sz="2000" dirty="0" smtClean="0"/>
              <a:t>yönetim/hükümetten oluşur</a:t>
            </a:r>
            <a:r>
              <a:rPr lang="tr-TR" sz="2000" dirty="0"/>
              <a:t>.</a:t>
            </a:r>
            <a:endParaRPr lang="tr-TR" altLang="tr-TR" sz="2000" dirty="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Başlık 1"/>
          <p:cNvSpPr>
            <a:spLocks noGrp="1"/>
          </p:cNvSpPr>
          <p:nvPr>
            <p:ph type="title"/>
          </p:nvPr>
        </p:nvSpPr>
        <p:spPr/>
        <p:txBody>
          <a:bodyPr/>
          <a:lstStyle/>
          <a:p>
            <a:pPr eaLnBrk="1" hangingPunct="1"/>
            <a:r>
              <a:rPr lang="tr-TR" altLang="tr-TR" sz="4000" b="1" smtClean="0"/>
              <a:t>ÇATIŞMACI YAKLAŞIM</a:t>
            </a:r>
            <a:endParaRPr lang="tr-TR" altLang="tr-TR" sz="4000" smtClean="0"/>
          </a:p>
        </p:txBody>
      </p:sp>
      <p:sp>
        <p:nvSpPr>
          <p:cNvPr id="3" name="İçerik Yer Tutucusu 2"/>
          <p:cNvSpPr>
            <a:spLocks noGrp="1"/>
          </p:cNvSpPr>
          <p:nvPr>
            <p:ph sz="quarter" idx="1"/>
          </p:nvPr>
        </p:nvSpPr>
        <p:spPr>
          <a:xfrm>
            <a:off x="250825" y="1268413"/>
            <a:ext cx="8435975" cy="4862512"/>
          </a:xfrm>
        </p:spPr>
        <p:txBody>
          <a:bodyPr/>
          <a:lstStyle/>
          <a:p>
            <a:pPr marL="0" indent="0" eaLnBrk="1" hangingPunct="1">
              <a:buFont typeface="Wingdings" pitchFamily="2" charset="2"/>
              <a:buNone/>
              <a:defRPr/>
            </a:pPr>
            <a:endParaRPr lang="tr-TR" altLang="tr-TR" dirty="0" smtClean="0"/>
          </a:p>
          <a:p>
            <a:pPr>
              <a:defRPr/>
            </a:pPr>
            <a:r>
              <a:rPr lang="tr-TR" sz="2000" dirty="0" smtClean="0"/>
              <a:t>Çatışma yaklaşımı, gruplar arası ilişkilere odaklanmıştır. </a:t>
            </a:r>
          </a:p>
          <a:p>
            <a:pPr>
              <a:defRPr/>
            </a:pPr>
            <a:r>
              <a:rPr lang="tr-TR" sz="2000" dirty="0" smtClean="0"/>
              <a:t>Gruplar arası ilişkiler genel olarak şu iki ilkeye dayalı olarak açıklanır:</a:t>
            </a:r>
          </a:p>
          <a:p>
            <a:pPr lvl="1">
              <a:defRPr/>
            </a:pPr>
            <a:r>
              <a:rPr lang="tr-TR" sz="1600" dirty="0" smtClean="0"/>
              <a:t>Kıt kaynaklar, toplumsal kümeleri birbirleriyle rekabet ve mücadele içinde olmaya zorlar.</a:t>
            </a:r>
          </a:p>
          <a:p>
            <a:pPr lvl="1">
              <a:defRPr/>
            </a:pPr>
            <a:r>
              <a:rPr lang="tr-TR" sz="1600" dirty="0" smtClean="0"/>
              <a:t>Bu mücadele ve yarış nedeniyle toplumda ilişkiler aslında denge ve istikrar üzerine değil çatışma üzerine oturur.</a:t>
            </a:r>
          </a:p>
          <a:p>
            <a:pPr lvl="1">
              <a:defRPr/>
            </a:pPr>
            <a:endParaRPr lang="tr-TR" sz="1600" dirty="0"/>
          </a:p>
          <a:p>
            <a:pPr marL="344487" lvl="1" indent="0">
              <a:buFont typeface="Wingdings" pitchFamily="2" charset="2"/>
              <a:buNone/>
              <a:defRPr/>
            </a:pPr>
            <a:r>
              <a:rPr lang="tr-TR" sz="1600" dirty="0" smtClean="0"/>
              <a:t>Bu kuramsal yaklaşımdan hareket eden araştırmacılar aileyi,  toplumsal eşitsizliğin doğurduğu sorunları deneyimleyen bir küme olarak tarif ederler.</a:t>
            </a:r>
          </a:p>
          <a:p>
            <a:pPr marL="344487" lvl="1" indent="0">
              <a:buFont typeface="Wingdings" pitchFamily="2" charset="2"/>
              <a:buNone/>
              <a:defRPr/>
            </a:pPr>
            <a:endParaRPr lang="tr-TR" sz="1600" dirty="0" smtClean="0"/>
          </a:p>
          <a:p>
            <a:pPr marL="344487" lvl="1" indent="0">
              <a:buFont typeface="Wingdings" pitchFamily="2" charset="2"/>
              <a:buNone/>
              <a:defRPr/>
            </a:pPr>
            <a:r>
              <a:rPr lang="tr-TR" sz="1600" dirty="0" smtClean="0"/>
              <a:t>Bunlara göre aile ve aile üyeleri, toplumda güçlü gruplar tarafından kontrol edilen kıt kaynaklar için yarışmak zorundadırlar.</a:t>
            </a:r>
          </a:p>
          <a:p>
            <a:pPr>
              <a:defRPr/>
            </a:pPr>
            <a:endParaRPr lang="tr-TR" altLang="tr-TR" sz="2000" dirty="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Başlık 1"/>
          <p:cNvSpPr>
            <a:spLocks noGrp="1"/>
          </p:cNvSpPr>
          <p:nvPr>
            <p:ph type="title"/>
          </p:nvPr>
        </p:nvSpPr>
        <p:spPr/>
        <p:txBody>
          <a:bodyPr/>
          <a:lstStyle/>
          <a:p>
            <a:pPr eaLnBrk="1" hangingPunct="1"/>
            <a:r>
              <a:rPr lang="tr-TR" altLang="tr-TR" sz="4000" b="1" smtClean="0"/>
              <a:t>ÇATIŞMACI YAKLAŞIM</a:t>
            </a:r>
            <a:endParaRPr lang="tr-TR" altLang="tr-TR" sz="4000" smtClean="0"/>
          </a:p>
        </p:txBody>
      </p:sp>
      <p:sp>
        <p:nvSpPr>
          <p:cNvPr id="3" name="İçerik Yer Tutucusu 2"/>
          <p:cNvSpPr>
            <a:spLocks noGrp="1"/>
          </p:cNvSpPr>
          <p:nvPr>
            <p:ph sz="quarter" idx="1"/>
          </p:nvPr>
        </p:nvSpPr>
        <p:spPr>
          <a:xfrm>
            <a:off x="250825" y="1268413"/>
            <a:ext cx="8435975" cy="4862512"/>
          </a:xfrm>
        </p:spPr>
        <p:txBody>
          <a:bodyPr>
            <a:normAutofit lnSpcReduction="10000"/>
          </a:bodyPr>
          <a:lstStyle/>
          <a:p>
            <a:pPr marL="0" indent="0" eaLnBrk="1" hangingPunct="1">
              <a:buFont typeface="Wingdings" pitchFamily="2" charset="2"/>
              <a:buNone/>
              <a:defRPr/>
            </a:pPr>
            <a:endParaRPr lang="tr-TR" altLang="tr-TR" dirty="0" smtClean="0"/>
          </a:p>
          <a:p>
            <a:pPr>
              <a:defRPr/>
            </a:pPr>
            <a:r>
              <a:rPr lang="tr-TR" sz="2000" dirty="0" smtClean="0"/>
              <a:t>Bu kuramın yanıt bulmak istediği temel sorular şunlardır.</a:t>
            </a:r>
          </a:p>
          <a:p>
            <a:pPr>
              <a:defRPr/>
            </a:pPr>
            <a:r>
              <a:rPr lang="tr-TR" altLang="tr-TR" sz="2000" dirty="0" smtClean="0"/>
              <a:t>Kaynakların sınırlı olduğu durumlarda, hangi aileler bundan kazançlı çıkarlar ve hangi aileler kaybederler?</a:t>
            </a:r>
          </a:p>
          <a:p>
            <a:pPr>
              <a:defRPr/>
            </a:pPr>
            <a:r>
              <a:rPr lang="tr-TR" altLang="tr-TR" sz="2000" dirty="0" smtClean="0"/>
              <a:t>Aileler, kendi ayrıcalıklarını nasıl korurlar?</a:t>
            </a:r>
          </a:p>
          <a:p>
            <a:pPr marL="0" indent="0">
              <a:buFont typeface="Wingdings" pitchFamily="2" charset="2"/>
              <a:buNone/>
              <a:defRPr/>
            </a:pPr>
            <a:r>
              <a:rPr lang="tr-TR" altLang="tr-TR" sz="2000" dirty="0" smtClean="0"/>
              <a:t>Çatışma kuramının temel varsayımlara dayalı olarak öne sürdüğü önermeler beş madde de özetlenebilir:</a:t>
            </a:r>
          </a:p>
          <a:p>
            <a:pPr marL="0" indent="0">
              <a:buFont typeface="Wingdings" pitchFamily="2" charset="2"/>
              <a:buNone/>
              <a:defRPr/>
            </a:pPr>
            <a:r>
              <a:rPr lang="tr-TR" altLang="tr-TR" sz="2000" dirty="0"/>
              <a:t>	</a:t>
            </a:r>
            <a:r>
              <a:rPr lang="tr-TR" altLang="tr-TR" sz="2000" dirty="0" smtClean="0"/>
              <a:t>1- Gruplar arasındaki çatışma, kaynakların dağılımına ve yarışmacı sosyal yapıya dayanmaktadır.</a:t>
            </a:r>
          </a:p>
          <a:p>
            <a:pPr marL="0" indent="0">
              <a:buFont typeface="Wingdings" pitchFamily="2" charset="2"/>
              <a:buNone/>
              <a:defRPr/>
            </a:pPr>
            <a:r>
              <a:rPr lang="tr-TR" altLang="tr-TR" sz="2000" dirty="0"/>
              <a:t>	</a:t>
            </a:r>
            <a:r>
              <a:rPr lang="tr-TR" altLang="tr-TR" sz="2000" dirty="0" smtClean="0"/>
              <a:t>2- Grup içindeki çatışma (sözgelimi aile) bireyler arasındaki kaynakların eşitsiz paylaşımından kaynaklanmaktadır.</a:t>
            </a:r>
          </a:p>
          <a:p>
            <a:pPr marL="0" indent="0">
              <a:buFont typeface="Wingdings" pitchFamily="2" charset="2"/>
              <a:buNone/>
              <a:defRPr/>
            </a:pPr>
            <a:r>
              <a:rPr lang="tr-TR" altLang="tr-TR" sz="2000" dirty="0"/>
              <a:t>	</a:t>
            </a:r>
            <a:r>
              <a:rPr lang="tr-TR" altLang="tr-TR" sz="2000" dirty="0" smtClean="0"/>
              <a:t>3- Bir çatışma yönetim biçimi olarak pazarlık, daha çok eşitlikçi otorite yapılarında görülmektedir ve pazarlık, aile içinde en fazla kaynağa sahip olan kişinin lehine sonuçlanmaktadır.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Başlık 1"/>
          <p:cNvSpPr>
            <a:spLocks noGrp="1"/>
          </p:cNvSpPr>
          <p:nvPr>
            <p:ph type="title"/>
          </p:nvPr>
        </p:nvSpPr>
        <p:spPr/>
        <p:txBody>
          <a:bodyPr/>
          <a:lstStyle/>
          <a:p>
            <a:pPr eaLnBrk="1" hangingPunct="1"/>
            <a:r>
              <a:rPr lang="tr-TR" altLang="tr-TR" sz="4000" b="1" smtClean="0"/>
              <a:t>ÇATIŞMACI YAKLAŞIM</a:t>
            </a:r>
            <a:endParaRPr lang="tr-TR" altLang="tr-TR" sz="4000" smtClean="0"/>
          </a:p>
        </p:txBody>
      </p:sp>
      <p:sp>
        <p:nvSpPr>
          <p:cNvPr id="3" name="İçerik Yer Tutucusu 2"/>
          <p:cNvSpPr>
            <a:spLocks noGrp="1"/>
          </p:cNvSpPr>
          <p:nvPr>
            <p:ph sz="quarter" idx="1"/>
          </p:nvPr>
        </p:nvSpPr>
        <p:spPr>
          <a:xfrm>
            <a:off x="250825" y="1268413"/>
            <a:ext cx="8435975" cy="4862512"/>
          </a:xfrm>
        </p:spPr>
        <p:txBody>
          <a:bodyPr/>
          <a:lstStyle/>
          <a:p>
            <a:pPr marL="0" indent="0" eaLnBrk="1" hangingPunct="1">
              <a:buFont typeface="Wingdings" pitchFamily="2" charset="2"/>
              <a:buNone/>
            </a:pPr>
            <a:r>
              <a:rPr lang="tr-TR" altLang="tr-TR" smtClean="0"/>
              <a:t>	</a:t>
            </a:r>
            <a:r>
              <a:rPr lang="tr-TR" altLang="tr-TR" sz="2400" smtClean="0"/>
              <a:t>4- Pazarlık, kaynakları gerektirmektedir; bir uzlaşma ortamında en  fazla kaynağa sahip olan en fazla ödülü elde etmek için pazarlık yapacaktır.</a:t>
            </a:r>
          </a:p>
          <a:p>
            <a:pPr marL="0" indent="0" eaLnBrk="1" hangingPunct="1">
              <a:buFont typeface="Wingdings" pitchFamily="2" charset="2"/>
              <a:buNone/>
            </a:pPr>
            <a:r>
              <a:rPr lang="tr-TR" altLang="tr-TR" sz="2400" smtClean="0"/>
              <a:t>	5- Grup  içinde (söz gelimi ailede) koalisyon oluşturma, en fazla demokratik otorite yapılarında görülmektedir ve ancak demokratik gruplarda sadece maddi kaynaklar ailevi koalisyon ve  bunların sonuçlarını tayin etmezler.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0</TotalTime>
  <Words>1461</Words>
  <Application>Microsoft Office PowerPoint</Application>
  <PresentationFormat>Ekran Gösterisi (4:3)</PresentationFormat>
  <Paragraphs>122</Paragraphs>
  <Slides>26</Slides>
  <Notes>0</Notes>
  <HiddenSlides>0</HiddenSlides>
  <MMClips>0</MMClips>
  <ScaleCrop>false</ScaleCrop>
  <HeadingPairs>
    <vt:vector size="4" baseType="variant">
      <vt:variant>
        <vt:lpstr>Tema</vt:lpstr>
      </vt:variant>
      <vt:variant>
        <vt:i4>1</vt:i4>
      </vt:variant>
      <vt:variant>
        <vt:lpstr>Slayt Başlıkları</vt:lpstr>
      </vt:variant>
      <vt:variant>
        <vt:i4>26</vt:i4>
      </vt:variant>
    </vt:vector>
  </HeadingPairs>
  <TitlesOfParts>
    <vt:vector size="27" baseType="lpstr">
      <vt:lpstr>Cumba</vt:lpstr>
      <vt:lpstr>Sosyolojik Yaklaşımlar Temelinde Aile Kuramları</vt:lpstr>
      <vt:lpstr>ÇATIŞMACI YAKLAŞIM</vt:lpstr>
      <vt:lpstr>ÇATIŞMACI YAKLAŞIM</vt:lpstr>
      <vt:lpstr>ÇATIŞMACI YAKLAŞIM</vt:lpstr>
      <vt:lpstr>ÇATIŞMACI YAKLAŞIM</vt:lpstr>
      <vt:lpstr>ÇATIŞMACI YAKLAŞIM</vt:lpstr>
      <vt:lpstr>ÇATIŞMACI YAKLAŞIM</vt:lpstr>
      <vt:lpstr>ÇATIŞMACI YAKLAŞIM</vt:lpstr>
      <vt:lpstr>ÇATIŞMACI YAKLAŞIM</vt:lpstr>
      <vt:lpstr>ÇATIŞMACI YAKLAŞIM</vt:lpstr>
      <vt:lpstr>ÇATIŞMACI YAKLAŞIM</vt:lpstr>
      <vt:lpstr>Çatışmacı  Yaklaşım ve Aile</vt:lpstr>
      <vt:lpstr>Çatışmacı  Yaklaşım ve Aile</vt:lpstr>
      <vt:lpstr>Çatışmacı  Yaklaşım ve Aile</vt:lpstr>
      <vt:lpstr>Çatışmacı  Yaklaşım ve Aile</vt:lpstr>
      <vt:lpstr>Çatışmacı  Yaklaşım ve Aile</vt:lpstr>
      <vt:lpstr>Çatışmacı  Yaklaşım ve Aile</vt:lpstr>
      <vt:lpstr>Çatışmacı  Yaklaşım ve Aile</vt:lpstr>
      <vt:lpstr>Çatışmacı  Yaklaşım ve Aile</vt:lpstr>
      <vt:lpstr>Çatışmacı  Yaklaşım ve Aile</vt:lpstr>
      <vt:lpstr>Çatışmacı  Yaklaşım ve Aile</vt:lpstr>
      <vt:lpstr>Çatışmacı  Yaklaşım ve Aile</vt:lpstr>
      <vt:lpstr>Çatışmacı  Yaklaşım ve Aile</vt:lpstr>
      <vt:lpstr>Çatışmacı  Yaklaşım ve Aile</vt:lpstr>
      <vt:lpstr>Çatışmacı  Yaklaşım ve Aile</vt:lpstr>
      <vt:lpstr>Çatışmacı  Yaklaşım ve Aile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Sosyolojik Yaklaşımlar Temelinde Aile Kuramları</dc:title>
  <dc:creator>irem yilmaz</dc:creator>
  <cp:lastModifiedBy>iremyilmaz</cp:lastModifiedBy>
  <cp:revision>1</cp:revision>
  <dcterms:created xsi:type="dcterms:W3CDTF">2018-04-04T18:33:41Z</dcterms:created>
  <dcterms:modified xsi:type="dcterms:W3CDTF">2018-04-04T18:34:22Z</dcterms:modified>
</cp:coreProperties>
</file>