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9"/>
  </p:notes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9" r:id="rId9"/>
    <p:sldId id="262" r:id="rId10"/>
    <p:sldId id="270" r:id="rId11"/>
    <p:sldId id="263" r:id="rId12"/>
    <p:sldId id="271" r:id="rId13"/>
    <p:sldId id="264" r:id="rId14"/>
    <p:sldId id="265" r:id="rId15"/>
    <p:sldId id="266" r:id="rId16"/>
    <p:sldId id="267" r:id="rId17"/>
    <p:sldId id="272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F941-30F2-4CC5-B930-F11A7E57BC95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787C8-2713-4260-ADDD-E74654B2AE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384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NewRomanPSM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37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144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945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99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24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25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08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91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24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69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86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352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74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53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52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44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1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55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600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68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6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713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085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95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953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BİY113 BOTANİK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smtClean="0"/>
              <a:t>Dr. </a:t>
            </a:r>
            <a:r>
              <a:rPr lang="tr-TR" sz="3200" dirty="0" err="1" smtClean="0"/>
              <a:t>Ögr</a:t>
            </a:r>
            <a:r>
              <a:rPr lang="tr-TR" sz="3200" dirty="0" smtClean="0"/>
              <a:t>. Üyesi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18117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13"/>
          <a:stretch/>
        </p:blipFill>
        <p:spPr>
          <a:xfrm>
            <a:off x="4237448" y="2877298"/>
            <a:ext cx="5172605" cy="34163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351129" y="2507966"/>
            <a:ext cx="1433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tr-TR" b="1" dirty="0" smtClean="0"/>
              <a:t>Stolon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038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606721"/>
            <a:ext cx="2805752" cy="35702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b="0" i="0" u="none" strike="noStrike" baseline="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b="1" dirty="0"/>
              <a:t>Yapraksı </a:t>
            </a:r>
            <a:r>
              <a:rPr lang="tr-TR" b="1" dirty="0" smtClean="0"/>
              <a:t>Gövde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22" y="2606721"/>
            <a:ext cx="5645399" cy="39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928047" y="2629832"/>
            <a:ext cx="503602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tr-TR" sz="2400" b="1" dirty="0">
                <a:solidFill>
                  <a:prstClr val="black"/>
                </a:solidFill>
              </a:rPr>
              <a:t>Etli (</a:t>
            </a:r>
            <a:r>
              <a:rPr lang="tr-TR" sz="2400" b="1" dirty="0" err="1">
                <a:solidFill>
                  <a:prstClr val="black"/>
                </a:solidFill>
              </a:rPr>
              <a:t>Sukkulent</a:t>
            </a:r>
            <a:r>
              <a:rPr lang="tr-TR" sz="2400" b="1" dirty="0">
                <a:solidFill>
                  <a:prstClr val="black"/>
                </a:solidFill>
              </a:rPr>
              <a:t>) </a:t>
            </a:r>
            <a:r>
              <a:rPr lang="tr-TR" sz="2400" b="1" dirty="0" smtClean="0">
                <a:solidFill>
                  <a:prstClr val="black"/>
                </a:solidFill>
              </a:rPr>
              <a:t>Gövde</a:t>
            </a:r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9757"/>
          <a:stretch/>
        </p:blipFill>
        <p:spPr>
          <a:xfrm>
            <a:off x="5204532" y="2842198"/>
            <a:ext cx="5391657" cy="35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1820" y="2552131"/>
            <a:ext cx="5554638" cy="1014694"/>
          </a:xfrm>
        </p:spPr>
        <p:txBody>
          <a:bodyPr/>
          <a:lstStyle/>
          <a:p>
            <a:pPr marL="0" indent="0">
              <a:buNone/>
            </a:pPr>
            <a:r>
              <a:rPr lang="tr-TR" b="1" i="0" u="none" strike="noStrike" baseline="0" dirty="0" smtClean="0"/>
              <a:t>Sülük Gövde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6694"/>
          <a:stretch/>
        </p:blipFill>
        <p:spPr>
          <a:xfrm>
            <a:off x="6050507" y="2552131"/>
            <a:ext cx="401244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4553" y="2707728"/>
            <a:ext cx="10515600" cy="772450"/>
          </a:xfrm>
        </p:spPr>
        <p:txBody>
          <a:bodyPr/>
          <a:lstStyle/>
          <a:p>
            <a:pPr marL="0" indent="0" algn="just">
              <a:buNone/>
            </a:pPr>
            <a:r>
              <a:rPr lang="tr-TR" b="1" dirty="0" smtClean="0"/>
              <a:t>Diken Gövde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11381"/>
          <a:stretch/>
        </p:blipFill>
        <p:spPr>
          <a:xfrm>
            <a:off x="3554105" y="2707728"/>
            <a:ext cx="5967541" cy="27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17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38595" y="932725"/>
            <a:ext cx="6146599" cy="706964"/>
          </a:xfrm>
        </p:spPr>
        <p:txBody>
          <a:bodyPr/>
          <a:lstStyle/>
          <a:p>
            <a:r>
              <a:rPr lang="tr-TR" b="1" i="0" u="none" strike="noStrike" baseline="0" dirty="0" smtClean="0">
                <a:latin typeface="TimesNewRomanPS-BoldMT"/>
              </a:rPr>
              <a:t>Gövdenin </a:t>
            </a:r>
            <a:r>
              <a:rPr lang="tr-TR" b="1" i="0" u="none" strike="noStrike" baseline="0" dirty="0" err="1" smtClean="0">
                <a:latin typeface="TimesNewRomanPS-BoldMT"/>
              </a:rPr>
              <a:t>Primer</a:t>
            </a:r>
            <a:r>
              <a:rPr lang="tr-TR" b="1" i="0" u="none" strike="noStrike" baseline="0" dirty="0" smtClean="0">
                <a:latin typeface="TimesNewRomanPS-BoldMT"/>
              </a:rPr>
              <a:t> Yapısı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43" y="2579274"/>
            <a:ext cx="9257166" cy="40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8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15766" y="973668"/>
            <a:ext cx="6078359" cy="706964"/>
          </a:xfrm>
        </p:spPr>
        <p:txBody>
          <a:bodyPr/>
          <a:lstStyle/>
          <a:p>
            <a:r>
              <a:rPr lang="tr-TR" b="1" i="0" u="none" strike="noStrike" baseline="0" dirty="0" smtClean="0">
                <a:latin typeface="TimesNewRomanPS-BoldMT"/>
              </a:rPr>
              <a:t>Gövdenin </a:t>
            </a:r>
            <a:r>
              <a:rPr lang="tr-TR" b="1" i="0" u="none" strike="noStrike" baseline="0" dirty="0" err="1" smtClean="0">
                <a:latin typeface="TimesNewRomanPS-BoldMT"/>
              </a:rPr>
              <a:t>sekonder</a:t>
            </a:r>
            <a:r>
              <a:rPr lang="tr-TR" b="1" i="0" u="none" strike="noStrike" baseline="0" dirty="0" smtClean="0">
                <a:latin typeface="TimesNewRomanPS-BoldMT"/>
              </a:rPr>
              <a:t> yapısı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7244"/>
          <a:stretch/>
        </p:blipFill>
        <p:spPr>
          <a:xfrm>
            <a:off x="2151796" y="2688610"/>
            <a:ext cx="7906603" cy="37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53498" y="1351129"/>
            <a:ext cx="3007613" cy="1039187"/>
          </a:xfrm>
        </p:spPr>
        <p:txBody>
          <a:bodyPr/>
          <a:lstStyle/>
          <a:p>
            <a:r>
              <a:rPr lang="tr-TR" dirty="0"/>
              <a:t>KAYNAKLAR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Campbell</a:t>
            </a:r>
            <a:r>
              <a:rPr lang="tr-TR" dirty="0"/>
              <a:t>, J.B.R. Biyoloji, </a:t>
            </a:r>
            <a:r>
              <a:rPr lang="tr-TR" dirty="0" err="1"/>
              <a:t>Plame</a:t>
            </a:r>
            <a:r>
              <a:rPr lang="tr-TR" dirty="0"/>
              <a:t> yayınları</a:t>
            </a:r>
          </a:p>
          <a:p>
            <a:r>
              <a:rPr lang="tr-TR" dirty="0"/>
              <a:t>Bozcuk,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</a:t>
            </a:r>
            <a:r>
              <a:rPr lang="tr-TR" dirty="0" smtClean="0"/>
              <a:t>Bölümü</a:t>
            </a:r>
          </a:p>
          <a:p>
            <a:r>
              <a:rPr lang="tr-TR" dirty="0"/>
              <a:t>Doç. Dr. İlker Büyük Ders </a:t>
            </a:r>
            <a:r>
              <a:rPr lang="tr-TR" dirty="0" smtClean="0"/>
              <a:t>Notları, </a:t>
            </a:r>
            <a:r>
              <a:rPr lang="tr-TR" dirty="0"/>
              <a:t>Ankara Üniversitesi Fen Fakültesi Biyoloji Bölümü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013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2400" dirty="0" smtClean="0"/>
              <a:t>Dr. </a:t>
            </a:r>
            <a:r>
              <a:rPr lang="tr-TR" sz="2400" dirty="0" err="1" smtClean="0"/>
              <a:t>Öğr</a:t>
            </a:r>
            <a:r>
              <a:rPr lang="tr-TR" sz="2400" dirty="0" smtClean="0"/>
              <a:t>. Üyesi Şeyda Fikirdeşici Ergen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9841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07827" y="2777319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tr-TR" dirty="0" err="1"/>
              <a:t>K</a:t>
            </a:r>
            <a:r>
              <a:rPr lang="tr-TR" dirty="0" err="1" smtClean="0"/>
              <a:t>ormofitlerde</a:t>
            </a:r>
            <a:r>
              <a:rPr lang="tr-TR" dirty="0" smtClean="0"/>
              <a:t> </a:t>
            </a:r>
            <a:r>
              <a:rPr lang="tr-TR" dirty="0"/>
              <a:t>kök ile yapraklar arasında kalan kısma </a:t>
            </a:r>
            <a:r>
              <a:rPr lang="tr-TR" b="1" dirty="0"/>
              <a:t>gövde </a:t>
            </a:r>
            <a:r>
              <a:rPr lang="tr-TR" dirty="0" smtClean="0"/>
              <a:t>denir. Gövde </a:t>
            </a:r>
            <a:r>
              <a:rPr lang="tr-TR" dirty="0"/>
              <a:t>üzerinde </a:t>
            </a:r>
            <a:r>
              <a:rPr lang="tr-TR" dirty="0" smtClean="0"/>
              <a:t>yan dal </a:t>
            </a:r>
            <a:r>
              <a:rPr lang="tr-TR" dirty="0"/>
              <a:t>veya çiçek tomurcukları bulunur. </a:t>
            </a:r>
            <a:r>
              <a:rPr lang="tr-TR" b="1" dirty="0"/>
              <a:t>Tomurcuk taşımak</a:t>
            </a:r>
            <a:r>
              <a:rPr lang="tr-TR" dirty="0"/>
              <a:t>, </a:t>
            </a:r>
            <a:r>
              <a:rPr lang="tr-TR" dirty="0" smtClean="0"/>
              <a:t>gövdeyi </a:t>
            </a:r>
            <a:r>
              <a:rPr lang="sv-SE" dirty="0" smtClean="0"/>
              <a:t>kökten </a:t>
            </a:r>
            <a:r>
              <a:rPr lang="sv-SE" dirty="0"/>
              <a:t>ayıran en önemli özelliktir</a:t>
            </a:r>
            <a:r>
              <a:rPr lang="sv-SE" dirty="0" smtClean="0"/>
              <a:t>.</a:t>
            </a:r>
            <a:endParaRPr lang="tr-TR" dirty="0" smtClean="0"/>
          </a:p>
          <a:p>
            <a:pPr marL="0" indent="0" algn="just">
              <a:buNone/>
            </a:pPr>
            <a:r>
              <a:rPr lang="tr-TR" u="sng" dirty="0" smtClean="0"/>
              <a:t>Gövdenin Görevleri</a:t>
            </a:r>
          </a:p>
          <a:p>
            <a:pPr algn="just"/>
            <a:r>
              <a:rPr lang="tr-TR" dirty="0" smtClean="0"/>
              <a:t> kök </a:t>
            </a:r>
            <a:r>
              <a:rPr lang="tr-TR" dirty="0"/>
              <a:t>ile yapraklar arasında iletimi sağlamak</a:t>
            </a:r>
            <a:r>
              <a:rPr lang="tr-TR" dirty="0" smtClean="0"/>
              <a:t>,</a:t>
            </a:r>
          </a:p>
          <a:p>
            <a:r>
              <a:rPr lang="tr-TR" dirty="0"/>
              <a:t>yaprak ve </a:t>
            </a:r>
            <a:r>
              <a:rPr lang="tr-TR" dirty="0" smtClean="0"/>
              <a:t>çiçekleri taşımak </a:t>
            </a:r>
            <a:r>
              <a:rPr lang="tr-TR" dirty="0"/>
              <a:t>ve </a:t>
            </a:r>
            <a:endParaRPr lang="tr-TR" dirty="0" smtClean="0"/>
          </a:p>
          <a:p>
            <a:r>
              <a:rPr lang="tr-TR" dirty="0" smtClean="0"/>
              <a:t>bitkiye </a:t>
            </a:r>
            <a:r>
              <a:rPr lang="tr-TR" dirty="0"/>
              <a:t>bir duruş kazandırmaktır</a:t>
            </a:r>
            <a:r>
              <a:rPr lang="tr-TR" dirty="0" smtClean="0"/>
              <a:t>.</a:t>
            </a:r>
          </a:p>
          <a:p>
            <a:r>
              <a:rPr lang="es-ES" dirty="0"/>
              <a:t>vejetatif çoğalma, besin ve </a:t>
            </a:r>
            <a:r>
              <a:rPr lang="es-ES" dirty="0" smtClean="0"/>
              <a:t>su</a:t>
            </a:r>
            <a:r>
              <a:rPr lang="tr-TR" dirty="0" smtClean="0"/>
              <a:t> depolama</a:t>
            </a:r>
            <a:r>
              <a:rPr lang="tr-TR" dirty="0"/>
              <a:t>, korunma ve tutunma gibi görevleri de olabilir.</a:t>
            </a:r>
            <a:endParaRPr lang="tr-TR" u="sng" dirty="0"/>
          </a:p>
        </p:txBody>
      </p:sp>
      <p:sp>
        <p:nvSpPr>
          <p:cNvPr id="2" name="Dikdörtgen 1"/>
          <p:cNvSpPr/>
          <p:nvPr/>
        </p:nvSpPr>
        <p:spPr>
          <a:xfrm>
            <a:off x="5486489" y="1552012"/>
            <a:ext cx="20954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>
                <a:solidFill>
                  <a:schemeClr val="bg1"/>
                </a:solidFill>
              </a:rPr>
              <a:t>GÖVDE</a:t>
            </a:r>
          </a:p>
        </p:txBody>
      </p:sp>
    </p:spTree>
    <p:extLst>
      <p:ext uri="{BB962C8B-B14F-4D97-AF65-F5344CB8AC3E}">
        <p14:creationId xmlns:p14="http://schemas.microsoft.com/office/powerpoint/2010/main" val="6151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Gövde Duruş Tipleri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11130"/>
          <a:stretch/>
        </p:blipFill>
        <p:spPr>
          <a:xfrm>
            <a:off x="2061989" y="2548957"/>
            <a:ext cx="6686226" cy="39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Gövde Dallanma Çeşitleri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b="8701"/>
          <a:stretch/>
        </p:blipFill>
        <p:spPr>
          <a:xfrm>
            <a:off x="4466833" y="2663269"/>
            <a:ext cx="3463907" cy="2632062"/>
          </a:xfrm>
          <a:prstGeom prst="rect">
            <a:avLst/>
          </a:prstGeom>
        </p:spPr>
      </p:pic>
      <p:pic>
        <p:nvPicPr>
          <p:cNvPr id="1026" name="Picture 2" descr="kavak ile ilgili gÃ¶rsel sonuc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27526"/>
          <a:stretch/>
        </p:blipFill>
        <p:spPr bwMode="auto">
          <a:xfrm>
            <a:off x="658340" y="3508700"/>
            <a:ext cx="3313158" cy="28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493216" y="641791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u="sng" dirty="0" smtClean="0"/>
              <a:t>Kavak-monopodial</a:t>
            </a:r>
            <a:endParaRPr lang="tr-TR" b="1" u="sng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075" y="3452776"/>
            <a:ext cx="3611249" cy="296514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9916367" y="6417917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u="sng" dirty="0" smtClean="0"/>
              <a:t>Elma -polipodial</a:t>
            </a:r>
            <a:endParaRPr lang="tr-TR" b="1" u="sng" dirty="0"/>
          </a:p>
        </p:txBody>
      </p:sp>
    </p:spTree>
    <p:extLst>
      <p:ext uri="{BB962C8B-B14F-4D97-AF65-F5344CB8AC3E}">
        <p14:creationId xmlns:p14="http://schemas.microsoft.com/office/powerpoint/2010/main" val="31806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Gövdenin Dış Morfolojisi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b="9288"/>
          <a:stretch/>
        </p:blipFill>
        <p:spPr>
          <a:xfrm>
            <a:off x="3680346" y="2791703"/>
            <a:ext cx="5852630" cy="35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Gövde Metamorfozları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8649"/>
          <a:stretch/>
        </p:blipFill>
        <p:spPr>
          <a:xfrm>
            <a:off x="3070746" y="2634018"/>
            <a:ext cx="6155141" cy="37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21318"/>
          <a:stretch/>
        </p:blipFill>
        <p:spPr>
          <a:xfrm>
            <a:off x="4553246" y="2884890"/>
            <a:ext cx="4713584" cy="3292285"/>
          </a:xfrm>
          <a:prstGeom prst="rect">
            <a:avLst/>
          </a:prstGeom>
        </p:spPr>
      </p:pic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723331" y="2322109"/>
            <a:ext cx="1897039" cy="562781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tr-TR" sz="2400" b="1" dirty="0" smtClean="0">
                <a:solidFill>
                  <a:prstClr val="black"/>
                </a:solidFill>
              </a:rPr>
              <a:t>Tuber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309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b="9236"/>
          <a:stretch/>
        </p:blipFill>
        <p:spPr>
          <a:xfrm>
            <a:off x="4015097" y="2481371"/>
            <a:ext cx="5189061" cy="388205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13628" y="2269005"/>
            <a:ext cx="6096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tr-TR" sz="2400" b="1" dirty="0" smtClean="0">
                <a:solidFill>
                  <a:prstClr val="black"/>
                </a:solidFill>
              </a:rPr>
              <a:t>Soğan</a:t>
            </a:r>
            <a:endParaRPr lang="tr-T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91</TotalTime>
  <Words>192</Words>
  <Application>Microsoft Office PowerPoint</Application>
  <PresentationFormat>Geniş ekran</PresentationFormat>
  <Paragraphs>40</Paragraphs>
  <Slides>17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TimesNewRomanPS-BoldMT</vt:lpstr>
      <vt:lpstr>TimesNewRomanPSMT</vt:lpstr>
      <vt:lpstr>Wingdings</vt:lpstr>
      <vt:lpstr>Wingdings 3</vt:lpstr>
      <vt:lpstr>İyon Toplantı Odası</vt:lpstr>
      <vt:lpstr>BİY113 BOTANİK Dr. Ögr. Üyesi Şeyda Fikirdeşici Ergen</vt:lpstr>
      <vt:lpstr> Dr. Öğr. Üyesi Şeyda Fikirdeşici Ergen</vt:lpstr>
      <vt:lpstr>PowerPoint Sunusu</vt:lpstr>
      <vt:lpstr>Gövde Duruş Tipleri</vt:lpstr>
      <vt:lpstr>Gövde Dallanma Çeşitleri</vt:lpstr>
      <vt:lpstr>Gövdenin Dış Morfolojisi</vt:lpstr>
      <vt:lpstr>Gövde Metamorfozları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Gövdenin Primer Yapısı</vt:lpstr>
      <vt:lpstr>Gövdenin sekonder yapısı</vt:lpstr>
      <vt:lpstr>KAYNAKLAR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hp_ergen</dc:creator>
  <cp:lastModifiedBy>hp_ergen</cp:lastModifiedBy>
  <cp:revision>38</cp:revision>
  <dcterms:created xsi:type="dcterms:W3CDTF">2018-11-26T12:38:19Z</dcterms:created>
  <dcterms:modified xsi:type="dcterms:W3CDTF">2020-10-03T13:48:10Z</dcterms:modified>
</cp:coreProperties>
</file>