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7"/>
  </p:notesMasterIdLst>
  <p:sldIdLst>
    <p:sldId id="542" r:id="rId2"/>
    <p:sldId id="619" r:id="rId3"/>
    <p:sldId id="620" r:id="rId4"/>
    <p:sldId id="621" r:id="rId5"/>
    <p:sldId id="544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460" autoAdjust="0"/>
    <p:restoredTop sz="90842" autoAdjust="0"/>
  </p:normalViewPr>
  <p:slideViewPr>
    <p:cSldViewPr>
      <p:cViewPr>
        <p:scale>
          <a:sx n="70" d="100"/>
          <a:sy n="70" d="100"/>
        </p:scale>
        <p:origin x="-1152" y="54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C03D8-293F-4E08-A430-91E5EE308A73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700D8-F932-4200-88BA-28D7C62259B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FF00"/>
                </a:solidFill>
              </a:rPr>
              <a:t>Genetik mühendisliğinin pratik uygulamaları</a:t>
            </a:r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853136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Memeli Genlerinin Bakterilerde İfadesi (İnsülin üretimi)</a:t>
            </a:r>
            <a:endParaRPr lang="tr-TR" b="1" dirty="0" smtClean="0"/>
          </a:p>
          <a:p>
            <a:r>
              <a:rPr lang="tr-TR" dirty="0" smtClean="0"/>
              <a:t>Nükleik asit ve amino asit dizi benzerliklerinin karşılaştırılması</a:t>
            </a:r>
          </a:p>
          <a:p>
            <a:r>
              <a:rPr lang="tr-TR" dirty="0" smtClean="0"/>
              <a:t>Sığır somatotropininin klonlanması ve ekspresyonu</a:t>
            </a:r>
          </a:p>
          <a:p>
            <a:r>
              <a:rPr lang="tr-TR" dirty="0" smtClean="0"/>
              <a:t>Rekombinant vaccina virüsü ile aşı üretimi</a:t>
            </a:r>
          </a:p>
          <a:p>
            <a:r>
              <a:rPr lang="tr-TR" dirty="0" smtClean="0"/>
              <a:t>Çevresel örneklerdeki genlerin araştırılmasında Metagenomik yaklaşımı</a:t>
            </a:r>
          </a:p>
          <a:p>
            <a:r>
              <a:rPr lang="tr-TR" dirty="0" smtClean="0"/>
              <a:t>İndigo boyasının üretimi için yolağın değiştirilmesi </a:t>
            </a:r>
          </a:p>
          <a:p>
            <a:r>
              <a:rPr lang="tr-TR" i="1" dirty="0" smtClean="0"/>
              <a:t>Agrobacterium tumefaciens</a:t>
            </a:r>
            <a:r>
              <a:rPr lang="tr-TR" dirty="0" smtClean="0"/>
              <a:t> vektör sistemi kullanılarak transgenik bitkilerin üretimi</a:t>
            </a:r>
          </a:p>
          <a:p>
            <a:r>
              <a:rPr lang="tr-TR" dirty="0" smtClean="0"/>
              <a:t>Transgenik bitkilerde böcek direnci</a:t>
            </a:r>
          </a:p>
          <a:p>
            <a:r>
              <a:rPr lang="tr-TR" dirty="0" smtClean="0"/>
              <a:t>Transgenik Hayvanlar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36904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Gen çipleri kullanarak gen ekspresyonu analizleri</a:t>
            </a:r>
            <a:endParaRPr lang="tr-TR" dirty="0"/>
          </a:p>
        </p:txBody>
      </p:sp>
      <p:pic>
        <p:nvPicPr>
          <p:cNvPr id="1026" name="Picture 2" descr="C:\Users\ARZU\Desktop\Picture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060848"/>
            <a:ext cx="3168352" cy="4145907"/>
          </a:xfrm>
          <a:prstGeom prst="rect">
            <a:avLst/>
          </a:prstGeom>
          <a:noFill/>
        </p:spPr>
      </p:pic>
      <p:pic>
        <p:nvPicPr>
          <p:cNvPr id="1027" name="Picture 3" descr="C:\Users\ARZU\Desktop\Picture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2132856"/>
            <a:ext cx="4555703" cy="34641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7222232" cy="980728"/>
          </a:xfrm>
        </p:spPr>
        <p:txBody>
          <a:bodyPr>
            <a:normAutofit/>
          </a:bodyPr>
          <a:lstStyle/>
          <a:p>
            <a:r>
              <a:rPr lang="tr-TR" sz="2800" dirty="0" smtClean="0"/>
              <a:t>Gen çiplerinin kullanım alanları</a:t>
            </a:r>
            <a:endParaRPr lang="tr-T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80728"/>
            <a:ext cx="8668072" cy="5472608"/>
          </a:xfrm>
        </p:spPr>
        <p:txBody>
          <a:bodyPr>
            <a:normAutofit/>
          </a:bodyPr>
          <a:lstStyle/>
          <a:p>
            <a:r>
              <a:rPr lang="tr-TR" sz="1600" dirty="0" smtClean="0"/>
              <a:t>Mikroarray çalışmaları, binlerce genin aynı anda hızlı bir şekilde kalitatif ve kantitatif olarak eş zamanlı analiz edilmesini sağladığından, 400-8000 arası gen içeren prokaryotlarda ve yaklaşık 30,000 gen içeren insan gibi karmaşık organizmalarda, metabolizma ve regülasyonun karmaşıklığını daha kolay açıklamamızı sağlar. </a:t>
            </a:r>
          </a:p>
          <a:p>
            <a:r>
              <a:rPr lang="tr-TR" sz="1600" i="1" dirty="0" smtClean="0"/>
              <a:t>S. cerevisiae </a:t>
            </a:r>
            <a:r>
              <a:rPr lang="tr-TR" sz="1600" dirty="0" smtClean="0"/>
              <a:t>ile yapılan çalışmada, </a:t>
            </a:r>
            <a:r>
              <a:rPr lang="tr-TR" sz="1600" u="sng" dirty="0" smtClean="0"/>
              <a:t>fermentasyon</a:t>
            </a:r>
            <a:r>
              <a:rPr lang="tr-TR" sz="1600" dirty="0" smtClean="0"/>
              <a:t> ve </a:t>
            </a:r>
            <a:r>
              <a:rPr lang="tr-TR" sz="1600" u="sng" dirty="0" smtClean="0"/>
              <a:t>aerobik solunum </a:t>
            </a:r>
            <a:r>
              <a:rPr lang="tr-TR" sz="1600" dirty="0" smtClean="0"/>
              <a:t>yapan bu hücrenin metabolik regülasyonu çalışılmıştır. Maya hücreleri fermentatif (anoksik) ortamdan, oksijenli ortama alınınca, geçis sırasında </a:t>
            </a:r>
            <a:r>
              <a:rPr lang="tr-TR" sz="1600" b="1" dirty="0" smtClean="0"/>
              <a:t>700’den</a:t>
            </a:r>
            <a:r>
              <a:rPr lang="tr-TR" sz="1600" dirty="0" smtClean="0"/>
              <a:t> fazla genin </a:t>
            </a:r>
            <a:r>
              <a:rPr lang="tr-TR" sz="1600" u="sng" dirty="0" smtClean="0"/>
              <a:t>ifadesi gerçekleşirken</a:t>
            </a:r>
            <a:r>
              <a:rPr lang="tr-TR" sz="1600" dirty="0" smtClean="0"/>
              <a:t>, </a:t>
            </a:r>
            <a:r>
              <a:rPr lang="tr-TR" sz="1600" b="1" dirty="0" smtClean="0"/>
              <a:t>1000’den</a:t>
            </a:r>
            <a:r>
              <a:rPr lang="tr-TR" sz="1600" dirty="0" smtClean="0"/>
              <a:t> fazlasının </a:t>
            </a:r>
            <a:r>
              <a:rPr lang="tr-TR" sz="1600" u="sng" dirty="0" smtClean="0"/>
              <a:t>ifadesi baskılanmıştır</a:t>
            </a:r>
            <a:r>
              <a:rPr lang="tr-TR" sz="1600" dirty="0" smtClean="0"/>
              <a:t>.Böylece daha önce işlevi bilinmeyen ve </a:t>
            </a:r>
            <a:r>
              <a:rPr lang="tr-TR" sz="1600" u="sng" dirty="0" smtClean="0"/>
              <a:t>aerobik solumda görev alan bazı yeni genler </a:t>
            </a:r>
            <a:r>
              <a:rPr lang="tr-TR" sz="1600" dirty="0" smtClean="0"/>
              <a:t>ve dolayısıyla </a:t>
            </a:r>
            <a:r>
              <a:rPr lang="tr-TR" sz="1600" u="sng" dirty="0" smtClean="0"/>
              <a:t>işlevleri</a:t>
            </a:r>
            <a:r>
              <a:rPr lang="tr-TR" sz="1600" dirty="0" smtClean="0"/>
              <a:t> belirlenmiştir.</a:t>
            </a:r>
          </a:p>
          <a:p>
            <a:r>
              <a:rPr lang="tr-TR" sz="1600" dirty="0" smtClean="0"/>
              <a:t>Mikroçipler, belirli </a:t>
            </a:r>
            <a:r>
              <a:rPr lang="tr-TR" sz="1600" u="sng" dirty="0" smtClean="0"/>
              <a:t>mikroorganizmaların tanımlanmasında </a:t>
            </a:r>
            <a:r>
              <a:rPr lang="tr-TR" sz="1600" dirty="0" smtClean="0"/>
              <a:t>da kullanılır. Klinik örneklersdeki patojen virüslerin veya bakterilerin tanımlanmasında da kullanılır. Örn: </a:t>
            </a:r>
            <a:r>
              <a:rPr lang="tr-TR" sz="1600" i="1" dirty="0" smtClean="0"/>
              <a:t>E.coli </a:t>
            </a:r>
            <a:r>
              <a:rPr lang="tr-TR" sz="1600" dirty="0" smtClean="0"/>
              <a:t>O157:H7</a:t>
            </a:r>
          </a:p>
          <a:p>
            <a:r>
              <a:rPr lang="tr-TR" sz="1600" dirty="0" smtClean="0"/>
              <a:t>Mikroçipler, makroorganizmaların tanımlanmasında da kullanılır. FoodExpertId adlı ticari bir çipi omurgalı hayvanlara ait 88.000 gen içerir. Böylece </a:t>
            </a:r>
            <a:r>
              <a:rPr lang="tr-TR" sz="1600" u="sng" dirty="0" smtClean="0"/>
              <a:t>gıda etiketinde var olan etin varlığını </a:t>
            </a:r>
            <a:r>
              <a:rPr lang="tr-TR" sz="1600" dirty="0" smtClean="0"/>
              <a:t>teyit edebilir. Katkı veya bileşen olarak gıdaya ilave edilmiş olan yabancı bir hayvanın etinin varlığını da ispat edebilir.   </a:t>
            </a:r>
          </a:p>
          <a:p>
            <a:r>
              <a:rPr lang="tr-TR" sz="1600" dirty="0" smtClean="0"/>
              <a:t>Bunuların yanısıra, </a:t>
            </a:r>
            <a:r>
              <a:rPr lang="tr-TR" sz="1600" u="sng" dirty="0" smtClean="0"/>
              <a:t>genetik hastalıkların tanımlanması</a:t>
            </a:r>
            <a:r>
              <a:rPr lang="tr-TR" sz="1600" dirty="0" smtClean="0"/>
              <a:t>, tedavi için yeni </a:t>
            </a:r>
            <a:r>
              <a:rPr lang="tr-TR" sz="1600" u="sng" dirty="0" smtClean="0"/>
              <a:t>ilaç tedavileri geliştirilmesi </a:t>
            </a:r>
            <a:r>
              <a:rPr lang="tr-TR" sz="1600" dirty="0" smtClean="0"/>
              <a:t>ve özellikle de </a:t>
            </a:r>
            <a:r>
              <a:rPr lang="tr-TR" sz="1600" u="sng" dirty="0" smtClean="0"/>
              <a:t>kanserli ve normal </a:t>
            </a:r>
            <a:r>
              <a:rPr lang="tr-TR" sz="1600" dirty="0" smtClean="0"/>
              <a:t>dokulardaki gen </a:t>
            </a:r>
            <a:r>
              <a:rPr lang="tr-TR" sz="1600" u="sng" dirty="0" smtClean="0"/>
              <a:t>ekspresyon farklılıklarının </a:t>
            </a:r>
            <a:r>
              <a:rPr lang="tr-TR" sz="1600" dirty="0" smtClean="0"/>
              <a:t>belirlenmesi ile </a:t>
            </a:r>
            <a:r>
              <a:rPr lang="tr-TR" sz="1600" u="sng" dirty="0" smtClean="0"/>
              <a:t>yeni kemoterapi programlarının </a:t>
            </a:r>
            <a:r>
              <a:rPr lang="tr-TR" sz="1600" dirty="0" smtClean="0"/>
              <a:t>geliştirilmesi öncelikli kullanım alanlarını oluşturur.</a:t>
            </a:r>
            <a:endParaRPr lang="tr-TR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416824" cy="2146250"/>
          </a:xfrm>
        </p:spPr>
        <p:txBody>
          <a:bodyPr>
            <a:normAutofit/>
          </a:bodyPr>
          <a:lstStyle/>
          <a:p>
            <a:r>
              <a:rPr lang="tr-TR" dirty="0" smtClean="0"/>
              <a:t>Genetik Mühendisliği ile yapılan bazı teröpatik ürünler</a:t>
            </a:r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03648" y="2492896"/>
            <a:ext cx="6912768" cy="3816464"/>
          </a:xfrm>
        </p:spPr>
        <p:txBody>
          <a:bodyPr/>
          <a:lstStyle/>
          <a:p>
            <a:r>
              <a:rPr lang="tr-TR" sz="3200" dirty="0" smtClean="0"/>
              <a:t>Kan proteinleri</a:t>
            </a:r>
          </a:p>
          <a:p>
            <a:r>
              <a:rPr lang="tr-TR" sz="3200" dirty="0" smtClean="0"/>
              <a:t>İnsan hormonları</a:t>
            </a:r>
          </a:p>
          <a:p>
            <a:r>
              <a:rPr lang="tr-TR" sz="3200" dirty="0" smtClean="0"/>
              <a:t>İmmün modülatörler</a:t>
            </a:r>
          </a:p>
          <a:p>
            <a:r>
              <a:rPr lang="tr-TR" sz="3200" dirty="0" smtClean="0"/>
              <a:t>Enzimler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1196752"/>
            <a:ext cx="84249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r-TR" sz="6000" b="1" i="1" u="sng" dirty="0" smtClean="0">
                <a:solidFill>
                  <a:srgbClr val="CC0000"/>
                </a:solidFill>
              </a:rPr>
              <a:t>Louis Pasteur</a:t>
            </a:r>
            <a:r>
              <a:rPr lang="tr-TR" sz="6000" b="1" i="1" dirty="0" smtClean="0">
                <a:solidFill>
                  <a:srgbClr val="CC0000"/>
                </a:solidFill>
              </a:rPr>
              <a:t> “ Doğada sonsuz küçüklüktekilerin rolü sonsuz büyüklüktedir</a:t>
            </a:r>
            <a:r>
              <a:rPr lang="tr-TR" sz="6000" i="1" dirty="0" smtClean="0">
                <a:solidFill>
                  <a:srgbClr val="CC0000"/>
                </a:solidFill>
              </a:rPr>
              <a:t>.</a:t>
            </a:r>
            <a:r>
              <a:rPr lang="tr-TR" sz="6000" b="1" i="1" dirty="0" smtClean="0">
                <a:solidFill>
                  <a:srgbClr val="CC0000"/>
                </a:solidFill>
              </a:rPr>
              <a:t>”</a:t>
            </a:r>
            <a:endParaRPr lang="tr-TR" sz="6000" b="1" i="1" dirty="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1062</TotalTime>
  <Words>296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Apex</vt:lpstr>
      <vt:lpstr>Genetik mühendisliğinin pratik uygulamaları</vt:lpstr>
      <vt:lpstr>Gen çipleri kullanarak gen ekspresyonu analizleri</vt:lpstr>
      <vt:lpstr>Gen çiplerinin kullanım alanları</vt:lpstr>
      <vt:lpstr>Genetik Mühendisliği ile yapılan bazı teröpatik ürünler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Mikrobiyal ekoloji</dc:title>
  <dc:creator>ARZU</dc:creator>
  <cp:lastModifiedBy>ARZU</cp:lastModifiedBy>
  <cp:revision>138</cp:revision>
  <dcterms:created xsi:type="dcterms:W3CDTF">2014-02-22T13:06:12Z</dcterms:created>
  <dcterms:modified xsi:type="dcterms:W3CDTF">2017-01-31T21:19:21Z</dcterms:modified>
</cp:coreProperties>
</file>