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7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97F64AC-FC6B-4D86-B54E-0A777A306E6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2048C8D0-C0EF-42ED-85E3-CAC1C6E50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C0152E07-86E3-49EA-8B7D-FCE7A6117F59}"/>
              </a:ext>
            </a:extLst>
          </p:cNvPr>
          <p:cNvSpPr>
            <a:spLocks noGrp="1"/>
          </p:cNvSpPr>
          <p:nvPr>
            <p:ph type="dt" sz="half" idx="10"/>
          </p:nvPr>
        </p:nvSpPr>
        <p:spPr/>
        <p:txBody>
          <a:bodyPr/>
          <a:lstStyle/>
          <a:p>
            <a:fld id="{9EB5F922-9951-4238-9630-5462D47EBFA7}" type="datetimeFigureOut">
              <a:rPr lang="tr-TR" smtClean="0"/>
              <a:t>13.03.2019</a:t>
            </a:fld>
            <a:endParaRPr lang="tr-TR"/>
          </a:p>
        </p:txBody>
      </p:sp>
      <p:sp>
        <p:nvSpPr>
          <p:cNvPr id="5" name="Alt Bilgi Yer Tutucusu 4">
            <a:extLst>
              <a:ext uri="{FF2B5EF4-FFF2-40B4-BE49-F238E27FC236}">
                <a16:creationId xmlns:a16="http://schemas.microsoft.com/office/drawing/2014/main" xmlns="" id="{A5A75707-2D47-4BBC-984F-2FA61F281F0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FDD09890-74B4-441A-BB0B-1B46A73B63E4}"/>
              </a:ext>
            </a:extLst>
          </p:cNvPr>
          <p:cNvSpPr>
            <a:spLocks noGrp="1"/>
          </p:cNvSpPr>
          <p:nvPr>
            <p:ph type="sldNum" sz="quarter" idx="12"/>
          </p:nvPr>
        </p:nvSpPr>
        <p:spPr/>
        <p:txBody>
          <a:bodyPr/>
          <a:lstStyle/>
          <a:p>
            <a:fld id="{0AEA9A8F-12DE-45ED-B51F-EE64EADD3CD2}" type="slidenum">
              <a:rPr lang="tr-TR" smtClean="0"/>
              <a:t>‹#›</a:t>
            </a:fld>
            <a:endParaRPr lang="tr-TR"/>
          </a:p>
        </p:txBody>
      </p:sp>
    </p:spTree>
    <p:extLst>
      <p:ext uri="{BB962C8B-B14F-4D97-AF65-F5344CB8AC3E}">
        <p14:creationId xmlns:p14="http://schemas.microsoft.com/office/powerpoint/2010/main" val="4053010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5C8D471-87F1-4323-8E3D-567D89E13F0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F9D5A2DC-47B0-4640-AA00-A3B5FD28FBA1}"/>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D5B497FE-EF55-4F3B-ACCC-351B11C09941}"/>
              </a:ext>
            </a:extLst>
          </p:cNvPr>
          <p:cNvSpPr>
            <a:spLocks noGrp="1"/>
          </p:cNvSpPr>
          <p:nvPr>
            <p:ph type="dt" sz="half" idx="10"/>
          </p:nvPr>
        </p:nvSpPr>
        <p:spPr/>
        <p:txBody>
          <a:bodyPr/>
          <a:lstStyle/>
          <a:p>
            <a:fld id="{9EB5F922-9951-4238-9630-5462D47EBFA7}" type="datetimeFigureOut">
              <a:rPr lang="tr-TR" smtClean="0"/>
              <a:t>13.03.2019</a:t>
            </a:fld>
            <a:endParaRPr lang="tr-TR"/>
          </a:p>
        </p:txBody>
      </p:sp>
      <p:sp>
        <p:nvSpPr>
          <p:cNvPr id="5" name="Alt Bilgi Yer Tutucusu 4">
            <a:extLst>
              <a:ext uri="{FF2B5EF4-FFF2-40B4-BE49-F238E27FC236}">
                <a16:creationId xmlns:a16="http://schemas.microsoft.com/office/drawing/2014/main" xmlns="" id="{D9BB2352-25A8-42C4-84DC-F83956BBA3F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85CA5771-D1D1-4C94-AC6C-B12F7CD07AE6}"/>
              </a:ext>
            </a:extLst>
          </p:cNvPr>
          <p:cNvSpPr>
            <a:spLocks noGrp="1"/>
          </p:cNvSpPr>
          <p:nvPr>
            <p:ph type="sldNum" sz="quarter" idx="12"/>
          </p:nvPr>
        </p:nvSpPr>
        <p:spPr/>
        <p:txBody>
          <a:bodyPr/>
          <a:lstStyle/>
          <a:p>
            <a:fld id="{0AEA9A8F-12DE-45ED-B51F-EE64EADD3CD2}" type="slidenum">
              <a:rPr lang="tr-TR" smtClean="0"/>
              <a:t>‹#›</a:t>
            </a:fld>
            <a:endParaRPr lang="tr-TR"/>
          </a:p>
        </p:txBody>
      </p:sp>
    </p:spTree>
    <p:extLst>
      <p:ext uri="{BB962C8B-B14F-4D97-AF65-F5344CB8AC3E}">
        <p14:creationId xmlns:p14="http://schemas.microsoft.com/office/powerpoint/2010/main" val="221286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4BF1697F-8CF6-49B9-BC53-C4BD4A6E96F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26EB68C0-BC7E-4717-8380-D9713E5A1C77}"/>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D5F40128-D8E8-4520-9DBC-2A19105B71C2}"/>
              </a:ext>
            </a:extLst>
          </p:cNvPr>
          <p:cNvSpPr>
            <a:spLocks noGrp="1"/>
          </p:cNvSpPr>
          <p:nvPr>
            <p:ph type="dt" sz="half" idx="10"/>
          </p:nvPr>
        </p:nvSpPr>
        <p:spPr/>
        <p:txBody>
          <a:bodyPr/>
          <a:lstStyle/>
          <a:p>
            <a:fld id="{9EB5F922-9951-4238-9630-5462D47EBFA7}" type="datetimeFigureOut">
              <a:rPr lang="tr-TR" smtClean="0"/>
              <a:t>13.03.2019</a:t>
            </a:fld>
            <a:endParaRPr lang="tr-TR"/>
          </a:p>
        </p:txBody>
      </p:sp>
      <p:sp>
        <p:nvSpPr>
          <p:cNvPr id="5" name="Alt Bilgi Yer Tutucusu 4">
            <a:extLst>
              <a:ext uri="{FF2B5EF4-FFF2-40B4-BE49-F238E27FC236}">
                <a16:creationId xmlns:a16="http://schemas.microsoft.com/office/drawing/2014/main" xmlns="" id="{E035FF91-3F4D-4630-9574-9A0BE7A338A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F79F0F86-B775-4909-869C-0308A1BD3799}"/>
              </a:ext>
            </a:extLst>
          </p:cNvPr>
          <p:cNvSpPr>
            <a:spLocks noGrp="1"/>
          </p:cNvSpPr>
          <p:nvPr>
            <p:ph type="sldNum" sz="quarter" idx="12"/>
          </p:nvPr>
        </p:nvSpPr>
        <p:spPr/>
        <p:txBody>
          <a:bodyPr/>
          <a:lstStyle/>
          <a:p>
            <a:fld id="{0AEA9A8F-12DE-45ED-B51F-EE64EADD3CD2}" type="slidenum">
              <a:rPr lang="tr-TR" smtClean="0"/>
              <a:t>‹#›</a:t>
            </a:fld>
            <a:endParaRPr lang="tr-TR"/>
          </a:p>
        </p:txBody>
      </p:sp>
    </p:spTree>
    <p:extLst>
      <p:ext uri="{BB962C8B-B14F-4D97-AF65-F5344CB8AC3E}">
        <p14:creationId xmlns:p14="http://schemas.microsoft.com/office/powerpoint/2010/main" val="417033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4FA389D-8991-4620-9C5D-38A1B55F70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D04DD9BB-C0DB-46D0-A1C1-4BF0CDE572EF}"/>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E811B6AB-0DE1-40BA-A5FB-7AADD8191CE1}"/>
              </a:ext>
            </a:extLst>
          </p:cNvPr>
          <p:cNvSpPr>
            <a:spLocks noGrp="1"/>
          </p:cNvSpPr>
          <p:nvPr>
            <p:ph type="dt" sz="half" idx="10"/>
          </p:nvPr>
        </p:nvSpPr>
        <p:spPr/>
        <p:txBody>
          <a:bodyPr/>
          <a:lstStyle/>
          <a:p>
            <a:fld id="{9EB5F922-9951-4238-9630-5462D47EBFA7}" type="datetimeFigureOut">
              <a:rPr lang="tr-TR" smtClean="0"/>
              <a:t>13.03.2019</a:t>
            </a:fld>
            <a:endParaRPr lang="tr-TR"/>
          </a:p>
        </p:txBody>
      </p:sp>
      <p:sp>
        <p:nvSpPr>
          <p:cNvPr id="5" name="Alt Bilgi Yer Tutucusu 4">
            <a:extLst>
              <a:ext uri="{FF2B5EF4-FFF2-40B4-BE49-F238E27FC236}">
                <a16:creationId xmlns:a16="http://schemas.microsoft.com/office/drawing/2014/main" xmlns="" id="{B0F93D4A-C3C5-40D4-82F5-7431877EF5A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01EA59D8-B983-41E3-A201-899505CEAAB5}"/>
              </a:ext>
            </a:extLst>
          </p:cNvPr>
          <p:cNvSpPr>
            <a:spLocks noGrp="1"/>
          </p:cNvSpPr>
          <p:nvPr>
            <p:ph type="sldNum" sz="quarter" idx="12"/>
          </p:nvPr>
        </p:nvSpPr>
        <p:spPr/>
        <p:txBody>
          <a:bodyPr/>
          <a:lstStyle/>
          <a:p>
            <a:fld id="{0AEA9A8F-12DE-45ED-B51F-EE64EADD3CD2}" type="slidenum">
              <a:rPr lang="tr-TR" smtClean="0"/>
              <a:t>‹#›</a:t>
            </a:fld>
            <a:endParaRPr lang="tr-TR"/>
          </a:p>
        </p:txBody>
      </p:sp>
    </p:spTree>
    <p:extLst>
      <p:ext uri="{BB962C8B-B14F-4D97-AF65-F5344CB8AC3E}">
        <p14:creationId xmlns:p14="http://schemas.microsoft.com/office/powerpoint/2010/main" val="306599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C3FC4E3-BBE6-431D-A15D-12E19389483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413F9650-8306-4297-B1BF-FED820EE2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xmlns="" id="{A7F97704-B0EB-4315-BA2B-1DE5A00CAAC0}"/>
              </a:ext>
            </a:extLst>
          </p:cNvPr>
          <p:cNvSpPr>
            <a:spLocks noGrp="1"/>
          </p:cNvSpPr>
          <p:nvPr>
            <p:ph type="dt" sz="half" idx="10"/>
          </p:nvPr>
        </p:nvSpPr>
        <p:spPr/>
        <p:txBody>
          <a:bodyPr/>
          <a:lstStyle/>
          <a:p>
            <a:fld id="{9EB5F922-9951-4238-9630-5462D47EBFA7}" type="datetimeFigureOut">
              <a:rPr lang="tr-TR" smtClean="0"/>
              <a:t>13.03.2019</a:t>
            </a:fld>
            <a:endParaRPr lang="tr-TR"/>
          </a:p>
        </p:txBody>
      </p:sp>
      <p:sp>
        <p:nvSpPr>
          <p:cNvPr id="5" name="Alt Bilgi Yer Tutucusu 4">
            <a:extLst>
              <a:ext uri="{FF2B5EF4-FFF2-40B4-BE49-F238E27FC236}">
                <a16:creationId xmlns:a16="http://schemas.microsoft.com/office/drawing/2014/main" xmlns="" id="{6DCD5E65-09F7-4239-BE21-BE455D78785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5BDFD16-FB29-4107-9537-1A5A839B9E33}"/>
              </a:ext>
            </a:extLst>
          </p:cNvPr>
          <p:cNvSpPr>
            <a:spLocks noGrp="1"/>
          </p:cNvSpPr>
          <p:nvPr>
            <p:ph type="sldNum" sz="quarter" idx="12"/>
          </p:nvPr>
        </p:nvSpPr>
        <p:spPr/>
        <p:txBody>
          <a:bodyPr/>
          <a:lstStyle/>
          <a:p>
            <a:fld id="{0AEA9A8F-12DE-45ED-B51F-EE64EADD3CD2}" type="slidenum">
              <a:rPr lang="tr-TR" smtClean="0"/>
              <a:t>‹#›</a:t>
            </a:fld>
            <a:endParaRPr lang="tr-TR"/>
          </a:p>
        </p:txBody>
      </p:sp>
    </p:spTree>
    <p:extLst>
      <p:ext uri="{BB962C8B-B14F-4D97-AF65-F5344CB8AC3E}">
        <p14:creationId xmlns:p14="http://schemas.microsoft.com/office/powerpoint/2010/main" val="409230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DDE09A1-6382-4500-8CE5-C52B0A76980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4CA5E2A6-3D5E-4788-B77E-62AF8E1D1308}"/>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CE076107-027E-414C-95FB-CB8D884DACB5}"/>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08CBC2BB-93A7-41C3-B267-780104957639}"/>
              </a:ext>
            </a:extLst>
          </p:cNvPr>
          <p:cNvSpPr>
            <a:spLocks noGrp="1"/>
          </p:cNvSpPr>
          <p:nvPr>
            <p:ph type="dt" sz="half" idx="10"/>
          </p:nvPr>
        </p:nvSpPr>
        <p:spPr/>
        <p:txBody>
          <a:bodyPr/>
          <a:lstStyle/>
          <a:p>
            <a:fld id="{9EB5F922-9951-4238-9630-5462D47EBFA7}" type="datetimeFigureOut">
              <a:rPr lang="tr-TR" smtClean="0"/>
              <a:t>13.03.2019</a:t>
            </a:fld>
            <a:endParaRPr lang="tr-TR"/>
          </a:p>
        </p:txBody>
      </p:sp>
      <p:sp>
        <p:nvSpPr>
          <p:cNvPr id="6" name="Alt Bilgi Yer Tutucusu 5">
            <a:extLst>
              <a:ext uri="{FF2B5EF4-FFF2-40B4-BE49-F238E27FC236}">
                <a16:creationId xmlns:a16="http://schemas.microsoft.com/office/drawing/2014/main" xmlns="" id="{96411511-3D4F-4922-97B1-FCC9E6C77EE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A9589EC3-7CF3-4B5C-A04D-87D86B93D5EE}"/>
              </a:ext>
            </a:extLst>
          </p:cNvPr>
          <p:cNvSpPr>
            <a:spLocks noGrp="1"/>
          </p:cNvSpPr>
          <p:nvPr>
            <p:ph type="sldNum" sz="quarter" idx="12"/>
          </p:nvPr>
        </p:nvSpPr>
        <p:spPr/>
        <p:txBody>
          <a:bodyPr/>
          <a:lstStyle/>
          <a:p>
            <a:fld id="{0AEA9A8F-12DE-45ED-B51F-EE64EADD3CD2}" type="slidenum">
              <a:rPr lang="tr-TR" smtClean="0"/>
              <a:t>‹#›</a:t>
            </a:fld>
            <a:endParaRPr lang="tr-TR"/>
          </a:p>
        </p:txBody>
      </p:sp>
    </p:spTree>
    <p:extLst>
      <p:ext uri="{BB962C8B-B14F-4D97-AF65-F5344CB8AC3E}">
        <p14:creationId xmlns:p14="http://schemas.microsoft.com/office/powerpoint/2010/main" val="348821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E35A50E-57E3-49AD-AEEA-C50B8021E4E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978F8C3B-2E83-42F0-943D-B19478EFE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xmlns="" id="{68C80939-4B62-48BD-B730-8B3E76CC1AF5}"/>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4BFB13F4-26E7-484B-802B-20835EF8A4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xmlns="" id="{C1DBC44D-A8B3-4C7B-8FEB-FE8D05EEF5F7}"/>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AA4D5104-1C97-467E-AA06-C53519C53F10}"/>
              </a:ext>
            </a:extLst>
          </p:cNvPr>
          <p:cNvSpPr>
            <a:spLocks noGrp="1"/>
          </p:cNvSpPr>
          <p:nvPr>
            <p:ph type="dt" sz="half" idx="10"/>
          </p:nvPr>
        </p:nvSpPr>
        <p:spPr/>
        <p:txBody>
          <a:bodyPr/>
          <a:lstStyle/>
          <a:p>
            <a:fld id="{9EB5F922-9951-4238-9630-5462D47EBFA7}" type="datetimeFigureOut">
              <a:rPr lang="tr-TR" smtClean="0"/>
              <a:t>13.03.2019</a:t>
            </a:fld>
            <a:endParaRPr lang="tr-TR"/>
          </a:p>
        </p:txBody>
      </p:sp>
      <p:sp>
        <p:nvSpPr>
          <p:cNvPr id="8" name="Alt Bilgi Yer Tutucusu 7">
            <a:extLst>
              <a:ext uri="{FF2B5EF4-FFF2-40B4-BE49-F238E27FC236}">
                <a16:creationId xmlns:a16="http://schemas.microsoft.com/office/drawing/2014/main" xmlns="" id="{159905B4-D53F-48EC-B042-351311DC107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67E9A3ED-9AA0-47F1-A682-29E2F3392753}"/>
              </a:ext>
            </a:extLst>
          </p:cNvPr>
          <p:cNvSpPr>
            <a:spLocks noGrp="1"/>
          </p:cNvSpPr>
          <p:nvPr>
            <p:ph type="sldNum" sz="quarter" idx="12"/>
          </p:nvPr>
        </p:nvSpPr>
        <p:spPr/>
        <p:txBody>
          <a:bodyPr/>
          <a:lstStyle/>
          <a:p>
            <a:fld id="{0AEA9A8F-12DE-45ED-B51F-EE64EADD3CD2}" type="slidenum">
              <a:rPr lang="tr-TR" smtClean="0"/>
              <a:t>‹#›</a:t>
            </a:fld>
            <a:endParaRPr lang="tr-TR"/>
          </a:p>
        </p:txBody>
      </p:sp>
    </p:spTree>
    <p:extLst>
      <p:ext uri="{BB962C8B-B14F-4D97-AF65-F5344CB8AC3E}">
        <p14:creationId xmlns:p14="http://schemas.microsoft.com/office/powerpoint/2010/main" val="411736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CE53372-3EA3-40C4-A714-9DD30B2667E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B306992A-0159-4DD8-9071-F34C29013259}"/>
              </a:ext>
            </a:extLst>
          </p:cNvPr>
          <p:cNvSpPr>
            <a:spLocks noGrp="1"/>
          </p:cNvSpPr>
          <p:nvPr>
            <p:ph type="dt" sz="half" idx="10"/>
          </p:nvPr>
        </p:nvSpPr>
        <p:spPr/>
        <p:txBody>
          <a:bodyPr/>
          <a:lstStyle/>
          <a:p>
            <a:fld id="{9EB5F922-9951-4238-9630-5462D47EBFA7}" type="datetimeFigureOut">
              <a:rPr lang="tr-TR" smtClean="0"/>
              <a:t>13.03.2019</a:t>
            </a:fld>
            <a:endParaRPr lang="tr-TR"/>
          </a:p>
        </p:txBody>
      </p:sp>
      <p:sp>
        <p:nvSpPr>
          <p:cNvPr id="4" name="Alt Bilgi Yer Tutucusu 3">
            <a:extLst>
              <a:ext uri="{FF2B5EF4-FFF2-40B4-BE49-F238E27FC236}">
                <a16:creationId xmlns:a16="http://schemas.microsoft.com/office/drawing/2014/main" xmlns="" id="{740BFA55-D61B-4514-9633-C173448DCDF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D71C5A9B-DA30-4F4C-BDEA-17771EE03A18}"/>
              </a:ext>
            </a:extLst>
          </p:cNvPr>
          <p:cNvSpPr>
            <a:spLocks noGrp="1"/>
          </p:cNvSpPr>
          <p:nvPr>
            <p:ph type="sldNum" sz="quarter" idx="12"/>
          </p:nvPr>
        </p:nvSpPr>
        <p:spPr/>
        <p:txBody>
          <a:bodyPr/>
          <a:lstStyle/>
          <a:p>
            <a:fld id="{0AEA9A8F-12DE-45ED-B51F-EE64EADD3CD2}" type="slidenum">
              <a:rPr lang="tr-TR" smtClean="0"/>
              <a:t>‹#›</a:t>
            </a:fld>
            <a:endParaRPr lang="tr-TR"/>
          </a:p>
        </p:txBody>
      </p:sp>
    </p:spTree>
    <p:extLst>
      <p:ext uri="{BB962C8B-B14F-4D97-AF65-F5344CB8AC3E}">
        <p14:creationId xmlns:p14="http://schemas.microsoft.com/office/powerpoint/2010/main" val="271635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01968E48-CDF9-4FA6-84AE-BEA2ACF20FC9}"/>
              </a:ext>
            </a:extLst>
          </p:cNvPr>
          <p:cNvSpPr>
            <a:spLocks noGrp="1"/>
          </p:cNvSpPr>
          <p:nvPr>
            <p:ph type="dt" sz="half" idx="10"/>
          </p:nvPr>
        </p:nvSpPr>
        <p:spPr/>
        <p:txBody>
          <a:bodyPr/>
          <a:lstStyle/>
          <a:p>
            <a:fld id="{9EB5F922-9951-4238-9630-5462D47EBFA7}" type="datetimeFigureOut">
              <a:rPr lang="tr-TR" smtClean="0"/>
              <a:t>13.03.2019</a:t>
            </a:fld>
            <a:endParaRPr lang="tr-TR"/>
          </a:p>
        </p:txBody>
      </p:sp>
      <p:sp>
        <p:nvSpPr>
          <p:cNvPr id="3" name="Alt Bilgi Yer Tutucusu 2">
            <a:extLst>
              <a:ext uri="{FF2B5EF4-FFF2-40B4-BE49-F238E27FC236}">
                <a16:creationId xmlns:a16="http://schemas.microsoft.com/office/drawing/2014/main" xmlns="" id="{231F2F80-3529-4C03-B14B-948B0CDD72B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79795F6D-2DF5-42F2-B4BE-6802C9E4BB99}"/>
              </a:ext>
            </a:extLst>
          </p:cNvPr>
          <p:cNvSpPr>
            <a:spLocks noGrp="1"/>
          </p:cNvSpPr>
          <p:nvPr>
            <p:ph type="sldNum" sz="quarter" idx="12"/>
          </p:nvPr>
        </p:nvSpPr>
        <p:spPr/>
        <p:txBody>
          <a:bodyPr/>
          <a:lstStyle/>
          <a:p>
            <a:fld id="{0AEA9A8F-12DE-45ED-B51F-EE64EADD3CD2}" type="slidenum">
              <a:rPr lang="tr-TR" smtClean="0"/>
              <a:t>‹#›</a:t>
            </a:fld>
            <a:endParaRPr lang="tr-TR"/>
          </a:p>
        </p:txBody>
      </p:sp>
    </p:spTree>
    <p:extLst>
      <p:ext uri="{BB962C8B-B14F-4D97-AF65-F5344CB8AC3E}">
        <p14:creationId xmlns:p14="http://schemas.microsoft.com/office/powerpoint/2010/main" val="311471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C969E42-9CA0-466B-9696-0A994AEA8A2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1F708080-A90F-4BA5-BAEB-2D9D1809E0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EC6D9F59-09A6-4AF4-8715-76A0EF056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xmlns="" id="{4DF8E911-5C43-496A-B48B-541EAE8F75AC}"/>
              </a:ext>
            </a:extLst>
          </p:cNvPr>
          <p:cNvSpPr>
            <a:spLocks noGrp="1"/>
          </p:cNvSpPr>
          <p:nvPr>
            <p:ph type="dt" sz="half" idx="10"/>
          </p:nvPr>
        </p:nvSpPr>
        <p:spPr/>
        <p:txBody>
          <a:bodyPr/>
          <a:lstStyle/>
          <a:p>
            <a:fld id="{9EB5F922-9951-4238-9630-5462D47EBFA7}" type="datetimeFigureOut">
              <a:rPr lang="tr-TR" smtClean="0"/>
              <a:t>13.03.2019</a:t>
            </a:fld>
            <a:endParaRPr lang="tr-TR"/>
          </a:p>
        </p:txBody>
      </p:sp>
      <p:sp>
        <p:nvSpPr>
          <p:cNvPr id="6" name="Alt Bilgi Yer Tutucusu 5">
            <a:extLst>
              <a:ext uri="{FF2B5EF4-FFF2-40B4-BE49-F238E27FC236}">
                <a16:creationId xmlns:a16="http://schemas.microsoft.com/office/drawing/2014/main" xmlns="" id="{A9EE24E3-A120-49E8-937D-45FF0A9A015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BEAAFCEF-7796-4EE8-85FB-A510998DBCE3}"/>
              </a:ext>
            </a:extLst>
          </p:cNvPr>
          <p:cNvSpPr>
            <a:spLocks noGrp="1"/>
          </p:cNvSpPr>
          <p:nvPr>
            <p:ph type="sldNum" sz="quarter" idx="12"/>
          </p:nvPr>
        </p:nvSpPr>
        <p:spPr/>
        <p:txBody>
          <a:bodyPr/>
          <a:lstStyle/>
          <a:p>
            <a:fld id="{0AEA9A8F-12DE-45ED-B51F-EE64EADD3CD2}" type="slidenum">
              <a:rPr lang="tr-TR" smtClean="0"/>
              <a:t>‹#›</a:t>
            </a:fld>
            <a:endParaRPr lang="tr-TR"/>
          </a:p>
        </p:txBody>
      </p:sp>
    </p:spTree>
    <p:extLst>
      <p:ext uri="{BB962C8B-B14F-4D97-AF65-F5344CB8AC3E}">
        <p14:creationId xmlns:p14="http://schemas.microsoft.com/office/powerpoint/2010/main" val="106616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25B2320-3211-4499-B4B7-3280E354135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ED720009-5821-4EE9-91A1-7862430FDD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2F843B94-FC9A-4A3F-BEBD-838E5B8A3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xmlns="" id="{61244844-5D54-4743-AC3E-791081D49057}"/>
              </a:ext>
            </a:extLst>
          </p:cNvPr>
          <p:cNvSpPr>
            <a:spLocks noGrp="1"/>
          </p:cNvSpPr>
          <p:nvPr>
            <p:ph type="dt" sz="half" idx="10"/>
          </p:nvPr>
        </p:nvSpPr>
        <p:spPr/>
        <p:txBody>
          <a:bodyPr/>
          <a:lstStyle/>
          <a:p>
            <a:fld id="{9EB5F922-9951-4238-9630-5462D47EBFA7}" type="datetimeFigureOut">
              <a:rPr lang="tr-TR" smtClean="0"/>
              <a:t>13.03.2019</a:t>
            </a:fld>
            <a:endParaRPr lang="tr-TR"/>
          </a:p>
        </p:txBody>
      </p:sp>
      <p:sp>
        <p:nvSpPr>
          <p:cNvPr id="6" name="Alt Bilgi Yer Tutucusu 5">
            <a:extLst>
              <a:ext uri="{FF2B5EF4-FFF2-40B4-BE49-F238E27FC236}">
                <a16:creationId xmlns:a16="http://schemas.microsoft.com/office/drawing/2014/main" xmlns="" id="{FE8A0C3A-B2F8-4777-9C29-1D873C7F189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754FD8AA-8622-41D9-B1FC-6E481A4401C2}"/>
              </a:ext>
            </a:extLst>
          </p:cNvPr>
          <p:cNvSpPr>
            <a:spLocks noGrp="1"/>
          </p:cNvSpPr>
          <p:nvPr>
            <p:ph type="sldNum" sz="quarter" idx="12"/>
          </p:nvPr>
        </p:nvSpPr>
        <p:spPr/>
        <p:txBody>
          <a:bodyPr/>
          <a:lstStyle/>
          <a:p>
            <a:fld id="{0AEA9A8F-12DE-45ED-B51F-EE64EADD3CD2}" type="slidenum">
              <a:rPr lang="tr-TR" smtClean="0"/>
              <a:t>‹#›</a:t>
            </a:fld>
            <a:endParaRPr lang="tr-TR"/>
          </a:p>
        </p:txBody>
      </p:sp>
    </p:spTree>
    <p:extLst>
      <p:ext uri="{BB962C8B-B14F-4D97-AF65-F5344CB8AC3E}">
        <p14:creationId xmlns:p14="http://schemas.microsoft.com/office/powerpoint/2010/main" val="39013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9A05B815-996C-47A4-8AED-B33B7F7A05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741040DC-9152-4C51-82B7-850DC29BD6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44705822-2C87-490C-B0FD-139C51A49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5F922-9951-4238-9630-5462D47EBFA7}" type="datetimeFigureOut">
              <a:rPr lang="tr-TR" smtClean="0"/>
              <a:t>13.03.2019</a:t>
            </a:fld>
            <a:endParaRPr lang="tr-TR"/>
          </a:p>
        </p:txBody>
      </p:sp>
      <p:sp>
        <p:nvSpPr>
          <p:cNvPr id="5" name="Alt Bilgi Yer Tutucusu 4">
            <a:extLst>
              <a:ext uri="{FF2B5EF4-FFF2-40B4-BE49-F238E27FC236}">
                <a16:creationId xmlns:a16="http://schemas.microsoft.com/office/drawing/2014/main" xmlns="" id="{9A626D9B-2868-451E-8A25-39D69E7793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FDFEF184-A4AA-47CB-A26D-B8A5151507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A9A8F-12DE-45ED-B51F-EE64EADD3CD2}" type="slidenum">
              <a:rPr lang="tr-TR" smtClean="0"/>
              <a:t>‹#›</a:t>
            </a:fld>
            <a:endParaRPr lang="tr-TR"/>
          </a:p>
        </p:txBody>
      </p:sp>
    </p:spTree>
    <p:extLst>
      <p:ext uri="{BB962C8B-B14F-4D97-AF65-F5344CB8AC3E}">
        <p14:creationId xmlns:p14="http://schemas.microsoft.com/office/powerpoint/2010/main" val="83419950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ctr">
              <a:lnSpc>
                <a:spcPct val="100000"/>
              </a:lnSpc>
              <a:buNone/>
            </a:pPr>
            <a:endParaRPr lang="tr-TR" sz="6000" dirty="0"/>
          </a:p>
          <a:p>
            <a:pPr marL="0" indent="0" algn="ctr">
              <a:lnSpc>
                <a:spcPct val="100000"/>
              </a:lnSpc>
              <a:buNone/>
            </a:pPr>
            <a:endParaRPr lang="tr-TR" sz="6000" dirty="0"/>
          </a:p>
          <a:p>
            <a:pPr marL="0" indent="0" algn="ctr">
              <a:lnSpc>
                <a:spcPct val="100000"/>
              </a:lnSpc>
              <a:buNone/>
            </a:pPr>
            <a:r>
              <a:rPr lang="tr-TR" sz="6000" dirty="0"/>
              <a:t>PATOJEN ve </a:t>
            </a:r>
            <a:r>
              <a:rPr lang="tr-TR" sz="6000" smtClean="0"/>
              <a:t>SAPROFİT BAKTERİLER</a:t>
            </a:r>
            <a:endParaRPr lang="tr-TR" sz="6000" dirty="0"/>
          </a:p>
          <a:p>
            <a:pPr marL="0" indent="0" algn="ctr">
              <a:lnSpc>
                <a:spcPct val="100000"/>
              </a:lnSpc>
              <a:buNone/>
            </a:pPr>
            <a:endParaRPr lang="tr-TR" sz="6000" dirty="0"/>
          </a:p>
        </p:txBody>
      </p:sp>
    </p:spTree>
    <p:extLst>
      <p:ext uri="{BB962C8B-B14F-4D97-AF65-F5344CB8AC3E}">
        <p14:creationId xmlns:p14="http://schemas.microsoft.com/office/powerpoint/2010/main" val="52465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a:t>SALMONELLA GENUSU</a:t>
            </a:r>
          </a:p>
          <a:p>
            <a:pPr marL="0" indent="0" algn="just">
              <a:lnSpc>
                <a:spcPct val="100000"/>
              </a:lnSpc>
              <a:buNone/>
            </a:pPr>
            <a:endParaRPr lang="tr-TR" sz="2000" dirty="0"/>
          </a:p>
          <a:p>
            <a:pPr algn="just">
              <a:lnSpc>
                <a:spcPct val="100000"/>
              </a:lnSpc>
              <a:buFont typeface="Wingdings" panose="05000000000000000000" pitchFamily="2" charset="2"/>
              <a:buChar char="Ø"/>
            </a:pPr>
            <a:r>
              <a:rPr lang="tr-TR" sz="2000" dirty="0" err="1"/>
              <a:t>Enterobacteriaceae</a:t>
            </a:r>
            <a:r>
              <a:rPr lang="tr-TR" sz="2000" dirty="0"/>
              <a:t> familyasının genel özelliklerini </a:t>
            </a:r>
            <a:r>
              <a:rPr lang="tr-TR" sz="2000"/>
              <a:t>taşırlar.</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nn-NO" sz="2000" i="1" dirty="0"/>
              <a:t>S. Pullorum</a:t>
            </a:r>
            <a:r>
              <a:rPr lang="nn-NO" sz="2000" dirty="0"/>
              <a:t> ve </a:t>
            </a:r>
            <a:r>
              <a:rPr lang="nn-NO" sz="2000" i="1" dirty="0"/>
              <a:t>S. Gallinarum</a:t>
            </a:r>
            <a:r>
              <a:rPr lang="nn-NO" sz="2000" dirty="0"/>
              <a:t> hari</a:t>
            </a:r>
            <a:r>
              <a:rPr lang="tr-TR" sz="2000" dirty="0"/>
              <a:t>ç </a:t>
            </a:r>
            <a:r>
              <a:rPr lang="tr-TR" sz="2000"/>
              <a:t>hareketlidirler.</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tr-TR" sz="2000" dirty="0"/>
              <a:t>Laktozu fermente edemezler. Hidrojen Sülfür </a:t>
            </a:r>
            <a:r>
              <a:rPr lang="tr-TR" sz="2000"/>
              <a:t>oluştururlar.</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tr-TR" sz="2000" dirty="0"/>
              <a:t>Bu özelliklerinden yararlanılarak </a:t>
            </a:r>
            <a:r>
              <a:rPr lang="tr-TR" sz="2000" dirty="0" err="1"/>
              <a:t>besiyerleri</a:t>
            </a:r>
            <a:r>
              <a:rPr lang="tr-TR" sz="2000" dirty="0"/>
              <a:t> geliştirilmiştir.</a:t>
            </a:r>
          </a:p>
          <a:p>
            <a:pPr marL="0" indent="0" algn="just">
              <a:lnSpc>
                <a:spcPct val="100000"/>
              </a:lnSpc>
              <a:buNone/>
            </a:pPr>
            <a:endParaRPr lang="tr-TR" sz="2000" dirty="0"/>
          </a:p>
        </p:txBody>
      </p:sp>
    </p:spTree>
    <p:extLst>
      <p:ext uri="{BB962C8B-B14F-4D97-AF65-F5344CB8AC3E}">
        <p14:creationId xmlns:p14="http://schemas.microsoft.com/office/powerpoint/2010/main" val="282218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a:p>
          <a:p>
            <a:pPr marL="0" indent="0" algn="just">
              <a:lnSpc>
                <a:spcPct val="100000"/>
              </a:lnSpc>
              <a:buNone/>
            </a:pPr>
            <a:r>
              <a:rPr lang="tr-TR" sz="2000"/>
              <a:t>MYCOBACTERİUM HÜCRE DUVAR YAPISI</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Plazma membranının üstünde yer alan en iç tabaka peptidoglikan adını alır (NAMA yerine Nglikolilmuramik asit).</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Peptidoglikana bitişik olan tabaka arabinogalaktan; hücre duvarının % 35’idir, major polisakkarittir.</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Arabinogalaktan, arabinoz ve galaktozdan oluşan dallı bir polisakkarittir, peptidoglikan tabakaya fosfodiester bağlarıyla bağlıdır.</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Arabinogalaktanların yan zincirlerine mikolik asitler kovalent bağlarla bağlıdır.</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En dış tabakada peptidoglikolipidler veya fenolik glikolipidlerden oluşmuştur ve mikozidler adını alır.</a:t>
            </a:r>
          </a:p>
          <a:p>
            <a:pPr marL="0" indent="0" algn="just">
              <a:lnSpc>
                <a:spcPct val="100000"/>
              </a:lnSpc>
              <a:buNone/>
            </a:pPr>
            <a:endParaRPr lang="tr-TR" sz="2000" dirty="0"/>
          </a:p>
        </p:txBody>
      </p:sp>
    </p:spTree>
    <p:extLst>
      <p:ext uri="{BB962C8B-B14F-4D97-AF65-F5344CB8AC3E}">
        <p14:creationId xmlns:p14="http://schemas.microsoft.com/office/powerpoint/2010/main" val="3573923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a:p>
          <a:p>
            <a:pPr algn="just">
              <a:lnSpc>
                <a:spcPct val="100000"/>
              </a:lnSpc>
              <a:buFont typeface="Wingdings" panose="05000000000000000000" pitchFamily="2" charset="2"/>
              <a:buChar char="Ø"/>
            </a:pPr>
            <a:r>
              <a:rPr lang="tr-TR" sz="2000"/>
              <a:t>Mikobakteriler hücre duvarında bulunan yüksek orandaki lipidler nedeniyle zor boyanırlar ve bu lipidler mikobakterilerin;</a:t>
            </a:r>
          </a:p>
          <a:p>
            <a:pPr marL="0" indent="0" algn="just">
              <a:lnSpc>
                <a:spcPct val="100000"/>
              </a:lnSpc>
              <a:buNone/>
            </a:pPr>
            <a:endParaRPr lang="tr-TR" sz="2000"/>
          </a:p>
          <a:p>
            <a:pPr algn="just">
              <a:lnSpc>
                <a:spcPct val="100000"/>
              </a:lnSpc>
            </a:pPr>
            <a:r>
              <a:rPr lang="tr-TR" sz="2000"/>
              <a:t>Kuruluğa,</a:t>
            </a:r>
          </a:p>
          <a:p>
            <a:pPr algn="just">
              <a:lnSpc>
                <a:spcPct val="100000"/>
              </a:lnSpc>
            </a:pPr>
            <a:r>
              <a:rPr lang="tr-TR" sz="2000"/>
              <a:t>Asit ve alkalilere,</a:t>
            </a:r>
          </a:p>
          <a:p>
            <a:pPr algn="just">
              <a:lnSpc>
                <a:spcPct val="100000"/>
              </a:lnSpc>
            </a:pPr>
            <a:r>
              <a:rPr lang="tr-TR" sz="2000"/>
              <a:t>Germisidlere,</a:t>
            </a:r>
          </a:p>
          <a:p>
            <a:pPr algn="just">
              <a:lnSpc>
                <a:spcPct val="100000"/>
              </a:lnSpc>
            </a:pPr>
            <a:r>
              <a:rPr lang="tr-TR" sz="2000"/>
              <a:t>Alkole (boyanma bakımından dirençli, canlılık bakımından değildir) karşı direnç göstermelerini sağlar.</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Gram boyama yöntemiyle güç boyanmaları da bu yüksek orandaki lipid miktarına bağlıdır, bu nedenle mikobakterilerin Gram özelliklerinden bahsedilmez.</a:t>
            </a:r>
            <a:endParaRPr lang="tr-TR" sz="2000" dirty="0"/>
          </a:p>
          <a:p>
            <a:pPr marL="0" indent="0" algn="just">
              <a:lnSpc>
                <a:spcPct val="100000"/>
              </a:lnSpc>
              <a:buNone/>
            </a:pPr>
            <a:endParaRPr lang="tr-TR" sz="2000"/>
          </a:p>
        </p:txBody>
      </p:sp>
    </p:spTree>
    <p:extLst>
      <p:ext uri="{BB962C8B-B14F-4D97-AF65-F5344CB8AC3E}">
        <p14:creationId xmlns:p14="http://schemas.microsoft.com/office/powerpoint/2010/main" val="3974048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a:p>
          <a:p>
            <a:pPr marL="0" indent="0" algn="just">
              <a:lnSpc>
                <a:spcPct val="100000"/>
              </a:lnSpc>
              <a:buNone/>
            </a:pPr>
            <a:r>
              <a:rPr lang="tr-TR" sz="2000"/>
              <a:t>MYCOBACTERİUM TUBERCULOSİS KOMPLEKSİ</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Mycobacterium cinsi, bir kısmı saprofit bir kısmı zorunlu parazit 70 civarında tür içerir.</a:t>
            </a:r>
          </a:p>
          <a:p>
            <a:pPr algn="just">
              <a:lnSpc>
                <a:spcPct val="100000"/>
              </a:lnSpc>
              <a:buFont typeface="Wingdings" panose="05000000000000000000" pitchFamily="2" charset="2"/>
              <a:buChar char="Ø"/>
            </a:pPr>
            <a:endParaRPr lang="tr-TR" sz="2000"/>
          </a:p>
          <a:p>
            <a:pPr algn="just">
              <a:lnSpc>
                <a:spcPct val="100000"/>
              </a:lnSpc>
              <a:buFont typeface="Wingdings" panose="05000000000000000000" pitchFamily="2" charset="2"/>
              <a:buChar char="Ø"/>
            </a:pPr>
            <a:r>
              <a:rPr lang="tr-TR" sz="2000"/>
              <a:t>Bakteriyolojik özellikleri ve DNA benzerlikleri yönünden birbirleriyle yakın ilişkili türler kompleks olarak isimlendirilmiştir.</a:t>
            </a:r>
          </a:p>
          <a:p>
            <a:pPr marL="0" indent="0" algn="just">
              <a:lnSpc>
                <a:spcPct val="100000"/>
              </a:lnSpc>
              <a:buNone/>
            </a:pPr>
            <a:endParaRPr lang="tr-TR" sz="2000"/>
          </a:p>
          <a:p>
            <a:pPr marL="0" indent="0" algn="just">
              <a:lnSpc>
                <a:spcPct val="100000"/>
              </a:lnSpc>
              <a:buNone/>
            </a:pPr>
            <a:r>
              <a:rPr lang="tr-TR" sz="2000"/>
              <a:t>Bu kompleks dışındakiler;</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Pseudotüberküloz basilleri</a:t>
            </a:r>
          </a:p>
          <a:p>
            <a:pPr algn="just">
              <a:lnSpc>
                <a:spcPct val="100000"/>
              </a:lnSpc>
              <a:buFont typeface="Wingdings" panose="05000000000000000000" pitchFamily="2" charset="2"/>
              <a:buChar char="Ø"/>
            </a:pPr>
            <a:r>
              <a:rPr lang="tr-TR" sz="2000"/>
              <a:t>Atipik mikobakteriler</a:t>
            </a:r>
          </a:p>
          <a:p>
            <a:pPr algn="just">
              <a:lnSpc>
                <a:spcPct val="100000"/>
              </a:lnSpc>
              <a:buFont typeface="Wingdings" panose="05000000000000000000" pitchFamily="2" charset="2"/>
              <a:buChar char="Ø"/>
            </a:pPr>
            <a:r>
              <a:rPr lang="tr-TR" sz="2000"/>
              <a:t>Non-tüberküloz mikobakteriler (NTM)</a:t>
            </a:r>
          </a:p>
          <a:p>
            <a:pPr algn="just">
              <a:lnSpc>
                <a:spcPct val="100000"/>
              </a:lnSpc>
              <a:buFont typeface="Wingdings" panose="05000000000000000000" pitchFamily="2" charset="2"/>
              <a:buChar char="Ø"/>
            </a:pPr>
            <a:r>
              <a:rPr lang="tr-TR" sz="2000"/>
              <a:t>Tüberküloz dışındaki mikobakteriler</a:t>
            </a:r>
          </a:p>
          <a:p>
            <a:pPr algn="just">
              <a:lnSpc>
                <a:spcPct val="100000"/>
              </a:lnSpc>
              <a:buFont typeface="Wingdings" panose="05000000000000000000" pitchFamily="2" charset="2"/>
              <a:buChar char="Ø"/>
            </a:pPr>
            <a:r>
              <a:rPr lang="tr-TR" sz="2000"/>
              <a:t>Mycobacteria other than tubercle bacilli=MOTT gibi isimler alır.</a:t>
            </a:r>
          </a:p>
          <a:p>
            <a:pPr marL="0" indent="0" algn="just">
              <a:lnSpc>
                <a:spcPct val="100000"/>
              </a:lnSpc>
              <a:buNone/>
            </a:pPr>
            <a:endParaRPr lang="tr-TR" sz="2000" dirty="0"/>
          </a:p>
        </p:txBody>
      </p:sp>
    </p:spTree>
    <p:extLst>
      <p:ext uri="{BB962C8B-B14F-4D97-AF65-F5344CB8AC3E}">
        <p14:creationId xmlns:p14="http://schemas.microsoft.com/office/powerpoint/2010/main" val="1411756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a:p>
          <a:p>
            <a:pPr marL="0" indent="0" algn="just">
              <a:lnSpc>
                <a:spcPct val="100000"/>
              </a:lnSpc>
              <a:buNone/>
            </a:pPr>
            <a:r>
              <a:rPr lang="tr-TR" sz="2000"/>
              <a:t>TÜRKİYE’DE TÜBERKÜLOZUN BAŞLICA ETKENİ</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Pigmentsiz, hareketsiz, kapsülsüz, sporsuz basil, 37 </a:t>
            </a:r>
            <a:r>
              <a:rPr lang="tr-TR" sz="2000" baseline="30000"/>
              <a:t>o</a:t>
            </a:r>
            <a:r>
              <a:rPr lang="tr-TR" sz="2000"/>
              <a:t>C’de, R koloni, esas kaynağı insandır.</a:t>
            </a:r>
          </a:p>
          <a:p>
            <a:pPr algn="just">
              <a:lnSpc>
                <a:spcPct val="100000"/>
              </a:lnSpc>
              <a:buFont typeface="Wingdings" panose="05000000000000000000" pitchFamily="2" charset="2"/>
              <a:buChar char="Ø"/>
            </a:pPr>
            <a:r>
              <a:rPr lang="tr-TR" sz="2000"/>
              <a:t>Bakteriyolojik boyalarla kolay boyanmazlar (Hidrofobik karakter gösteren hücre çeperi vardır.).</a:t>
            </a:r>
          </a:p>
          <a:p>
            <a:pPr algn="just">
              <a:lnSpc>
                <a:spcPct val="100000"/>
              </a:lnSpc>
              <a:buFont typeface="Wingdings" panose="05000000000000000000" pitchFamily="2" charset="2"/>
              <a:buChar char="Ø"/>
            </a:pPr>
            <a:r>
              <a:rPr lang="tr-TR" sz="2000"/>
              <a:t>Ehrlich Ziehl Neelsen Yöntemi ile boyanırlar (asidorezistan (aside dirençli) bakteriler).</a:t>
            </a:r>
          </a:p>
          <a:p>
            <a:pPr algn="just">
              <a:lnSpc>
                <a:spcPct val="100000"/>
              </a:lnSpc>
              <a:buFont typeface="Wingdings" panose="05000000000000000000" pitchFamily="2" charset="2"/>
              <a:buChar char="Ø"/>
            </a:pPr>
            <a:r>
              <a:rPr lang="tr-TR" sz="2000"/>
              <a:t>Ortalama 18 saatte bir sayıları iki katına çıkar. Üremenin bu kadar yavaş olmasından ötürü klinik örneklerden hazırlanan kültürlerin negatif rapor vermeden önce 6-8 hafta bekletilmesi zorunludur.</a:t>
            </a:r>
          </a:p>
          <a:p>
            <a:pPr algn="just">
              <a:lnSpc>
                <a:spcPct val="100000"/>
              </a:lnSpc>
              <a:buFont typeface="Wingdings" panose="05000000000000000000" pitchFamily="2" charset="2"/>
              <a:buChar char="Ø"/>
            </a:pPr>
            <a:r>
              <a:rPr lang="tr-TR" sz="2000"/>
              <a:t>Gliserinli buyyonda (eugonik üreme) yumurtalı besiyerlerinde iyi ürerler (Löwenstein- Jensen besiyeri gibi).</a:t>
            </a:r>
          </a:p>
          <a:p>
            <a:pPr algn="just">
              <a:lnSpc>
                <a:spcPct val="100000"/>
              </a:lnSpc>
              <a:buFont typeface="Wingdings" panose="05000000000000000000" pitchFamily="2" charset="2"/>
              <a:buChar char="Ø"/>
            </a:pPr>
            <a:r>
              <a:rPr lang="tr-TR" sz="2000"/>
              <a:t>Zorunlu aeropturlar. Bu durum </a:t>
            </a:r>
            <a:r>
              <a:rPr lang="tr-TR" sz="2000" i="1"/>
              <a:t>M. tuberculosis’</a:t>
            </a:r>
            <a:r>
              <a:rPr lang="tr-TR" sz="2000"/>
              <a:t>in neden akciğer üst lobu ve böbrek gibi ileri derecede oksijenlenen dokulara yerleştiğini açıklar.</a:t>
            </a:r>
          </a:p>
          <a:p>
            <a:pPr marL="0" indent="0" algn="just">
              <a:lnSpc>
                <a:spcPct val="100000"/>
              </a:lnSpc>
              <a:buNone/>
            </a:pPr>
            <a:endParaRPr lang="tr-TR" sz="2000" dirty="0"/>
          </a:p>
        </p:txBody>
      </p:sp>
    </p:spTree>
    <p:extLst>
      <p:ext uri="{BB962C8B-B14F-4D97-AF65-F5344CB8AC3E}">
        <p14:creationId xmlns:p14="http://schemas.microsoft.com/office/powerpoint/2010/main" val="486857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a:p>
          <a:p>
            <a:pPr marL="0" indent="0" algn="just">
              <a:lnSpc>
                <a:spcPct val="100000"/>
              </a:lnSpc>
              <a:buNone/>
            </a:pPr>
            <a:r>
              <a:rPr lang="tr-TR" sz="2000"/>
              <a:t>TÜBERKÜLOZ NASIL BULAŞIR?</a:t>
            </a:r>
          </a:p>
          <a:p>
            <a:pPr marL="0" indent="0" algn="just">
              <a:lnSpc>
                <a:spcPct val="100000"/>
              </a:lnSpc>
              <a:buNone/>
            </a:pPr>
            <a:endParaRPr lang="tr-TR" sz="2000"/>
          </a:p>
          <a:p>
            <a:pPr marL="0" indent="0" algn="just">
              <a:lnSpc>
                <a:spcPct val="100000"/>
              </a:lnSpc>
              <a:buNone/>
            </a:pPr>
            <a:r>
              <a:rPr lang="tr-TR" sz="2000"/>
              <a:t>Öksürük, hapşırma, ve konuşma gibi derin solunum hareketleri ile basil yüklü damlacıklar; çevre havasına dağılır ve buharlaşarak daha küçük partiküller haline geçer ve damlacık çekirdeklerin sağlam kişiler tarafından solunum yoluyla alınması ile hastalık bulaşır.</a:t>
            </a:r>
          </a:p>
          <a:p>
            <a:pPr marL="0" indent="0" algn="just">
              <a:lnSpc>
                <a:spcPct val="100000"/>
              </a:lnSpc>
              <a:buNone/>
            </a:pPr>
            <a:endParaRPr lang="tr-TR" sz="2000"/>
          </a:p>
          <a:p>
            <a:pPr marL="0" indent="0" algn="just">
              <a:lnSpc>
                <a:spcPct val="100000"/>
              </a:lnSpc>
              <a:buNone/>
            </a:pPr>
            <a:r>
              <a:rPr lang="tr-TR" sz="2000"/>
              <a:t>PATOGENEZ</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Tüberküloz basili üst solunum yolundan akciğere ulaştıktan sonra alveolar makrofajlar tarafından fagosite edilir. Bu evrede vücuda giren tüberküloz basili az, immun sistem güçlü ise basil fagosite edildikten sonra öldürülür.</a:t>
            </a:r>
          </a:p>
          <a:p>
            <a:pPr algn="just">
              <a:lnSpc>
                <a:spcPct val="100000"/>
              </a:lnSpc>
              <a:buFont typeface="Wingdings" panose="05000000000000000000" pitchFamily="2" charset="2"/>
              <a:buChar char="Ø"/>
            </a:pPr>
            <a:r>
              <a:rPr lang="tr-TR" sz="2000"/>
              <a:t>Eğer basil çok immun sistem zayıfsa, basil makrofajlar içinde çoğalır. Enfekte makrofajlar parçalandıktan sonra açığa çıkan basiller yeni makrofajlar tarafından fagosite edilir.</a:t>
            </a:r>
          </a:p>
          <a:p>
            <a:pPr algn="just">
              <a:lnSpc>
                <a:spcPct val="100000"/>
              </a:lnSpc>
              <a:buFont typeface="Wingdings" panose="05000000000000000000" pitchFamily="2" charset="2"/>
              <a:buChar char="Ø"/>
            </a:pPr>
            <a:r>
              <a:rPr lang="tr-TR" sz="2000"/>
              <a:t>Makrofajların içinde basillerin çoğalmasıyla, makrofajların tekrar parçalanması ve tekrar makrofajları infekte etmesiyle devam eder.</a:t>
            </a:r>
          </a:p>
          <a:p>
            <a:pPr marL="0" indent="0" algn="just">
              <a:lnSpc>
                <a:spcPct val="100000"/>
              </a:lnSpc>
              <a:buNone/>
            </a:pPr>
            <a:endParaRPr lang="tr-TR" sz="2000" dirty="0"/>
          </a:p>
        </p:txBody>
      </p:sp>
    </p:spTree>
    <p:extLst>
      <p:ext uri="{BB962C8B-B14F-4D97-AF65-F5344CB8AC3E}">
        <p14:creationId xmlns:p14="http://schemas.microsoft.com/office/powerpoint/2010/main" val="963237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Autofit/>
          </a:bodyPr>
          <a:lstStyle/>
          <a:p>
            <a:pPr marL="0" indent="0" algn="just">
              <a:lnSpc>
                <a:spcPct val="110000"/>
              </a:lnSpc>
              <a:buNone/>
            </a:pPr>
            <a:endParaRPr lang="tr-TR" sz="2000"/>
          </a:p>
          <a:p>
            <a:pPr marL="0" indent="0" algn="just">
              <a:lnSpc>
                <a:spcPct val="110000"/>
              </a:lnSpc>
              <a:buNone/>
            </a:pPr>
            <a:r>
              <a:rPr lang="tr-TR" sz="2000" b="1"/>
              <a:t>Primer tüberküloz</a:t>
            </a:r>
            <a:r>
              <a:rPr lang="tr-TR" sz="2000"/>
              <a:t>: </a:t>
            </a:r>
            <a:r>
              <a:rPr lang="tr-TR" sz="2000" i="1"/>
              <a:t>Mycobacterium tuberculosis </a:t>
            </a:r>
            <a:r>
              <a:rPr lang="tr-TR" sz="2000"/>
              <a:t>enfeksiyonunun başlangıcında, çoğunlukla akciğerin orta ve alt bölümleri tutulur. Odak genellikle tektir.</a:t>
            </a:r>
          </a:p>
          <a:p>
            <a:pPr marL="0" indent="0" algn="just">
              <a:lnSpc>
                <a:spcPct val="110000"/>
              </a:lnSpc>
              <a:buNone/>
            </a:pPr>
            <a:r>
              <a:rPr lang="tr-TR" sz="2000"/>
              <a:t>Solunum yoluyla alınan basiller konağın immun sisteminden kaçar, lenf nodüllerinde inflamasyon oluşturur, primer odak oluşur.</a:t>
            </a:r>
          </a:p>
          <a:p>
            <a:pPr marL="0" indent="0" algn="just">
              <a:lnSpc>
                <a:spcPct val="110000"/>
              </a:lnSpc>
              <a:buNone/>
            </a:pPr>
            <a:endParaRPr lang="tr-TR" sz="2000"/>
          </a:p>
          <a:p>
            <a:pPr marL="0" indent="0" algn="just">
              <a:lnSpc>
                <a:spcPct val="110000"/>
              </a:lnSpc>
              <a:buNone/>
            </a:pPr>
            <a:r>
              <a:rPr lang="tr-TR" sz="2000" b="1"/>
              <a:t>Aktif tüberküloz</a:t>
            </a:r>
            <a:r>
              <a:rPr lang="tr-TR" sz="2000"/>
              <a:t>: Primer enfeksiyonun ilerlemesi ya da sessiz bir enfeksiyonun reaktivasyonu sonucu oluşur.</a:t>
            </a:r>
          </a:p>
          <a:p>
            <a:pPr marL="0" indent="0" algn="just">
              <a:lnSpc>
                <a:spcPct val="110000"/>
              </a:lnSpc>
              <a:buNone/>
            </a:pPr>
            <a:r>
              <a:rPr lang="tr-TR" sz="2000"/>
              <a:t>a) Primer Enfeksiyonun İlerlemesi: Eğer </a:t>
            </a:r>
            <a:r>
              <a:rPr lang="tr-TR" sz="2000" i="1"/>
              <a:t>M. tuberculosis, </a:t>
            </a:r>
            <a:r>
              <a:rPr lang="tr-TR" sz="2000"/>
              <a:t>primer enfeksiyon bölgesinde kontrol altına alınmazsa, ilerlemesi söz konusudur. Akciğer parankiminde lezyon söz konusudur.</a:t>
            </a:r>
          </a:p>
          <a:p>
            <a:pPr marL="0" indent="0" algn="just">
              <a:lnSpc>
                <a:spcPct val="110000"/>
              </a:lnSpc>
              <a:buNone/>
            </a:pPr>
            <a:r>
              <a:rPr lang="tr-TR" sz="2000"/>
              <a:t>b) Endojen veya Ekzojen Enfeksiyonun Reaktivasyonu: Primer enfeksiyondan 20 yıl ve daha uzun süre sonra </a:t>
            </a:r>
            <a:r>
              <a:rPr lang="tr-TR" sz="2000" i="1"/>
              <a:t>M. tuberculosis</a:t>
            </a:r>
            <a:r>
              <a:rPr lang="tr-TR" sz="2000"/>
              <a:t>’e karşı oluşmuş bağışık direncin bozulması sonucunda olur.</a:t>
            </a:r>
          </a:p>
          <a:p>
            <a:pPr marL="0" indent="0" algn="just">
              <a:lnSpc>
                <a:spcPct val="110000"/>
              </a:lnSpc>
              <a:buNone/>
            </a:pPr>
            <a:r>
              <a:rPr lang="tr-TR" sz="2000"/>
              <a:t>c) Yaygın (Miliyer) Tüberküloz: Bir nekrotik tüberkül bir kan damarında erozyona yol açıp, bakterinin hematojen yolla yayılımına neden olur. Sonuçta tüm organ sistemlerinde enfeksiyon gelişir. Bu tüberküloz tipinde mortalite oranı yüksektir.</a:t>
            </a:r>
            <a:endParaRPr lang="tr-TR" sz="2000" dirty="0"/>
          </a:p>
        </p:txBody>
      </p:sp>
    </p:spTree>
    <p:extLst>
      <p:ext uri="{BB962C8B-B14F-4D97-AF65-F5344CB8AC3E}">
        <p14:creationId xmlns:p14="http://schemas.microsoft.com/office/powerpoint/2010/main" val="3243730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Autofit/>
          </a:bodyPr>
          <a:lstStyle/>
          <a:p>
            <a:pPr marL="0" indent="0" algn="just">
              <a:lnSpc>
                <a:spcPct val="120000"/>
              </a:lnSpc>
              <a:buNone/>
            </a:pPr>
            <a:endParaRPr lang="tr-TR" sz="2000"/>
          </a:p>
          <a:p>
            <a:pPr marL="0" indent="0" algn="just">
              <a:lnSpc>
                <a:spcPct val="120000"/>
              </a:lnSpc>
              <a:buNone/>
            </a:pPr>
            <a:r>
              <a:rPr lang="tr-TR" sz="2000"/>
              <a:t>KLİNİK BULGULAR</a:t>
            </a:r>
          </a:p>
          <a:p>
            <a:pPr marL="0" indent="0" algn="just">
              <a:lnSpc>
                <a:spcPct val="120000"/>
              </a:lnSpc>
              <a:buNone/>
            </a:pPr>
            <a:endParaRPr lang="tr-TR" sz="2000"/>
          </a:p>
          <a:p>
            <a:pPr marL="0" indent="0" algn="just">
              <a:lnSpc>
                <a:spcPct val="120000"/>
              </a:lnSpc>
              <a:buNone/>
            </a:pPr>
            <a:r>
              <a:rPr lang="tr-TR" sz="2000"/>
              <a:t>Öksürük, hemoptezi (kan tükürme), öğleden sonra yükselen ateş, gece terlemesi (baş ve boyun), bitkinlik, iştahsızlık, kilo kaybı</a:t>
            </a:r>
          </a:p>
          <a:p>
            <a:pPr marL="0" indent="0" algn="just">
              <a:lnSpc>
                <a:spcPct val="120000"/>
              </a:lnSpc>
              <a:buNone/>
            </a:pPr>
            <a:endParaRPr lang="tr-TR" sz="2000"/>
          </a:p>
          <a:p>
            <a:pPr marL="0" indent="0" algn="just">
              <a:lnSpc>
                <a:spcPct val="120000"/>
              </a:lnSpc>
              <a:buNone/>
            </a:pPr>
            <a:r>
              <a:rPr lang="tr-TR" sz="2000"/>
              <a:t>TANI ve TEDAVİ</a:t>
            </a:r>
          </a:p>
          <a:p>
            <a:pPr marL="0" indent="0" algn="just">
              <a:lnSpc>
                <a:spcPct val="120000"/>
              </a:lnSpc>
              <a:buNone/>
            </a:pPr>
            <a:endParaRPr lang="tr-TR" sz="2000"/>
          </a:p>
          <a:p>
            <a:pPr algn="just">
              <a:lnSpc>
                <a:spcPct val="120000"/>
              </a:lnSpc>
              <a:buFont typeface="Wingdings" panose="05000000000000000000" pitchFamily="2" charset="2"/>
              <a:buChar char="Ø"/>
            </a:pPr>
            <a:r>
              <a:rPr lang="tr-TR" sz="2000"/>
              <a:t>Kesin tanı=bakteriyolojik tanı</a:t>
            </a:r>
          </a:p>
          <a:p>
            <a:pPr algn="just">
              <a:lnSpc>
                <a:spcPct val="120000"/>
              </a:lnSpc>
              <a:buFont typeface="Wingdings" panose="05000000000000000000" pitchFamily="2" charset="2"/>
              <a:buChar char="Ø"/>
            </a:pPr>
            <a:r>
              <a:rPr lang="tr-TR" sz="2000"/>
              <a:t>Dünya Sağlık Örgütü Tüberküloz Eksperler Komitesi raporunda aktif tüberküloz (akciğer) vakası balgamın yayma preparatında basil bulunan hasta olarak tanımlar.</a:t>
            </a:r>
          </a:p>
          <a:p>
            <a:pPr algn="just">
              <a:lnSpc>
                <a:spcPct val="120000"/>
              </a:lnSpc>
              <a:buFont typeface="Wingdings" panose="05000000000000000000" pitchFamily="2" charset="2"/>
              <a:buChar char="Ø"/>
            </a:pPr>
            <a:r>
              <a:rPr lang="tr-TR" sz="2000"/>
              <a:t>Balgamın ya da patolojik materyalin yayma preparatlarda ve kültürde incelenmesi ile kesinlik kazanır.</a:t>
            </a:r>
          </a:p>
          <a:p>
            <a:pPr marL="0" indent="0" algn="just">
              <a:lnSpc>
                <a:spcPct val="120000"/>
              </a:lnSpc>
              <a:buNone/>
            </a:pPr>
            <a:endParaRPr lang="tr-TR" sz="2000"/>
          </a:p>
        </p:txBody>
      </p:sp>
    </p:spTree>
    <p:extLst>
      <p:ext uri="{BB962C8B-B14F-4D97-AF65-F5344CB8AC3E}">
        <p14:creationId xmlns:p14="http://schemas.microsoft.com/office/powerpoint/2010/main" val="1497331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20000"/>
              </a:lnSpc>
              <a:buNone/>
            </a:pPr>
            <a:endParaRPr lang="tr-TR" sz="2000"/>
          </a:p>
          <a:p>
            <a:pPr marL="0" indent="0" algn="just">
              <a:lnSpc>
                <a:spcPct val="120000"/>
              </a:lnSpc>
              <a:buNone/>
            </a:pPr>
            <a:r>
              <a:rPr lang="tr-TR" sz="2000"/>
              <a:t>MİKROSKOBİK TANI</a:t>
            </a:r>
          </a:p>
          <a:p>
            <a:pPr marL="0" indent="0" algn="just">
              <a:lnSpc>
                <a:spcPct val="120000"/>
              </a:lnSpc>
              <a:buNone/>
            </a:pPr>
            <a:endParaRPr lang="tr-TR" sz="2000"/>
          </a:p>
          <a:p>
            <a:pPr algn="just">
              <a:lnSpc>
                <a:spcPct val="120000"/>
              </a:lnSpc>
              <a:buFont typeface="Wingdings" panose="05000000000000000000" pitchFamily="2" charset="2"/>
              <a:buChar char="Ø"/>
            </a:pPr>
            <a:r>
              <a:rPr lang="tr-TR" sz="2000"/>
              <a:t>Balgam ya da patolojik materyal hiçbir işleme tabi tutulmadan lama yayılır ve doğrudan boyanarak basil araştırılır (direkt preparat).</a:t>
            </a:r>
          </a:p>
          <a:p>
            <a:pPr algn="just">
              <a:lnSpc>
                <a:spcPct val="120000"/>
              </a:lnSpc>
              <a:buFont typeface="Wingdings" panose="05000000000000000000" pitchFamily="2" charset="2"/>
              <a:buChar char="Ø"/>
            </a:pPr>
            <a:r>
              <a:rPr lang="tr-TR" sz="2000"/>
              <a:t>Balgam ya da patolojik materyal işlenerek homojenize edilir ve boyanarak basil araştırılır (teksif yöntemi esas kültür için önemlidir.).</a:t>
            </a:r>
          </a:p>
          <a:p>
            <a:pPr algn="just">
              <a:lnSpc>
                <a:spcPct val="120000"/>
              </a:lnSpc>
              <a:buFont typeface="Wingdings" panose="05000000000000000000" pitchFamily="2" charset="2"/>
              <a:buChar char="Ø"/>
            </a:pPr>
            <a:r>
              <a:rPr lang="tr-TR" sz="2000"/>
              <a:t>Her iki teknikte boyamada Ehrlich Ziehl Neelsen yöntemi uygulanır.</a:t>
            </a:r>
          </a:p>
          <a:p>
            <a:pPr algn="just">
              <a:lnSpc>
                <a:spcPct val="120000"/>
              </a:lnSpc>
              <a:buFont typeface="Wingdings" panose="05000000000000000000" pitchFamily="2" charset="2"/>
              <a:buChar char="Ø"/>
            </a:pPr>
            <a:r>
              <a:rPr lang="tr-TR" sz="2000"/>
              <a:t>Auramin-Rodamin yöntemi</a:t>
            </a:r>
          </a:p>
          <a:p>
            <a:pPr algn="just">
              <a:lnSpc>
                <a:spcPct val="120000"/>
              </a:lnSpc>
              <a:buFont typeface="Wingdings" panose="05000000000000000000" pitchFamily="2" charset="2"/>
              <a:buChar char="Ø"/>
            </a:pPr>
            <a:r>
              <a:rPr lang="tr-TR" sz="2000"/>
              <a:t>Kinyaun yöntemi</a:t>
            </a:r>
          </a:p>
          <a:p>
            <a:pPr marL="0" indent="0" algn="just">
              <a:lnSpc>
                <a:spcPct val="100000"/>
              </a:lnSpc>
              <a:buNone/>
            </a:pPr>
            <a:endParaRPr lang="tr-TR" sz="2000" dirty="0"/>
          </a:p>
        </p:txBody>
      </p:sp>
    </p:spTree>
    <p:extLst>
      <p:ext uri="{BB962C8B-B14F-4D97-AF65-F5344CB8AC3E}">
        <p14:creationId xmlns:p14="http://schemas.microsoft.com/office/powerpoint/2010/main" val="320959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a:p>
          <a:p>
            <a:pPr marL="0" indent="0" algn="just">
              <a:lnSpc>
                <a:spcPct val="100000"/>
              </a:lnSpc>
              <a:buNone/>
            </a:pPr>
            <a:r>
              <a:rPr lang="tr-TR" sz="2000"/>
              <a:t>TÜBERKÜLOZ KÜLTÜRÜ</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Tüberküloz basili yavaş ürer. Balgam ya da patolojik materyalin izolasyonunda farklı organik besiyerleri kullanılır. (PPD için sentetik-yarı sentetik besiyerleri)</a:t>
            </a:r>
          </a:p>
          <a:p>
            <a:pPr algn="just">
              <a:lnSpc>
                <a:spcPct val="100000"/>
              </a:lnSpc>
              <a:buFont typeface="Wingdings" panose="05000000000000000000" pitchFamily="2" charset="2"/>
              <a:buChar char="Ø"/>
            </a:pPr>
            <a:endParaRPr lang="tr-TR" sz="2000"/>
          </a:p>
          <a:p>
            <a:pPr algn="just">
              <a:lnSpc>
                <a:spcPct val="100000"/>
              </a:lnSpc>
              <a:buFont typeface="Wingdings" panose="05000000000000000000" pitchFamily="2" charset="2"/>
              <a:buChar char="Ø"/>
            </a:pPr>
            <a:r>
              <a:rPr lang="tr-TR" sz="2000"/>
              <a:t>Löwenstein Jensen besiyeri</a:t>
            </a:r>
          </a:p>
          <a:p>
            <a:pPr algn="just">
              <a:lnSpc>
                <a:spcPct val="100000"/>
              </a:lnSpc>
              <a:buFont typeface="Wingdings" panose="05000000000000000000" pitchFamily="2" charset="2"/>
              <a:buChar char="Ø"/>
            </a:pPr>
            <a:endParaRPr lang="tr-TR" sz="2000"/>
          </a:p>
          <a:p>
            <a:pPr algn="just">
              <a:lnSpc>
                <a:spcPct val="100000"/>
              </a:lnSpc>
              <a:buFont typeface="Wingdings" panose="05000000000000000000" pitchFamily="2" charset="2"/>
              <a:buChar char="Ø"/>
            </a:pPr>
            <a:r>
              <a:rPr lang="tr-TR" sz="2000"/>
              <a:t>Middlebrook besiyeri</a:t>
            </a:r>
          </a:p>
          <a:p>
            <a:pPr marL="0" indent="0" algn="just">
              <a:lnSpc>
                <a:spcPct val="100000"/>
              </a:lnSpc>
              <a:buNone/>
            </a:pPr>
            <a:endParaRPr lang="tr-TR" sz="2000" dirty="0"/>
          </a:p>
        </p:txBody>
      </p:sp>
    </p:spTree>
    <p:extLst>
      <p:ext uri="{BB962C8B-B14F-4D97-AF65-F5344CB8AC3E}">
        <p14:creationId xmlns:p14="http://schemas.microsoft.com/office/powerpoint/2010/main" val="3898210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a:p>
          <a:p>
            <a:pPr marL="0" indent="0" algn="just">
              <a:lnSpc>
                <a:spcPct val="100000"/>
              </a:lnSpc>
              <a:buNone/>
            </a:pPr>
            <a:r>
              <a:rPr lang="tr-TR" sz="2000"/>
              <a:t>TEDAVİ YÖNTEMİ</a:t>
            </a:r>
          </a:p>
          <a:p>
            <a:pPr marL="0" indent="0" algn="just">
              <a:lnSpc>
                <a:spcPct val="100000"/>
              </a:lnSpc>
              <a:buNone/>
            </a:pPr>
            <a:endParaRPr lang="tr-TR" sz="2000"/>
          </a:p>
          <a:p>
            <a:pPr marL="0" indent="0" algn="just">
              <a:lnSpc>
                <a:spcPct val="100000"/>
              </a:lnSpc>
              <a:buNone/>
            </a:pPr>
            <a:r>
              <a:rPr lang="tr-TR" sz="2000"/>
              <a:t>Tedavi başlangıç ve idame dönemi olarak ayrılır. Başlangıç döneminde standart 4 antibiyotik, idame döneminde ise en az iki antibiyotik kullanılmalıdır.</a:t>
            </a:r>
          </a:p>
          <a:p>
            <a:pPr marL="0" indent="0" algn="just">
              <a:lnSpc>
                <a:spcPct val="100000"/>
              </a:lnSpc>
              <a:buNone/>
            </a:pPr>
            <a:endParaRPr lang="tr-TR" sz="2000"/>
          </a:p>
          <a:p>
            <a:pPr marL="0" indent="0" algn="just">
              <a:lnSpc>
                <a:spcPct val="100000"/>
              </a:lnSpc>
              <a:buNone/>
            </a:pPr>
            <a:r>
              <a:rPr lang="tr-TR" sz="2000"/>
              <a:t>Türkiye’de</a:t>
            </a:r>
          </a:p>
          <a:p>
            <a:pPr marL="0" indent="0" algn="just">
              <a:lnSpc>
                <a:spcPct val="100000"/>
              </a:lnSpc>
              <a:buNone/>
            </a:pPr>
            <a:r>
              <a:rPr lang="tr-TR" sz="2000"/>
              <a:t>Rifampisin+İzoniazid+Pirazinamid+Streptomisin</a:t>
            </a:r>
          </a:p>
          <a:p>
            <a:pPr marL="0" indent="0" algn="just">
              <a:lnSpc>
                <a:spcPct val="100000"/>
              </a:lnSpc>
              <a:buNone/>
            </a:pPr>
            <a:endParaRPr lang="tr-TR" sz="2000"/>
          </a:p>
          <a:p>
            <a:pPr marL="0" indent="0" algn="just">
              <a:lnSpc>
                <a:spcPct val="100000"/>
              </a:lnSpc>
              <a:buNone/>
            </a:pPr>
            <a:r>
              <a:rPr lang="en-US" sz="2000"/>
              <a:t>International Union Against Tuberculosis and Lung Disease (IUATLD)</a:t>
            </a:r>
          </a:p>
          <a:p>
            <a:pPr marL="0" indent="0" algn="just">
              <a:lnSpc>
                <a:spcPct val="100000"/>
              </a:lnSpc>
              <a:buNone/>
            </a:pPr>
            <a:r>
              <a:rPr lang="tr-TR" sz="2000"/>
              <a:t>Rifampisin+İzoniazid+Pirazinamid (Pirazinamid ilk iki aylık tedavi süresince uygulanır).</a:t>
            </a:r>
          </a:p>
          <a:p>
            <a:pPr marL="0" indent="0" algn="just">
              <a:lnSpc>
                <a:spcPct val="100000"/>
              </a:lnSpc>
              <a:buNone/>
            </a:pPr>
            <a:endParaRPr lang="tr-TR" sz="2000"/>
          </a:p>
        </p:txBody>
      </p:sp>
    </p:spTree>
    <p:extLst>
      <p:ext uri="{BB962C8B-B14F-4D97-AF65-F5344CB8AC3E}">
        <p14:creationId xmlns:p14="http://schemas.microsoft.com/office/powerpoint/2010/main" val="1647988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Autofit/>
          </a:bodyPr>
          <a:lstStyle/>
          <a:p>
            <a:pPr marL="0" indent="0" algn="just">
              <a:lnSpc>
                <a:spcPct val="100000"/>
              </a:lnSpc>
              <a:buNone/>
            </a:pPr>
            <a:r>
              <a:rPr lang="tr-TR" sz="2000"/>
              <a:t>SALMONELLA </a:t>
            </a:r>
            <a:r>
              <a:rPr lang="tr-TR" sz="2000" dirty="0"/>
              <a:t>GENEL ÖZELLİKLERİ</a:t>
            </a:r>
          </a:p>
          <a:p>
            <a:pPr marL="0" indent="0" algn="just">
              <a:lnSpc>
                <a:spcPct val="100000"/>
              </a:lnSpc>
              <a:buNone/>
            </a:pPr>
            <a:endParaRPr lang="tr-TR" sz="1600" b="1" dirty="0"/>
          </a:p>
          <a:p>
            <a:pPr marL="0" indent="0" algn="just">
              <a:lnSpc>
                <a:spcPct val="100000"/>
              </a:lnSpc>
              <a:buNone/>
            </a:pPr>
            <a:r>
              <a:rPr lang="tr-TR" sz="1600" b="1" dirty="0"/>
              <a:t>TEST	</a:t>
            </a:r>
            <a:r>
              <a:rPr lang="tr-TR" sz="1600" b="1"/>
              <a:t>		             ÖZELLİK</a:t>
            </a:r>
            <a:endParaRPr lang="tr-TR" sz="1600" b="1" dirty="0"/>
          </a:p>
          <a:p>
            <a:pPr marL="0" indent="0" algn="just">
              <a:lnSpc>
                <a:spcPct val="100000"/>
              </a:lnSpc>
              <a:buNone/>
            </a:pPr>
            <a:r>
              <a:rPr lang="tr-TR" sz="1600" dirty="0"/>
              <a:t>Gram Boyama		</a:t>
            </a:r>
            <a:r>
              <a:rPr lang="tr-TR" sz="1600"/>
              <a:t>	-</a:t>
            </a:r>
            <a:endParaRPr lang="tr-TR" sz="1600" dirty="0"/>
          </a:p>
          <a:p>
            <a:pPr marL="0" indent="0" algn="just">
              <a:lnSpc>
                <a:spcPct val="100000"/>
              </a:lnSpc>
              <a:buNone/>
            </a:pPr>
            <a:r>
              <a:rPr lang="tr-TR" sz="1600" dirty="0" err="1"/>
              <a:t>Katalaz</a:t>
            </a:r>
            <a:r>
              <a:rPr lang="tr-TR" sz="1600" dirty="0"/>
              <a:t>				+</a:t>
            </a:r>
          </a:p>
          <a:p>
            <a:pPr marL="0" indent="0" algn="just">
              <a:lnSpc>
                <a:spcPct val="100000"/>
              </a:lnSpc>
              <a:buNone/>
            </a:pPr>
            <a:r>
              <a:rPr lang="tr-TR" sz="1600" dirty="0" err="1"/>
              <a:t>Oksidaz</a:t>
            </a:r>
            <a:r>
              <a:rPr lang="tr-TR" sz="1600" dirty="0"/>
              <a:t>				-</a:t>
            </a:r>
          </a:p>
          <a:p>
            <a:pPr marL="0" indent="0" algn="just">
              <a:lnSpc>
                <a:spcPct val="100000"/>
              </a:lnSpc>
              <a:buNone/>
            </a:pPr>
            <a:r>
              <a:rPr lang="tr-TR" sz="1600" dirty="0"/>
              <a:t>Laktoz				-</a:t>
            </a:r>
          </a:p>
          <a:p>
            <a:pPr marL="0" indent="0" algn="just">
              <a:lnSpc>
                <a:spcPct val="100000"/>
              </a:lnSpc>
              <a:buNone/>
            </a:pPr>
            <a:r>
              <a:rPr lang="tr-TR" sz="1600" dirty="0" err="1"/>
              <a:t>Sükroz</a:t>
            </a:r>
            <a:r>
              <a:rPr lang="tr-TR" sz="1600" dirty="0"/>
              <a:t>				-</a:t>
            </a:r>
          </a:p>
          <a:p>
            <a:pPr marL="0" indent="0" algn="just">
              <a:lnSpc>
                <a:spcPct val="100000"/>
              </a:lnSpc>
              <a:buNone/>
            </a:pPr>
            <a:r>
              <a:rPr lang="tr-TR" sz="1600" dirty="0"/>
              <a:t>Glikoz				+</a:t>
            </a:r>
          </a:p>
          <a:p>
            <a:pPr marL="0" indent="0" algn="just">
              <a:lnSpc>
                <a:spcPct val="100000"/>
              </a:lnSpc>
              <a:buNone/>
            </a:pPr>
            <a:r>
              <a:rPr lang="tr-TR" sz="1600" dirty="0"/>
              <a:t>O/F			</a:t>
            </a:r>
            <a:r>
              <a:rPr lang="tr-TR" sz="1600"/>
              <a:t>           Fermentatif</a:t>
            </a:r>
            <a:endParaRPr lang="tr-TR" sz="1600" dirty="0"/>
          </a:p>
          <a:p>
            <a:pPr marL="0" indent="0" algn="just">
              <a:lnSpc>
                <a:spcPct val="100000"/>
              </a:lnSpc>
              <a:buNone/>
            </a:pPr>
            <a:r>
              <a:rPr lang="tr-TR" sz="1600" dirty="0"/>
              <a:t>H2S				+</a:t>
            </a:r>
          </a:p>
          <a:p>
            <a:pPr marL="0" indent="0" algn="just">
              <a:lnSpc>
                <a:spcPct val="100000"/>
              </a:lnSpc>
              <a:buNone/>
            </a:pPr>
            <a:r>
              <a:rPr lang="tr-TR" sz="1600" dirty="0"/>
              <a:t>Gaz				+</a:t>
            </a:r>
          </a:p>
          <a:p>
            <a:pPr marL="0" indent="0" algn="just">
              <a:lnSpc>
                <a:spcPct val="100000"/>
              </a:lnSpc>
              <a:buNone/>
            </a:pPr>
            <a:r>
              <a:rPr lang="tr-TR" sz="1600" dirty="0" err="1"/>
              <a:t>İndol</a:t>
            </a:r>
            <a:r>
              <a:rPr lang="tr-TR" sz="1600" dirty="0"/>
              <a:t>				-</a:t>
            </a:r>
          </a:p>
          <a:p>
            <a:pPr marL="0" indent="0" algn="just">
              <a:lnSpc>
                <a:spcPct val="100000"/>
              </a:lnSpc>
              <a:buNone/>
            </a:pPr>
            <a:r>
              <a:rPr lang="tr-TR" sz="1600" dirty="0"/>
              <a:t>Üre				-</a:t>
            </a:r>
          </a:p>
          <a:p>
            <a:pPr marL="0" indent="0" algn="just">
              <a:lnSpc>
                <a:spcPct val="100000"/>
              </a:lnSpc>
              <a:buNone/>
            </a:pPr>
            <a:r>
              <a:rPr lang="tr-TR" sz="1600" dirty="0" err="1"/>
              <a:t>Lizin</a:t>
            </a:r>
            <a:r>
              <a:rPr lang="tr-TR" sz="1600" dirty="0"/>
              <a:t> </a:t>
            </a:r>
            <a:r>
              <a:rPr lang="tr-TR" sz="1600" dirty="0" err="1"/>
              <a:t>Dekarboksilaz</a:t>
            </a:r>
            <a:r>
              <a:rPr lang="tr-TR" sz="1600" dirty="0"/>
              <a:t>			+</a:t>
            </a:r>
          </a:p>
          <a:p>
            <a:pPr marL="0" indent="0" algn="just">
              <a:lnSpc>
                <a:spcPct val="100000"/>
              </a:lnSpc>
              <a:buNone/>
            </a:pPr>
            <a:r>
              <a:rPr lang="tr-TR" sz="1600" dirty="0" err="1"/>
              <a:t>Sitrat</a:t>
            </a:r>
            <a:r>
              <a:rPr lang="tr-TR" sz="1600" dirty="0"/>
              <a:t>				+</a:t>
            </a:r>
          </a:p>
          <a:p>
            <a:pPr marL="0" indent="0" algn="just">
              <a:lnSpc>
                <a:spcPct val="100000"/>
              </a:lnSpc>
              <a:buNone/>
            </a:pPr>
            <a:r>
              <a:rPr lang="tr-TR" sz="1600" dirty="0"/>
              <a:t>Metil Kırmızısı		</a:t>
            </a:r>
            <a:r>
              <a:rPr lang="tr-TR" sz="1600"/>
              <a:t>	+</a:t>
            </a:r>
            <a:endParaRPr lang="tr-TR" sz="1600" dirty="0"/>
          </a:p>
          <a:p>
            <a:pPr marL="0" indent="0" algn="just">
              <a:lnSpc>
                <a:spcPct val="100000"/>
              </a:lnSpc>
              <a:buNone/>
            </a:pPr>
            <a:r>
              <a:rPr lang="tr-TR" sz="1600" dirty="0" err="1"/>
              <a:t>Voges</a:t>
            </a:r>
            <a:r>
              <a:rPr lang="tr-TR" sz="1600" dirty="0"/>
              <a:t>- </a:t>
            </a:r>
            <a:r>
              <a:rPr lang="tr-TR" sz="1600" dirty="0" err="1"/>
              <a:t>Proskauer</a:t>
            </a:r>
            <a:r>
              <a:rPr lang="tr-TR" sz="1600" dirty="0"/>
              <a:t>			-</a:t>
            </a:r>
          </a:p>
        </p:txBody>
      </p:sp>
    </p:spTree>
    <p:extLst>
      <p:ext uri="{BB962C8B-B14F-4D97-AF65-F5344CB8AC3E}">
        <p14:creationId xmlns:p14="http://schemas.microsoft.com/office/powerpoint/2010/main" val="3570281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a:p>
          <a:p>
            <a:pPr marL="0" indent="0" algn="just">
              <a:lnSpc>
                <a:spcPct val="100000"/>
              </a:lnSpc>
              <a:buNone/>
            </a:pPr>
            <a:r>
              <a:rPr lang="tr-TR" sz="2000"/>
              <a:t>BCG (Bacille Calmette-Guérin) Aşısı</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1908 yılında Fransa Pasteur Enstitüsü’nde Calmette ve Guérin adında iki bilim adamı aşıyı geliştirmişlerdir.</a:t>
            </a:r>
          </a:p>
          <a:p>
            <a:pPr algn="just">
              <a:lnSpc>
                <a:spcPct val="100000"/>
              </a:lnSpc>
              <a:buFont typeface="Wingdings" panose="05000000000000000000" pitchFamily="2" charset="2"/>
              <a:buChar char="Ø"/>
            </a:pPr>
            <a:endParaRPr lang="tr-TR" sz="2000"/>
          </a:p>
          <a:p>
            <a:pPr algn="just">
              <a:lnSpc>
                <a:spcPct val="100000"/>
              </a:lnSpc>
              <a:buFont typeface="Wingdings" panose="05000000000000000000" pitchFamily="2" charset="2"/>
              <a:buChar char="Ø"/>
            </a:pPr>
            <a:r>
              <a:rPr lang="tr-TR" sz="2000"/>
              <a:t>Enfekte bir sığırdan izole edilen </a:t>
            </a:r>
            <a:r>
              <a:rPr lang="tr-TR" sz="2000" i="1"/>
              <a:t>Mycobacterium bovis</a:t>
            </a:r>
            <a:r>
              <a:rPr lang="tr-TR" sz="2000"/>
              <a:t>, gliserinli sığır eti, safra sıvısı ve patatesten oluşturulan bir besiyerinde kültüre edilerek, 13 yıl süreyle, üçer haftalık periyotlarla toplam 231 kez pasajlanarak hastalık yapma yetisini kaybetmiş, canlı-attenüe suş tüberküloz aşısı (BCG) olarak insanda kullanılmaya başlamış. Bu suş hala uluslararası referans suşu olarak kabul edilir.</a:t>
            </a:r>
          </a:p>
          <a:p>
            <a:pPr algn="just">
              <a:lnSpc>
                <a:spcPct val="100000"/>
              </a:lnSpc>
              <a:buFont typeface="Wingdings" panose="05000000000000000000" pitchFamily="2" charset="2"/>
              <a:buChar char="Ø"/>
            </a:pPr>
            <a:endParaRPr lang="tr-TR" sz="2000"/>
          </a:p>
          <a:p>
            <a:pPr algn="just">
              <a:lnSpc>
                <a:spcPct val="100000"/>
              </a:lnSpc>
              <a:buFont typeface="Wingdings" panose="05000000000000000000" pitchFamily="2" charset="2"/>
              <a:buChar char="Ø"/>
            </a:pPr>
            <a:r>
              <a:rPr lang="tr-TR" sz="2000"/>
              <a:t>Günümüzde çoğaltılma teknikleri farklı olan Glakxo, Japon, Kopenhag ve Fransız Pasteur suşları kullanılmaktadır.</a:t>
            </a:r>
          </a:p>
          <a:p>
            <a:pPr marL="0" indent="0" algn="just">
              <a:lnSpc>
                <a:spcPct val="100000"/>
              </a:lnSpc>
              <a:buNone/>
            </a:pPr>
            <a:endParaRPr lang="tr-TR" sz="2000"/>
          </a:p>
        </p:txBody>
      </p:sp>
    </p:spTree>
    <p:extLst>
      <p:ext uri="{BB962C8B-B14F-4D97-AF65-F5344CB8AC3E}">
        <p14:creationId xmlns:p14="http://schemas.microsoft.com/office/powerpoint/2010/main" val="650648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a:p>
          <a:p>
            <a:pPr marL="0" indent="0" algn="just">
              <a:lnSpc>
                <a:spcPct val="100000"/>
              </a:lnSpc>
              <a:buNone/>
            </a:pPr>
            <a:r>
              <a:rPr lang="tr-TR" sz="2000"/>
              <a:t>Aşı Uygulanması - 1</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Doğumdan hemen sonra, en geç bir ay içinde tek doz intradermal (ID) yolla yapılır.</a:t>
            </a:r>
          </a:p>
          <a:p>
            <a:pPr algn="just">
              <a:lnSpc>
                <a:spcPct val="100000"/>
              </a:lnSpc>
              <a:buFont typeface="Wingdings" panose="05000000000000000000" pitchFamily="2" charset="2"/>
              <a:buChar char="Ø"/>
            </a:pPr>
            <a:r>
              <a:rPr lang="tr-TR" sz="2000"/>
              <a:t>İkinci aydan sonraki aylarda tüberkülin deri testi yapılmakta, test sonuçları negatif bulunan çocuklar aşılanmaktadır.</a:t>
            </a:r>
          </a:p>
          <a:p>
            <a:pPr algn="just">
              <a:lnSpc>
                <a:spcPct val="100000"/>
              </a:lnSpc>
              <a:buFont typeface="Wingdings" panose="05000000000000000000" pitchFamily="2" charset="2"/>
              <a:buChar char="Ø"/>
            </a:pPr>
            <a:r>
              <a:rPr lang="tr-TR" sz="2000"/>
              <a:t>Erişkin yaşta aşının koruyuculuğu düşüktür.</a:t>
            </a:r>
          </a:p>
          <a:p>
            <a:pPr algn="just">
              <a:lnSpc>
                <a:spcPct val="100000"/>
              </a:lnSpc>
              <a:buFont typeface="Wingdings" panose="05000000000000000000" pitchFamily="2" charset="2"/>
              <a:buChar char="Ø"/>
            </a:pPr>
            <a:r>
              <a:rPr lang="tr-TR" sz="2000"/>
              <a:t>Diğer aşılarla aynı dönemde uygulanmasında hiçbir sakınca yoktur.</a:t>
            </a:r>
          </a:p>
          <a:p>
            <a:pPr marL="0" indent="0" algn="just">
              <a:lnSpc>
                <a:spcPct val="100000"/>
              </a:lnSpc>
              <a:buNone/>
            </a:pPr>
            <a:endParaRPr lang="tr-TR" sz="2000"/>
          </a:p>
          <a:p>
            <a:pPr marL="0" indent="0" algn="just">
              <a:lnSpc>
                <a:spcPct val="100000"/>
              </a:lnSpc>
              <a:buNone/>
            </a:pPr>
            <a:r>
              <a:rPr lang="tr-TR" sz="2000"/>
              <a:t>Aşı Uygulanması - 2</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BCG aşısının konjenital immun yetmezliği,</a:t>
            </a:r>
          </a:p>
          <a:p>
            <a:pPr algn="just">
              <a:lnSpc>
                <a:spcPct val="100000"/>
              </a:lnSpc>
              <a:buFont typeface="Wingdings" panose="05000000000000000000" pitchFamily="2" charset="2"/>
              <a:buChar char="Ø"/>
            </a:pPr>
            <a:r>
              <a:rPr lang="tr-TR" sz="2000"/>
              <a:t>Semptomatik HIV infeksiyonu,</a:t>
            </a:r>
          </a:p>
          <a:p>
            <a:pPr algn="just">
              <a:lnSpc>
                <a:spcPct val="100000"/>
              </a:lnSpc>
              <a:buFont typeface="Wingdings" panose="05000000000000000000" pitchFamily="2" charset="2"/>
              <a:buChar char="Ø"/>
            </a:pPr>
            <a:r>
              <a:rPr lang="tr-TR" sz="2000"/>
              <a:t>Lösemi – lenfoması olan hastalar,</a:t>
            </a:r>
          </a:p>
          <a:p>
            <a:pPr algn="just">
              <a:lnSpc>
                <a:spcPct val="100000"/>
              </a:lnSpc>
              <a:buFont typeface="Wingdings" panose="05000000000000000000" pitchFamily="2" charset="2"/>
              <a:buChar char="Ø"/>
            </a:pPr>
            <a:r>
              <a:rPr lang="tr-TR" sz="2000"/>
              <a:t>Gebelerde kullanılmaması gerektiği belirtilmektedir.</a:t>
            </a:r>
          </a:p>
          <a:p>
            <a:pPr marL="0" indent="0" algn="just">
              <a:lnSpc>
                <a:spcPct val="100000"/>
              </a:lnSpc>
              <a:buNone/>
            </a:pPr>
            <a:endParaRPr lang="tr-TR" sz="2000" dirty="0"/>
          </a:p>
        </p:txBody>
      </p:sp>
    </p:spTree>
    <p:extLst>
      <p:ext uri="{BB962C8B-B14F-4D97-AF65-F5344CB8AC3E}">
        <p14:creationId xmlns:p14="http://schemas.microsoft.com/office/powerpoint/2010/main" val="3328550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a:p>
          <a:p>
            <a:pPr marL="0" indent="0" algn="just">
              <a:lnSpc>
                <a:spcPct val="100000"/>
              </a:lnSpc>
              <a:buNone/>
            </a:pPr>
            <a:r>
              <a:rPr lang="tr-TR" sz="2000"/>
              <a:t>MANTOUX TESTİ</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Ön kolun ön kısmının temizlenmiş derisine intradermal olarak 0,1 cc uygun konsantrasyonunda PPD enjeksiyonu yapılır. Standart miktar 5 ünitedir.</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Allerjik kişilerde 48-72 saat sonra enjeksiyon yerinde kızartı, şişlik ve ödem görülür.</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Oluşan eritemin o kadar değeri olmayıp, asıl ölçülecek bölge orta kısımdaki ödem ve sertliktir.</a:t>
            </a:r>
          </a:p>
          <a:p>
            <a:pPr algn="just">
              <a:lnSpc>
                <a:spcPct val="100000"/>
              </a:lnSpc>
              <a:buFont typeface="Wingdings" panose="05000000000000000000" pitchFamily="2" charset="2"/>
              <a:buChar char="§"/>
            </a:pPr>
            <a:r>
              <a:rPr lang="tr-TR" sz="2000"/>
              <a:t>10 mm veya daha fazla bir sertlik alanı kesin olarak olumlu,</a:t>
            </a:r>
          </a:p>
          <a:p>
            <a:pPr algn="just">
              <a:lnSpc>
                <a:spcPct val="100000"/>
              </a:lnSpc>
              <a:buFont typeface="Wingdings" panose="05000000000000000000" pitchFamily="2" charset="2"/>
              <a:buChar char="§"/>
            </a:pPr>
            <a:r>
              <a:rPr lang="tr-TR" sz="2000"/>
              <a:t>6-9 mm’lik bir reaksiyon hafif olumlu olarak değer taşır.</a:t>
            </a:r>
          </a:p>
          <a:p>
            <a:pPr algn="just">
              <a:lnSpc>
                <a:spcPct val="100000"/>
              </a:lnSpc>
              <a:buFont typeface="Wingdings" panose="05000000000000000000" pitchFamily="2" charset="2"/>
              <a:buChar char="§"/>
            </a:pPr>
            <a:r>
              <a:rPr lang="tr-TR" sz="2000"/>
              <a:t>6 mm’den azsa test başka yerden tekrarlanmalıdır.</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Az bir kızartı veya hiçbir şey görülmemesi durumunda reaksiyon olumsuzdur.</a:t>
            </a:r>
            <a:endParaRPr lang="tr-TR" sz="2000" dirty="0"/>
          </a:p>
        </p:txBody>
      </p:sp>
    </p:spTree>
    <p:extLst>
      <p:ext uri="{BB962C8B-B14F-4D97-AF65-F5344CB8AC3E}">
        <p14:creationId xmlns:p14="http://schemas.microsoft.com/office/powerpoint/2010/main" val="3010880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a:p>
          <a:p>
            <a:pPr marL="0" indent="0" algn="just">
              <a:lnSpc>
                <a:spcPct val="100000"/>
              </a:lnSpc>
              <a:buNone/>
            </a:pPr>
            <a:r>
              <a:rPr lang="tr-TR" sz="2000"/>
              <a:t>EHRLICH ZIEHL NEELSEN BOYAMA YÖNTEMİ</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Preparat tespit edilir.</a:t>
            </a:r>
          </a:p>
          <a:p>
            <a:pPr algn="just">
              <a:lnSpc>
                <a:spcPct val="100000"/>
              </a:lnSpc>
              <a:buFont typeface="Wingdings" panose="05000000000000000000" pitchFamily="2" charset="2"/>
              <a:buChar char="Ø"/>
            </a:pPr>
            <a:r>
              <a:rPr lang="tr-TR" sz="2000"/>
              <a:t>Preparat üzerine karbol fuksin dökülür, kaynamayacak şekilde 8-10 dakika ısıtılır.</a:t>
            </a:r>
          </a:p>
          <a:p>
            <a:pPr algn="just">
              <a:lnSpc>
                <a:spcPct val="100000"/>
              </a:lnSpc>
              <a:buFont typeface="Wingdings" panose="05000000000000000000" pitchFamily="2" charset="2"/>
              <a:buChar char="Ø"/>
            </a:pPr>
            <a:r>
              <a:rPr lang="tr-TR" sz="2000"/>
              <a:t>Preparat su ile yıkanır.</a:t>
            </a:r>
          </a:p>
          <a:p>
            <a:pPr algn="just">
              <a:lnSpc>
                <a:spcPct val="100000"/>
              </a:lnSpc>
              <a:buFont typeface="Wingdings" panose="05000000000000000000" pitchFamily="2" charset="2"/>
              <a:buChar char="Ø"/>
            </a:pPr>
            <a:r>
              <a:rPr lang="tr-TR" sz="2000"/>
              <a:t>Preparat % 3’lük asit - alkol ile dekolore edilir.</a:t>
            </a:r>
          </a:p>
          <a:p>
            <a:pPr algn="just">
              <a:lnSpc>
                <a:spcPct val="100000"/>
              </a:lnSpc>
              <a:buFont typeface="Wingdings" panose="05000000000000000000" pitchFamily="2" charset="2"/>
              <a:buChar char="Ø"/>
            </a:pPr>
            <a:r>
              <a:rPr lang="tr-TR" sz="2000"/>
              <a:t>Preparat su ile yıkanır.</a:t>
            </a:r>
          </a:p>
          <a:p>
            <a:pPr algn="just">
              <a:lnSpc>
                <a:spcPct val="100000"/>
              </a:lnSpc>
              <a:buFont typeface="Wingdings" panose="05000000000000000000" pitchFamily="2" charset="2"/>
              <a:buChar char="Ø"/>
            </a:pPr>
            <a:r>
              <a:rPr lang="tr-TR" sz="2000"/>
              <a:t>Preparat metilen mavisi ile 1 dakika boyanır.</a:t>
            </a:r>
          </a:p>
          <a:p>
            <a:pPr algn="just">
              <a:lnSpc>
                <a:spcPct val="100000"/>
              </a:lnSpc>
              <a:buFont typeface="Wingdings" panose="05000000000000000000" pitchFamily="2" charset="2"/>
              <a:buChar char="Ø"/>
            </a:pPr>
            <a:r>
              <a:rPr lang="tr-TR" sz="2000"/>
              <a:t>Preparat su ile yıkanır, kurutulur.</a:t>
            </a:r>
          </a:p>
          <a:p>
            <a:pPr algn="just">
              <a:lnSpc>
                <a:spcPct val="100000"/>
              </a:lnSpc>
              <a:buFont typeface="Wingdings" panose="05000000000000000000" pitchFamily="2" charset="2"/>
              <a:buChar char="Ø"/>
            </a:pPr>
            <a:r>
              <a:rPr lang="tr-TR" sz="2000"/>
              <a:t>Preparat immersiyon obj. ile incelenir. Bu boyanma ile aside dirençli bakteriler koyu parlak kırmızı renkte boyanır. Zemini oluşturan hücreler ve diğer bakteriler mavi renkte boyanır.</a:t>
            </a:r>
          </a:p>
          <a:p>
            <a:pPr marL="0" indent="0" algn="just">
              <a:lnSpc>
                <a:spcPct val="100000"/>
              </a:lnSpc>
              <a:buNone/>
            </a:pPr>
            <a:endParaRPr lang="tr-TR" sz="2000" dirty="0"/>
          </a:p>
        </p:txBody>
      </p:sp>
    </p:spTree>
    <p:extLst>
      <p:ext uri="{BB962C8B-B14F-4D97-AF65-F5344CB8AC3E}">
        <p14:creationId xmlns:p14="http://schemas.microsoft.com/office/powerpoint/2010/main" val="1521150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a:extLst>
              <a:ext uri="{FF2B5EF4-FFF2-40B4-BE49-F238E27FC236}">
                <a16:creationId xmlns:a16="http://schemas.microsoft.com/office/drawing/2014/main" xmlns="" id="{048520EB-B906-4980-B5D0-616437CF77F3}"/>
              </a:ext>
            </a:extLst>
          </p:cNvPr>
          <p:cNvPicPr>
            <a:picLocks noGrp="1" noChangeAspect="1"/>
          </p:cNvPicPr>
          <p:nvPr>
            <p:ph idx="1"/>
          </p:nvPr>
        </p:nvPicPr>
        <p:blipFill>
          <a:blip r:embed="rId2"/>
          <a:stretch>
            <a:fillRect/>
          </a:stretch>
        </p:blipFill>
        <p:spPr>
          <a:xfrm>
            <a:off x="3383378" y="701922"/>
            <a:ext cx="5439532" cy="5446219"/>
          </a:xfrm>
          <a:prstGeom prst="rect">
            <a:avLst/>
          </a:prstGeom>
        </p:spPr>
      </p:pic>
    </p:spTree>
    <p:extLst>
      <p:ext uri="{BB962C8B-B14F-4D97-AF65-F5344CB8AC3E}">
        <p14:creationId xmlns:p14="http://schemas.microsoft.com/office/powerpoint/2010/main" val="1839928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ctr">
              <a:lnSpc>
                <a:spcPct val="100000"/>
              </a:lnSpc>
              <a:buNone/>
            </a:pPr>
            <a:endParaRPr lang="tr-TR" sz="2000" dirty="0"/>
          </a:p>
          <a:p>
            <a:pPr marL="0" indent="0" algn="ctr">
              <a:lnSpc>
                <a:spcPct val="100000"/>
              </a:lnSpc>
              <a:buNone/>
            </a:pPr>
            <a:r>
              <a:rPr lang="tr-TR" sz="3200" dirty="0" err="1"/>
              <a:t>Salmonella</a:t>
            </a:r>
            <a:r>
              <a:rPr lang="tr-TR" sz="3200" dirty="0"/>
              <a:t> </a:t>
            </a:r>
            <a:r>
              <a:rPr lang="tr-TR" sz="3200" dirty="0" err="1"/>
              <a:t>MacConkey</a:t>
            </a:r>
            <a:r>
              <a:rPr lang="tr-TR" sz="3200" dirty="0"/>
              <a:t> </a:t>
            </a:r>
            <a:r>
              <a:rPr lang="tr-TR" sz="3200" dirty="0" err="1"/>
              <a:t>Agar</a:t>
            </a:r>
            <a:endParaRPr lang="tr-TR" sz="3200" dirty="0"/>
          </a:p>
          <a:p>
            <a:pPr marL="0" indent="0" algn="ctr">
              <a:lnSpc>
                <a:spcPct val="100000"/>
              </a:lnSpc>
              <a:buNone/>
            </a:pPr>
            <a:endParaRPr lang="tr-TR" sz="2000" dirty="0"/>
          </a:p>
          <a:p>
            <a:pPr marL="0" indent="0" algn="ctr">
              <a:lnSpc>
                <a:spcPct val="100000"/>
              </a:lnSpc>
              <a:buNone/>
            </a:pPr>
            <a:endParaRPr lang="tr-TR" sz="2000" dirty="0"/>
          </a:p>
        </p:txBody>
      </p:sp>
      <p:pic>
        <p:nvPicPr>
          <p:cNvPr id="5" name="Resim 4">
            <a:extLst>
              <a:ext uri="{FF2B5EF4-FFF2-40B4-BE49-F238E27FC236}">
                <a16:creationId xmlns:a16="http://schemas.microsoft.com/office/drawing/2014/main" xmlns="" id="{9575C059-7FD8-4642-92DD-FD900ED358F8}"/>
              </a:ext>
            </a:extLst>
          </p:cNvPr>
          <p:cNvPicPr>
            <a:picLocks noChangeAspect="1"/>
          </p:cNvPicPr>
          <p:nvPr/>
        </p:nvPicPr>
        <p:blipFill>
          <a:blip r:embed="rId2"/>
          <a:stretch>
            <a:fillRect/>
          </a:stretch>
        </p:blipFill>
        <p:spPr>
          <a:xfrm>
            <a:off x="3575683" y="1455100"/>
            <a:ext cx="5040633" cy="4876266"/>
          </a:xfrm>
          <a:prstGeom prst="rect">
            <a:avLst/>
          </a:prstGeom>
        </p:spPr>
      </p:pic>
    </p:spTree>
    <p:extLst>
      <p:ext uri="{BB962C8B-B14F-4D97-AF65-F5344CB8AC3E}">
        <p14:creationId xmlns:p14="http://schemas.microsoft.com/office/powerpoint/2010/main" val="1610222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ctr">
              <a:lnSpc>
                <a:spcPct val="100000"/>
              </a:lnSpc>
              <a:buNone/>
            </a:pPr>
            <a:endParaRPr lang="tr-TR" sz="2000" dirty="0"/>
          </a:p>
          <a:p>
            <a:pPr marL="0" indent="0" algn="ctr">
              <a:lnSpc>
                <a:spcPct val="100000"/>
              </a:lnSpc>
              <a:buNone/>
            </a:pPr>
            <a:r>
              <a:rPr lang="tr-TR" sz="3200" dirty="0" err="1"/>
              <a:t>Salmonella</a:t>
            </a:r>
            <a:r>
              <a:rPr lang="tr-TR" sz="3200" dirty="0"/>
              <a:t> - </a:t>
            </a:r>
            <a:r>
              <a:rPr lang="tr-TR" sz="3200" i="1" dirty="0"/>
              <a:t>E. </a:t>
            </a:r>
            <a:r>
              <a:rPr lang="tr-TR" sz="3200" i="1" dirty="0" err="1"/>
              <a:t>coli</a:t>
            </a:r>
            <a:r>
              <a:rPr lang="tr-TR" sz="3200" i="1" dirty="0"/>
              <a:t> </a:t>
            </a:r>
            <a:r>
              <a:rPr lang="tr-TR" sz="3200" dirty="0" err="1"/>
              <a:t>MacConkey</a:t>
            </a:r>
            <a:r>
              <a:rPr lang="tr-TR" sz="3200" dirty="0"/>
              <a:t> </a:t>
            </a:r>
            <a:r>
              <a:rPr lang="tr-TR" sz="3200" dirty="0" err="1"/>
              <a:t>Agar</a:t>
            </a:r>
            <a:endParaRPr lang="tr-TR" sz="3200" dirty="0"/>
          </a:p>
          <a:p>
            <a:pPr marL="0" indent="0" algn="ctr">
              <a:lnSpc>
                <a:spcPct val="100000"/>
              </a:lnSpc>
              <a:buNone/>
            </a:pPr>
            <a:endParaRPr lang="tr-TR" sz="2000" dirty="0"/>
          </a:p>
          <a:p>
            <a:pPr marL="0" indent="0" algn="ctr">
              <a:lnSpc>
                <a:spcPct val="100000"/>
              </a:lnSpc>
              <a:buNone/>
            </a:pPr>
            <a:endParaRPr lang="tr-TR" sz="2000" dirty="0"/>
          </a:p>
        </p:txBody>
      </p:sp>
      <p:pic>
        <p:nvPicPr>
          <p:cNvPr id="2" name="Resim 1">
            <a:extLst>
              <a:ext uri="{FF2B5EF4-FFF2-40B4-BE49-F238E27FC236}">
                <a16:creationId xmlns:a16="http://schemas.microsoft.com/office/drawing/2014/main" xmlns="" id="{B4465D1C-24B2-41F0-8B12-A177A5C4C7DE}"/>
              </a:ext>
            </a:extLst>
          </p:cNvPr>
          <p:cNvPicPr>
            <a:picLocks noChangeAspect="1"/>
          </p:cNvPicPr>
          <p:nvPr/>
        </p:nvPicPr>
        <p:blipFill>
          <a:blip r:embed="rId2"/>
          <a:stretch>
            <a:fillRect/>
          </a:stretch>
        </p:blipFill>
        <p:spPr>
          <a:xfrm>
            <a:off x="3926813" y="1681820"/>
            <a:ext cx="4351626" cy="4342500"/>
          </a:xfrm>
          <a:prstGeom prst="rect">
            <a:avLst/>
          </a:prstGeom>
        </p:spPr>
      </p:pic>
    </p:spTree>
    <p:extLst>
      <p:ext uri="{BB962C8B-B14F-4D97-AF65-F5344CB8AC3E}">
        <p14:creationId xmlns:p14="http://schemas.microsoft.com/office/powerpoint/2010/main" val="3618732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algn="just">
              <a:lnSpc>
                <a:spcPct val="100000"/>
              </a:lnSpc>
              <a:buFont typeface="Wingdings" panose="05000000000000000000" pitchFamily="2" charset="2"/>
              <a:buChar char="Ø"/>
            </a:pPr>
            <a:r>
              <a:rPr lang="tr-TR" sz="2000" dirty="0"/>
              <a:t>Özellikle portör hayvanların belirlenmesi için özellikle dışkıdan yapılacak kültürlerde zenginleştirme yöntemleri kullanılarak izolasyon şansı artırılır.</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tr-TR" sz="2000" dirty="0"/>
              <a:t>Ön Zenginleştirme</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tr-TR" sz="2000" dirty="0" err="1"/>
              <a:t>Selektif</a:t>
            </a:r>
            <a:r>
              <a:rPr lang="tr-TR" sz="2000" dirty="0"/>
              <a:t> Zenginleştirme</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tr-TR" sz="2000" dirty="0"/>
              <a:t>Diferansiyel </a:t>
            </a:r>
            <a:r>
              <a:rPr lang="tr-TR" sz="2000" dirty="0" err="1"/>
              <a:t>Besiyerlerine</a:t>
            </a:r>
            <a:r>
              <a:rPr lang="tr-TR" sz="2000" dirty="0"/>
              <a:t> Ekim</a:t>
            </a:r>
          </a:p>
          <a:p>
            <a:pPr marL="0" indent="0" algn="just">
              <a:lnSpc>
                <a:spcPct val="100000"/>
              </a:lnSpc>
              <a:buNone/>
            </a:pPr>
            <a:endParaRPr lang="tr-TR" sz="2000" dirty="0"/>
          </a:p>
        </p:txBody>
      </p:sp>
    </p:spTree>
    <p:extLst>
      <p:ext uri="{BB962C8B-B14F-4D97-AF65-F5344CB8AC3E}">
        <p14:creationId xmlns:p14="http://schemas.microsoft.com/office/powerpoint/2010/main" val="2723652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Autofit/>
          </a:bodyPr>
          <a:lstStyle/>
          <a:p>
            <a:pPr marL="0" indent="0" algn="just">
              <a:lnSpc>
                <a:spcPct val="100000"/>
              </a:lnSpc>
              <a:buNone/>
            </a:pPr>
            <a:endParaRPr lang="tr-TR" sz="2000" dirty="0"/>
          </a:p>
          <a:p>
            <a:pPr marL="0" indent="0" algn="just">
              <a:lnSpc>
                <a:spcPct val="100000"/>
              </a:lnSpc>
              <a:buNone/>
            </a:pPr>
            <a:r>
              <a:rPr lang="tr-TR" sz="2000" dirty="0"/>
              <a:t>ANTİJENİK ÖZELLİKLERİ</a:t>
            </a:r>
          </a:p>
          <a:p>
            <a:pPr marL="0" indent="0" algn="just">
              <a:lnSpc>
                <a:spcPct val="100000"/>
              </a:lnSpc>
              <a:buNone/>
            </a:pPr>
            <a:endParaRPr lang="tr-TR" sz="2000" dirty="0"/>
          </a:p>
          <a:p>
            <a:pPr algn="just">
              <a:lnSpc>
                <a:spcPct val="100000"/>
              </a:lnSpc>
              <a:buFont typeface="Wingdings" panose="05000000000000000000" pitchFamily="2" charset="2"/>
              <a:buChar char="Ø"/>
            </a:pPr>
            <a:r>
              <a:rPr lang="fi-FI" sz="2000" dirty="0"/>
              <a:t>Salmonella etkenlerinin an</a:t>
            </a:r>
            <a:r>
              <a:rPr lang="tr-TR" sz="2000" dirty="0"/>
              <a:t>ti</a:t>
            </a:r>
            <a:r>
              <a:rPr lang="fi-FI" sz="2000" dirty="0"/>
              <a:t>jenik yapıları,</a:t>
            </a:r>
            <a:r>
              <a:rPr lang="tr-TR" sz="2000" dirty="0"/>
              <a:t> özellikle </a:t>
            </a:r>
            <a:r>
              <a:rPr lang="tr-TR" sz="2000" dirty="0" err="1"/>
              <a:t>identifikasyonlarında</a:t>
            </a:r>
            <a:r>
              <a:rPr lang="tr-TR" sz="2000" dirty="0"/>
              <a:t> gereklidir.</a:t>
            </a:r>
          </a:p>
          <a:p>
            <a:pPr algn="just">
              <a:lnSpc>
                <a:spcPct val="100000"/>
              </a:lnSpc>
              <a:buFont typeface="Wingdings" panose="05000000000000000000" pitchFamily="2" charset="2"/>
              <a:buChar char="Ø"/>
            </a:pPr>
            <a:r>
              <a:rPr lang="tr-TR" sz="2000" dirty="0" err="1"/>
              <a:t>Kauffman</a:t>
            </a:r>
            <a:r>
              <a:rPr lang="tr-TR" sz="2000" dirty="0"/>
              <a:t>-White </a:t>
            </a:r>
            <a:r>
              <a:rPr lang="tr-TR" sz="2000" dirty="0" err="1"/>
              <a:t>Şeması’na</a:t>
            </a:r>
            <a:r>
              <a:rPr lang="tr-TR" sz="2000" dirty="0"/>
              <a:t> göre yaklaşık </a:t>
            </a:r>
            <a:r>
              <a:rPr lang="it-IT" sz="2000" dirty="0"/>
              <a:t>2400 Salmonella sero</a:t>
            </a:r>
            <a:r>
              <a:rPr lang="tr-TR" sz="2000" dirty="0"/>
              <a:t>ti</a:t>
            </a:r>
            <a:r>
              <a:rPr lang="it-IT" sz="2000" dirty="0"/>
              <a:t>pi belirlenmiş</a:t>
            </a:r>
            <a:r>
              <a:rPr lang="tr-TR" sz="2000" dirty="0"/>
              <a:t>ti</a:t>
            </a:r>
            <a:r>
              <a:rPr lang="it-IT" sz="2000" dirty="0"/>
              <a:t>r.</a:t>
            </a:r>
            <a:endParaRPr lang="tr-TR" sz="2000" dirty="0"/>
          </a:p>
          <a:p>
            <a:pPr algn="just">
              <a:lnSpc>
                <a:spcPct val="100000"/>
              </a:lnSpc>
              <a:buFont typeface="Wingdings" panose="05000000000000000000" pitchFamily="2" charset="2"/>
              <a:buChar char="Ø"/>
            </a:pPr>
            <a:r>
              <a:rPr lang="tr-TR" sz="2000" b="1" dirty="0"/>
              <a:t>Somatik ‘O’ Antijenleri</a:t>
            </a:r>
            <a:r>
              <a:rPr lang="tr-TR" sz="2000" dirty="0"/>
              <a:t>: 1,2,3,… sayılarla ifade edilmektedir.</a:t>
            </a:r>
          </a:p>
          <a:p>
            <a:pPr algn="just">
              <a:lnSpc>
                <a:spcPct val="100000"/>
              </a:lnSpc>
              <a:buFont typeface="Wingdings" panose="05000000000000000000" pitchFamily="2" charset="2"/>
              <a:buChar char="Ø"/>
            </a:pPr>
            <a:r>
              <a:rPr lang="tr-TR" sz="2000" b="1" dirty="0" err="1"/>
              <a:t>Flagellar</a:t>
            </a:r>
            <a:r>
              <a:rPr lang="tr-TR" sz="2000" b="1" dirty="0"/>
              <a:t> ‘H</a:t>
            </a:r>
            <a:r>
              <a:rPr lang="tr-TR" sz="2000" b="1"/>
              <a:t>’ Antijenleri</a:t>
            </a:r>
            <a:r>
              <a:rPr lang="tr-TR" sz="2000"/>
              <a:t>:</a:t>
            </a:r>
            <a:endParaRPr lang="tr-TR" sz="2000" dirty="0"/>
          </a:p>
          <a:p>
            <a:pPr algn="just">
              <a:lnSpc>
                <a:spcPct val="100000"/>
              </a:lnSpc>
              <a:buFont typeface="Wingdings" panose="05000000000000000000" pitchFamily="2" charset="2"/>
              <a:buChar char="Ø"/>
            </a:pPr>
            <a:r>
              <a:rPr lang="tr-TR" sz="2000" dirty="0"/>
              <a:t>Faz-1 Antijenler: Spesifik özelliktedirler. Sadece bir veya birbirine yakın birkaç </a:t>
            </a:r>
            <a:r>
              <a:rPr lang="tr-TR" sz="2000" dirty="0" err="1"/>
              <a:t>Salmonella</a:t>
            </a:r>
            <a:r>
              <a:rPr lang="tr-TR" sz="2000" dirty="0"/>
              <a:t> türünde bulunur. a, b, c,…z’ye kadar harflerle ifade edilirler.</a:t>
            </a:r>
          </a:p>
          <a:p>
            <a:pPr algn="just">
              <a:lnSpc>
                <a:spcPct val="100000"/>
              </a:lnSpc>
              <a:buFont typeface="Wingdings" panose="05000000000000000000" pitchFamily="2" charset="2"/>
              <a:buChar char="Ø"/>
            </a:pPr>
            <a:r>
              <a:rPr lang="tr-TR" sz="2000" dirty="0"/>
              <a:t>Faz- 2 Antijenler: Birçok </a:t>
            </a:r>
            <a:r>
              <a:rPr lang="tr-TR" sz="2000" dirty="0" err="1"/>
              <a:t>Salmonella</a:t>
            </a:r>
            <a:r>
              <a:rPr lang="tr-TR" sz="2000" dirty="0"/>
              <a:t> türünde bulunur. 1, 2, 3,… olarak isimlendirilirler.</a:t>
            </a:r>
          </a:p>
          <a:p>
            <a:pPr algn="just">
              <a:lnSpc>
                <a:spcPct val="100000"/>
              </a:lnSpc>
              <a:buFont typeface="Wingdings" panose="05000000000000000000" pitchFamily="2" charset="2"/>
              <a:buChar char="Ø"/>
            </a:pPr>
            <a:r>
              <a:rPr lang="tr-TR" sz="2000" b="1" dirty="0"/>
              <a:t>Yüzeysel Antijenler</a:t>
            </a:r>
            <a:r>
              <a:rPr lang="tr-TR" sz="2000" dirty="0"/>
              <a:t>: Bakterinin hücre duvarının dışında bulunan antijenlerdir. </a:t>
            </a:r>
            <a:r>
              <a:rPr lang="tr-TR" sz="2000" dirty="0" err="1"/>
              <a:t>Vi</a:t>
            </a:r>
            <a:r>
              <a:rPr lang="tr-TR" sz="2000" dirty="0"/>
              <a:t> antijeni adını alırlar.</a:t>
            </a:r>
          </a:p>
          <a:p>
            <a:pPr algn="just">
              <a:lnSpc>
                <a:spcPct val="100000"/>
              </a:lnSpc>
              <a:buFont typeface="Wingdings" panose="05000000000000000000" pitchFamily="2" charset="2"/>
              <a:buChar char="Ø"/>
            </a:pPr>
            <a:r>
              <a:rPr lang="tr-TR" sz="2000" dirty="0"/>
              <a:t>Bir </a:t>
            </a:r>
            <a:r>
              <a:rPr lang="tr-TR" sz="2000" dirty="0" err="1"/>
              <a:t>Salmonella</a:t>
            </a:r>
            <a:r>
              <a:rPr lang="tr-TR" sz="2000" dirty="0"/>
              <a:t> etkeni </a:t>
            </a:r>
            <a:r>
              <a:rPr lang="tr-TR" sz="2000" dirty="0" err="1"/>
              <a:t>antijenik</a:t>
            </a:r>
            <a:r>
              <a:rPr lang="tr-TR" sz="2000" dirty="0"/>
              <a:t> formülüne göre tanımlanırken önce </a:t>
            </a:r>
            <a:r>
              <a:rPr lang="tr-TR" sz="2000" dirty="0" err="1"/>
              <a:t>somaik</a:t>
            </a:r>
            <a:r>
              <a:rPr lang="tr-TR" sz="2000" dirty="0"/>
              <a:t> antijen, varsa yüzeysel antijen, hareketli ve </a:t>
            </a:r>
            <a:r>
              <a:rPr lang="tr-TR" sz="2000" dirty="0" err="1"/>
              <a:t>difazik</a:t>
            </a:r>
            <a:r>
              <a:rPr lang="tr-TR" sz="2000" dirty="0"/>
              <a:t> ise Faz-1 ve Faz-2 </a:t>
            </a:r>
            <a:r>
              <a:rPr lang="tr-TR" sz="2000" dirty="0" err="1"/>
              <a:t>antijenik</a:t>
            </a:r>
            <a:r>
              <a:rPr lang="tr-TR" sz="2000" dirty="0"/>
              <a:t> faktörleri sıra ile yazılır.</a:t>
            </a:r>
          </a:p>
          <a:p>
            <a:pPr marL="0" indent="0" algn="just">
              <a:lnSpc>
                <a:spcPct val="100000"/>
              </a:lnSpc>
              <a:buNone/>
            </a:pPr>
            <a:endParaRPr lang="tr-TR" sz="2000" dirty="0"/>
          </a:p>
        </p:txBody>
      </p:sp>
    </p:spTree>
    <p:extLst>
      <p:ext uri="{BB962C8B-B14F-4D97-AF65-F5344CB8AC3E}">
        <p14:creationId xmlns:p14="http://schemas.microsoft.com/office/powerpoint/2010/main" val="2949948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Autofit/>
          </a:bodyPr>
          <a:lstStyle/>
          <a:p>
            <a:pPr marL="0" indent="0" algn="just">
              <a:lnSpc>
                <a:spcPct val="100000"/>
              </a:lnSpc>
              <a:buNone/>
            </a:pPr>
            <a:endParaRPr lang="tr-TR" sz="2000" dirty="0"/>
          </a:p>
          <a:p>
            <a:pPr marL="0" indent="0" algn="just">
              <a:lnSpc>
                <a:spcPct val="100000"/>
              </a:lnSpc>
              <a:buNone/>
            </a:pPr>
            <a:r>
              <a:rPr lang="tr-TR" sz="2000" dirty="0"/>
              <a:t>ANTİJENİK FORMULASYON</a:t>
            </a:r>
          </a:p>
          <a:p>
            <a:pPr marL="0" indent="0" algn="just">
              <a:lnSpc>
                <a:spcPct val="100000"/>
              </a:lnSpc>
              <a:buNone/>
            </a:pPr>
            <a:endParaRPr lang="tr-TR" sz="2000" dirty="0"/>
          </a:p>
          <a:p>
            <a:pPr marL="0" indent="0" algn="just">
              <a:lnSpc>
                <a:spcPct val="100000"/>
              </a:lnSpc>
              <a:buNone/>
            </a:pPr>
            <a:r>
              <a:rPr lang="tr-TR" sz="2000" b="1" dirty="0"/>
              <a:t>ETKEN ADI	GRUP ADI	ANTİJENİK FORMÜL	YAPTIĞI ENFEKSİYON</a:t>
            </a:r>
          </a:p>
          <a:p>
            <a:pPr marL="0" indent="0" algn="just">
              <a:lnSpc>
                <a:spcPct val="100000"/>
              </a:lnSpc>
              <a:buNone/>
            </a:pPr>
            <a:r>
              <a:rPr lang="tr-TR" sz="2000" i="1" dirty="0"/>
              <a:t>S. </a:t>
            </a:r>
            <a:r>
              <a:rPr lang="tr-TR" sz="2000" i="1" dirty="0" err="1"/>
              <a:t>Typhi</a:t>
            </a:r>
            <a:r>
              <a:rPr lang="tr-TR" sz="2000" dirty="0"/>
              <a:t>		D1		9,12,(</a:t>
            </a:r>
            <a:r>
              <a:rPr lang="tr-TR" sz="2000" dirty="0" err="1"/>
              <a:t>Vi</a:t>
            </a:r>
            <a:r>
              <a:rPr lang="tr-TR" sz="2000" dirty="0"/>
              <a:t>):d:-		İnsanda tifo</a:t>
            </a:r>
          </a:p>
          <a:p>
            <a:pPr marL="0" indent="0" algn="just">
              <a:lnSpc>
                <a:spcPct val="100000"/>
              </a:lnSpc>
              <a:buNone/>
            </a:pPr>
            <a:r>
              <a:rPr lang="pt-BR" sz="2000" i="1" dirty="0"/>
              <a:t>S. Paratyphi</a:t>
            </a:r>
            <a:r>
              <a:rPr lang="tr-TR" sz="2000" i="1" dirty="0"/>
              <a:t> A</a:t>
            </a:r>
            <a:r>
              <a:rPr lang="tr-TR" sz="2000" dirty="0"/>
              <a:t>	</a:t>
            </a:r>
            <a:r>
              <a:rPr lang="pt-BR" sz="2000" dirty="0"/>
              <a:t>A</a:t>
            </a:r>
            <a:r>
              <a:rPr lang="tr-TR" sz="2000" dirty="0"/>
              <a:t>		1</a:t>
            </a:r>
            <a:r>
              <a:rPr lang="pt-BR" sz="2000" dirty="0"/>
              <a:t>,2,12:a:(1,5)</a:t>
            </a:r>
            <a:r>
              <a:rPr lang="tr-TR" sz="2000" dirty="0"/>
              <a:t>		</a:t>
            </a:r>
            <a:r>
              <a:rPr lang="pt-BR" sz="2000" dirty="0"/>
              <a:t>İnsanda </a:t>
            </a:r>
            <a:r>
              <a:rPr lang="tr-TR" sz="2000" dirty="0"/>
              <a:t>p</a:t>
            </a:r>
            <a:r>
              <a:rPr lang="pt-BR" sz="2000" dirty="0"/>
              <a:t>ara</a:t>
            </a:r>
            <a:r>
              <a:rPr lang="tr-TR" sz="2000" dirty="0"/>
              <a:t>ti</a:t>
            </a:r>
            <a:r>
              <a:rPr lang="pt-BR" sz="2000" dirty="0"/>
              <a:t>fo</a:t>
            </a:r>
          </a:p>
          <a:p>
            <a:pPr marL="0" indent="0" algn="just">
              <a:lnSpc>
                <a:spcPct val="100000"/>
              </a:lnSpc>
              <a:buNone/>
            </a:pPr>
            <a:r>
              <a:rPr lang="pt-BR" sz="2000" i="1" dirty="0"/>
              <a:t>S. Paratyphi</a:t>
            </a:r>
            <a:r>
              <a:rPr lang="tr-TR" sz="2000" i="1" dirty="0"/>
              <a:t> B</a:t>
            </a:r>
            <a:r>
              <a:rPr lang="tr-TR" sz="2000" dirty="0"/>
              <a:t>	</a:t>
            </a:r>
            <a:r>
              <a:rPr lang="pt-BR" sz="2000" dirty="0"/>
              <a:t>B</a:t>
            </a:r>
            <a:r>
              <a:rPr lang="tr-TR" sz="2000" dirty="0"/>
              <a:t>		</a:t>
            </a:r>
            <a:r>
              <a:rPr lang="pt-BR" sz="2000" dirty="0"/>
              <a:t>1,4,(5),12:b:1,2</a:t>
            </a:r>
            <a:r>
              <a:rPr lang="tr-TR" sz="2000" dirty="0"/>
              <a:t>		</a:t>
            </a:r>
            <a:r>
              <a:rPr lang="pt-BR" sz="2000" dirty="0"/>
              <a:t>İnsanda </a:t>
            </a:r>
            <a:r>
              <a:rPr lang="tr-TR" sz="2000" dirty="0"/>
              <a:t>p</a:t>
            </a:r>
            <a:r>
              <a:rPr lang="pt-BR" sz="2000" dirty="0"/>
              <a:t>ara</a:t>
            </a:r>
            <a:r>
              <a:rPr lang="tr-TR" sz="2000" dirty="0"/>
              <a:t>ti</a:t>
            </a:r>
            <a:r>
              <a:rPr lang="pt-BR" sz="2000" dirty="0"/>
              <a:t>fo</a:t>
            </a:r>
          </a:p>
          <a:p>
            <a:pPr marL="0" indent="0" algn="just">
              <a:lnSpc>
                <a:spcPct val="100000"/>
              </a:lnSpc>
              <a:buNone/>
            </a:pPr>
            <a:r>
              <a:rPr lang="tr-TR" sz="2000" i="1" dirty="0"/>
              <a:t>S. </a:t>
            </a:r>
            <a:r>
              <a:rPr lang="tr-TR" sz="2000" i="1" dirty="0" err="1"/>
              <a:t>Paratyphi</a:t>
            </a:r>
            <a:r>
              <a:rPr lang="tr-TR" sz="2000" i="1" dirty="0"/>
              <a:t> C</a:t>
            </a:r>
            <a:r>
              <a:rPr lang="tr-TR" sz="2000" dirty="0"/>
              <a:t>	C1		6,7,(</a:t>
            </a:r>
            <a:r>
              <a:rPr lang="tr-TR" sz="2000" dirty="0" err="1"/>
              <a:t>Vi</a:t>
            </a:r>
            <a:r>
              <a:rPr lang="tr-TR" sz="2000" dirty="0"/>
              <a:t>):c:1,5		İnsanda p</a:t>
            </a:r>
            <a:r>
              <a:rPr lang="pt-BR" sz="2000" dirty="0"/>
              <a:t>ara</a:t>
            </a:r>
            <a:r>
              <a:rPr lang="tr-TR" sz="2000" dirty="0"/>
              <a:t>ti</a:t>
            </a:r>
            <a:r>
              <a:rPr lang="pt-BR" sz="2000" dirty="0"/>
              <a:t>fo</a:t>
            </a:r>
            <a:endParaRPr lang="tr-TR" sz="2000" dirty="0"/>
          </a:p>
          <a:p>
            <a:pPr marL="0" indent="0" algn="just">
              <a:lnSpc>
                <a:spcPct val="100000"/>
              </a:lnSpc>
              <a:buNone/>
            </a:pPr>
            <a:r>
              <a:rPr lang="pt-BR" sz="2000" i="1" dirty="0"/>
              <a:t>S. Abortus equi</a:t>
            </a:r>
            <a:r>
              <a:rPr lang="tr-TR" sz="2000" dirty="0"/>
              <a:t>	</a:t>
            </a:r>
            <a:r>
              <a:rPr lang="pt-BR" sz="2000" dirty="0"/>
              <a:t>B</a:t>
            </a:r>
            <a:r>
              <a:rPr lang="tr-TR" sz="2000" dirty="0"/>
              <a:t>		</a:t>
            </a:r>
            <a:r>
              <a:rPr lang="pt-BR" sz="2000" dirty="0"/>
              <a:t>4,12:-:e,n,x</a:t>
            </a:r>
            <a:r>
              <a:rPr lang="tr-TR" sz="2000" dirty="0"/>
              <a:t>		</a:t>
            </a:r>
            <a:r>
              <a:rPr lang="pt-BR" sz="2000" dirty="0"/>
              <a:t>Kısraklarda</a:t>
            </a:r>
            <a:r>
              <a:rPr lang="tr-TR" sz="2000" dirty="0"/>
              <a:t> y</a:t>
            </a:r>
            <a:r>
              <a:rPr lang="pt-BR" sz="2000" dirty="0"/>
              <a:t>avru</a:t>
            </a:r>
            <a:r>
              <a:rPr lang="tr-TR" sz="2000" dirty="0"/>
              <a:t> atıkları</a:t>
            </a:r>
          </a:p>
          <a:p>
            <a:pPr marL="0" indent="0" algn="just">
              <a:lnSpc>
                <a:spcPct val="100000"/>
              </a:lnSpc>
              <a:buNone/>
            </a:pPr>
            <a:r>
              <a:rPr lang="tr-TR" sz="2000" i="1" dirty="0"/>
              <a:t>S. </a:t>
            </a:r>
            <a:r>
              <a:rPr lang="tr-TR" sz="2000" i="1" dirty="0" err="1"/>
              <a:t>Abortus</a:t>
            </a:r>
            <a:r>
              <a:rPr lang="tr-TR" sz="2000" i="1" dirty="0"/>
              <a:t> </a:t>
            </a:r>
            <a:r>
              <a:rPr lang="tr-TR" sz="2000" i="1" dirty="0" err="1"/>
              <a:t>ovis</a:t>
            </a:r>
            <a:r>
              <a:rPr lang="tr-TR" sz="2000" dirty="0"/>
              <a:t>	B		4,12:c:1,6		Koyunlarda yavru atıkları</a:t>
            </a:r>
          </a:p>
          <a:p>
            <a:pPr marL="0" indent="0" algn="just">
              <a:lnSpc>
                <a:spcPct val="100000"/>
              </a:lnSpc>
              <a:buNone/>
            </a:pPr>
            <a:r>
              <a:rPr lang="tr-TR" sz="2000" i="1" dirty="0"/>
              <a:t>S. </a:t>
            </a:r>
            <a:r>
              <a:rPr lang="tr-TR" sz="2000" i="1" dirty="0" err="1"/>
              <a:t>Typhimurium</a:t>
            </a:r>
            <a:r>
              <a:rPr lang="tr-TR" sz="2000" dirty="0"/>
              <a:t>	B		1,4,(5),12:i:1,2		İnsan ve hayvanlarda </a:t>
            </a:r>
            <a:r>
              <a:rPr lang="tr-TR" sz="2000" dirty="0" err="1"/>
              <a:t>gastroenteritler</a:t>
            </a:r>
            <a:endParaRPr lang="tr-TR" sz="2000" dirty="0"/>
          </a:p>
          <a:p>
            <a:pPr marL="0" indent="0" algn="just">
              <a:lnSpc>
                <a:spcPct val="100000"/>
              </a:lnSpc>
              <a:buNone/>
            </a:pPr>
            <a:r>
              <a:rPr lang="tr-TR" sz="2000" i="1" dirty="0"/>
              <a:t>S. </a:t>
            </a:r>
            <a:r>
              <a:rPr lang="tr-TR" sz="2000" i="1" dirty="0" err="1"/>
              <a:t>Cholorae</a:t>
            </a:r>
            <a:r>
              <a:rPr lang="tr-TR" sz="2000" i="1" dirty="0"/>
              <a:t> </a:t>
            </a:r>
            <a:r>
              <a:rPr lang="tr-TR" sz="2000" i="1" dirty="0" err="1"/>
              <a:t>suis</a:t>
            </a:r>
            <a:r>
              <a:rPr lang="tr-TR" sz="2000" dirty="0"/>
              <a:t>	C1		6,7:c:1,5			Domuz </a:t>
            </a:r>
            <a:r>
              <a:rPr lang="pt-BR" sz="2000" dirty="0"/>
              <a:t>Para</a:t>
            </a:r>
            <a:r>
              <a:rPr lang="tr-TR" sz="2000" dirty="0"/>
              <a:t>ti</a:t>
            </a:r>
            <a:r>
              <a:rPr lang="pt-BR" sz="2000" dirty="0"/>
              <a:t>fo</a:t>
            </a:r>
            <a:r>
              <a:rPr lang="tr-TR" sz="2000" dirty="0"/>
              <a:t>su</a:t>
            </a:r>
          </a:p>
          <a:p>
            <a:pPr marL="0" indent="0" algn="just">
              <a:lnSpc>
                <a:spcPct val="100000"/>
              </a:lnSpc>
              <a:buNone/>
            </a:pPr>
            <a:r>
              <a:rPr lang="tr-TR" sz="2000" i="1" dirty="0"/>
              <a:t>S. </a:t>
            </a:r>
            <a:r>
              <a:rPr lang="tr-TR" sz="2000" i="1" dirty="0" err="1"/>
              <a:t>Pullorum</a:t>
            </a:r>
            <a:r>
              <a:rPr lang="tr-TR" sz="2000" dirty="0"/>
              <a:t>	D1		1,9,12:-:-		Kanatlılarda beyaz ishal ve kanatlı tifosu</a:t>
            </a:r>
          </a:p>
          <a:p>
            <a:pPr marL="0" indent="0" algn="just">
              <a:lnSpc>
                <a:spcPct val="100000"/>
              </a:lnSpc>
              <a:buNone/>
            </a:pPr>
            <a:r>
              <a:rPr lang="tr-TR" sz="2000" i="1" dirty="0"/>
              <a:t>S. </a:t>
            </a:r>
            <a:r>
              <a:rPr lang="tr-TR" sz="2000" i="1" dirty="0" err="1"/>
              <a:t>Gallinarum</a:t>
            </a:r>
            <a:r>
              <a:rPr lang="tr-TR" sz="2000" dirty="0"/>
              <a:t>	D1		1,9,12:-:-		Kanatlılarda beyaz ishal ve kanatlı tifosu</a:t>
            </a:r>
          </a:p>
          <a:p>
            <a:pPr marL="0" indent="0" algn="just">
              <a:lnSpc>
                <a:spcPct val="100000"/>
              </a:lnSpc>
              <a:buNone/>
            </a:pPr>
            <a:endParaRPr lang="tr-TR" sz="2000" dirty="0"/>
          </a:p>
        </p:txBody>
      </p:sp>
    </p:spTree>
    <p:extLst>
      <p:ext uri="{BB962C8B-B14F-4D97-AF65-F5344CB8AC3E}">
        <p14:creationId xmlns:p14="http://schemas.microsoft.com/office/powerpoint/2010/main" val="3388877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err="1"/>
              <a:t>Salmonella</a:t>
            </a:r>
            <a:r>
              <a:rPr lang="tr-TR" sz="2000" dirty="0"/>
              <a:t> etkenlerinde son sınıflandırmaya göre 2 tür bulunmaktadır. Bunlar </a:t>
            </a:r>
            <a:r>
              <a:rPr lang="fr-FR" sz="2000" i="1" dirty="0"/>
              <a:t>S. cholerae suis (S. enterica)</a:t>
            </a:r>
            <a:r>
              <a:rPr lang="tr-TR" sz="2000" i="1" dirty="0"/>
              <a:t> </a:t>
            </a:r>
            <a:r>
              <a:rPr lang="tr-TR" sz="2000" dirty="0"/>
              <a:t>ve </a:t>
            </a:r>
            <a:r>
              <a:rPr lang="tr-TR" sz="2000" i="1" dirty="0"/>
              <a:t>S. </a:t>
            </a:r>
            <a:r>
              <a:rPr lang="tr-TR" sz="2000" i="1" dirty="0" err="1"/>
              <a:t>bongori</a:t>
            </a:r>
            <a:r>
              <a:rPr lang="tr-TR" sz="2000" dirty="0" err="1"/>
              <a:t>’dir</a:t>
            </a:r>
            <a:r>
              <a:rPr lang="tr-TR" sz="2000" dirty="0"/>
              <a:t>.</a:t>
            </a:r>
          </a:p>
          <a:p>
            <a:pPr marL="0" indent="0" algn="just">
              <a:lnSpc>
                <a:spcPct val="100000"/>
              </a:lnSpc>
              <a:buNone/>
            </a:pPr>
            <a:endParaRPr lang="tr-TR" sz="2000" dirty="0"/>
          </a:p>
          <a:p>
            <a:pPr marL="0" indent="0" algn="just">
              <a:lnSpc>
                <a:spcPct val="100000"/>
              </a:lnSpc>
              <a:buNone/>
            </a:pPr>
            <a:r>
              <a:rPr lang="nn-NO" sz="2000" i="1" dirty="0"/>
              <a:t>S. enterica; </a:t>
            </a:r>
            <a:r>
              <a:rPr lang="nn-NO" sz="2000" dirty="0"/>
              <a:t>7 alt gruba ayrılmaktadır. Bunlar;</a:t>
            </a:r>
            <a:endParaRPr lang="tr-TR" sz="2000" dirty="0"/>
          </a:p>
          <a:p>
            <a:pPr algn="just">
              <a:lnSpc>
                <a:spcPct val="100000"/>
              </a:lnSpc>
              <a:buFont typeface="Wingdings" panose="05000000000000000000" pitchFamily="2" charset="2"/>
              <a:buChar char="Ø"/>
            </a:pPr>
            <a:r>
              <a:rPr lang="tr-TR" sz="2000" i="1" dirty="0"/>
              <a:t>S. </a:t>
            </a:r>
            <a:r>
              <a:rPr lang="tr-TR" sz="2000" i="1" dirty="0" err="1"/>
              <a:t>enterica</a:t>
            </a:r>
            <a:r>
              <a:rPr lang="tr-TR" sz="2000" i="1" dirty="0"/>
              <a:t> </a:t>
            </a:r>
            <a:r>
              <a:rPr lang="tr-TR" sz="2000" dirty="0" err="1"/>
              <a:t>subsp</a:t>
            </a:r>
            <a:r>
              <a:rPr lang="tr-TR" sz="2000" dirty="0"/>
              <a:t>. </a:t>
            </a:r>
            <a:r>
              <a:rPr lang="tr-TR" sz="2000" i="1" dirty="0" err="1"/>
              <a:t>Enterica</a:t>
            </a:r>
            <a:r>
              <a:rPr lang="tr-TR" sz="2000" i="1" dirty="0"/>
              <a:t> </a:t>
            </a:r>
            <a:r>
              <a:rPr lang="tr-TR" sz="2000" dirty="0"/>
              <a:t>(I)</a:t>
            </a:r>
          </a:p>
          <a:p>
            <a:pPr algn="just">
              <a:lnSpc>
                <a:spcPct val="100000"/>
              </a:lnSpc>
              <a:buFont typeface="Wingdings" panose="05000000000000000000" pitchFamily="2" charset="2"/>
              <a:buChar char="Ø"/>
            </a:pPr>
            <a:r>
              <a:rPr lang="pt-BR" sz="2000" i="1" dirty="0"/>
              <a:t>S. enterica </a:t>
            </a:r>
            <a:r>
              <a:rPr lang="pt-BR" sz="2000" dirty="0"/>
              <a:t>subsp. </a:t>
            </a:r>
            <a:r>
              <a:rPr lang="pt-BR" sz="2000" i="1" dirty="0"/>
              <a:t>Salamae </a:t>
            </a:r>
            <a:r>
              <a:rPr lang="pt-BR" sz="2000" dirty="0"/>
              <a:t>(II)</a:t>
            </a:r>
            <a:endParaRPr lang="tr-TR" sz="2000" dirty="0"/>
          </a:p>
          <a:p>
            <a:pPr algn="just">
              <a:lnSpc>
                <a:spcPct val="100000"/>
              </a:lnSpc>
              <a:buFont typeface="Wingdings" panose="05000000000000000000" pitchFamily="2" charset="2"/>
              <a:buChar char="Ø"/>
            </a:pPr>
            <a:r>
              <a:rPr lang="tr-TR" sz="2000" i="1" dirty="0"/>
              <a:t>S. </a:t>
            </a:r>
            <a:r>
              <a:rPr lang="tr-TR" sz="2000" i="1" dirty="0" err="1"/>
              <a:t>enterica</a:t>
            </a:r>
            <a:r>
              <a:rPr lang="tr-TR" sz="2000" i="1" dirty="0"/>
              <a:t> </a:t>
            </a:r>
            <a:r>
              <a:rPr lang="tr-TR" sz="2000" dirty="0" err="1"/>
              <a:t>subsp</a:t>
            </a:r>
            <a:r>
              <a:rPr lang="tr-TR" sz="2000" dirty="0"/>
              <a:t>. </a:t>
            </a:r>
            <a:r>
              <a:rPr lang="tr-TR" sz="2000" i="1" dirty="0" err="1"/>
              <a:t>arizonae</a:t>
            </a:r>
            <a:r>
              <a:rPr lang="tr-TR" sz="2000" i="1" dirty="0"/>
              <a:t> (</a:t>
            </a:r>
            <a:r>
              <a:rPr lang="tr-TR" sz="2000" i="1" dirty="0" err="1"/>
              <a:t>IIIa</a:t>
            </a:r>
            <a:r>
              <a:rPr lang="tr-TR" sz="2000" i="1" dirty="0"/>
              <a:t>)</a:t>
            </a:r>
          </a:p>
          <a:p>
            <a:pPr algn="just">
              <a:lnSpc>
                <a:spcPct val="100000"/>
              </a:lnSpc>
              <a:buFont typeface="Wingdings" panose="05000000000000000000" pitchFamily="2" charset="2"/>
              <a:buChar char="Ø"/>
            </a:pPr>
            <a:r>
              <a:rPr lang="tr-TR" sz="2000" i="1" dirty="0"/>
              <a:t>S. </a:t>
            </a:r>
            <a:r>
              <a:rPr lang="tr-TR" sz="2000" i="1" dirty="0" err="1"/>
              <a:t>enterica</a:t>
            </a:r>
            <a:r>
              <a:rPr lang="tr-TR" sz="2000" i="1" dirty="0"/>
              <a:t> </a:t>
            </a:r>
            <a:r>
              <a:rPr lang="tr-TR" sz="2000" dirty="0" err="1"/>
              <a:t>subsp</a:t>
            </a:r>
            <a:r>
              <a:rPr lang="tr-TR" sz="2000" dirty="0"/>
              <a:t>. </a:t>
            </a:r>
            <a:r>
              <a:rPr lang="tr-TR" sz="2000" i="1" dirty="0" err="1"/>
              <a:t>diarizonae</a:t>
            </a:r>
            <a:r>
              <a:rPr lang="tr-TR" sz="2000" i="1" dirty="0"/>
              <a:t> (</a:t>
            </a:r>
            <a:r>
              <a:rPr lang="tr-TR" sz="2000" i="1" dirty="0" err="1"/>
              <a:t>IIIb</a:t>
            </a:r>
            <a:r>
              <a:rPr lang="tr-TR" sz="2000" i="1" dirty="0"/>
              <a:t>)</a:t>
            </a:r>
          </a:p>
          <a:p>
            <a:pPr algn="just">
              <a:lnSpc>
                <a:spcPct val="100000"/>
              </a:lnSpc>
              <a:buFont typeface="Wingdings" panose="05000000000000000000" pitchFamily="2" charset="2"/>
              <a:buChar char="Ø"/>
            </a:pPr>
            <a:r>
              <a:rPr lang="pt-BR" sz="2000" i="1" dirty="0"/>
              <a:t>S. enterica </a:t>
            </a:r>
            <a:r>
              <a:rPr lang="pt-BR" sz="2000" dirty="0"/>
              <a:t>subsp. </a:t>
            </a:r>
            <a:r>
              <a:rPr lang="pt-BR" sz="2000" i="1" dirty="0"/>
              <a:t>Houtenae </a:t>
            </a:r>
            <a:r>
              <a:rPr lang="pt-BR" sz="2000" dirty="0"/>
              <a:t>(IV)</a:t>
            </a:r>
            <a:endParaRPr lang="tr-TR" sz="2000" dirty="0"/>
          </a:p>
          <a:p>
            <a:pPr algn="just">
              <a:lnSpc>
                <a:spcPct val="100000"/>
              </a:lnSpc>
              <a:buFont typeface="Wingdings" panose="05000000000000000000" pitchFamily="2" charset="2"/>
              <a:buChar char="Ø"/>
            </a:pPr>
            <a:r>
              <a:rPr lang="tr-TR" sz="2000" i="1" dirty="0"/>
              <a:t>S. </a:t>
            </a:r>
            <a:r>
              <a:rPr lang="tr-TR" sz="2000" i="1" dirty="0" err="1"/>
              <a:t>enterica</a:t>
            </a:r>
            <a:r>
              <a:rPr lang="tr-TR" sz="2000" i="1" dirty="0"/>
              <a:t> </a:t>
            </a:r>
            <a:r>
              <a:rPr lang="tr-TR" sz="2000" dirty="0" err="1"/>
              <a:t>subsp</a:t>
            </a:r>
            <a:r>
              <a:rPr lang="tr-TR" sz="2000" dirty="0"/>
              <a:t>. </a:t>
            </a:r>
            <a:r>
              <a:rPr lang="tr-TR" sz="2000" i="1" dirty="0" err="1"/>
              <a:t>bongori</a:t>
            </a:r>
            <a:r>
              <a:rPr lang="tr-TR" sz="2000" i="1" dirty="0"/>
              <a:t> </a:t>
            </a:r>
            <a:r>
              <a:rPr lang="tr-TR" sz="2000" dirty="0"/>
              <a:t>(V)</a:t>
            </a:r>
          </a:p>
          <a:p>
            <a:pPr algn="just">
              <a:lnSpc>
                <a:spcPct val="100000"/>
              </a:lnSpc>
              <a:buFont typeface="Wingdings" panose="05000000000000000000" pitchFamily="2" charset="2"/>
              <a:buChar char="Ø"/>
            </a:pPr>
            <a:r>
              <a:rPr lang="it-IT" sz="2000" i="1" dirty="0"/>
              <a:t>S. enterica </a:t>
            </a:r>
            <a:r>
              <a:rPr lang="it-IT" sz="2000" dirty="0"/>
              <a:t>subsp. </a:t>
            </a:r>
            <a:r>
              <a:rPr lang="it-IT" sz="2000" i="1" dirty="0"/>
              <a:t>indica </a:t>
            </a:r>
            <a:r>
              <a:rPr lang="it-IT" sz="2000" dirty="0"/>
              <a:t>(VI)</a:t>
            </a:r>
            <a:endParaRPr lang="tr-TR" sz="2000" dirty="0"/>
          </a:p>
          <a:p>
            <a:pPr marL="0" indent="0" algn="just">
              <a:lnSpc>
                <a:spcPct val="100000"/>
              </a:lnSpc>
              <a:buNone/>
            </a:pPr>
            <a:endParaRPr lang="tr-TR" sz="2000" dirty="0"/>
          </a:p>
          <a:p>
            <a:pPr marL="0" indent="0" algn="just">
              <a:lnSpc>
                <a:spcPct val="100000"/>
              </a:lnSpc>
              <a:buNone/>
            </a:pPr>
            <a:r>
              <a:rPr lang="tr-TR" sz="2000" dirty="0"/>
              <a:t>İnsan ve hayvanlardan izole edilen </a:t>
            </a:r>
            <a:r>
              <a:rPr lang="tr-TR" sz="2000" dirty="0" err="1"/>
              <a:t>Salmonella</a:t>
            </a:r>
            <a:r>
              <a:rPr lang="tr-TR" sz="2000" dirty="0"/>
              <a:t> etkenlerinin bir çoğu </a:t>
            </a:r>
            <a:r>
              <a:rPr lang="tr-TR" sz="2000" i="1" dirty="0"/>
              <a:t>S. </a:t>
            </a:r>
            <a:r>
              <a:rPr lang="tr-TR" sz="2000" i="1" dirty="0" err="1"/>
              <a:t>enterica</a:t>
            </a:r>
            <a:r>
              <a:rPr lang="tr-TR" sz="2000" i="1" dirty="0"/>
              <a:t> </a:t>
            </a:r>
            <a:r>
              <a:rPr lang="tr-TR" sz="2000" dirty="0" err="1"/>
              <a:t>subsp</a:t>
            </a:r>
            <a:r>
              <a:rPr lang="tr-TR" sz="2000" dirty="0"/>
              <a:t>. </a:t>
            </a:r>
            <a:r>
              <a:rPr lang="it-IT" sz="2000" i="1" dirty="0"/>
              <a:t>Enterica </a:t>
            </a:r>
            <a:r>
              <a:rPr lang="it-IT" sz="2000" dirty="0"/>
              <a:t>(I) alt grubuna dahildir.</a:t>
            </a:r>
            <a:r>
              <a:rPr lang="tr-TR" sz="2000" dirty="0"/>
              <a:t> İsimlendirme; ilk izole edildikleri şehir ya da canlı türüne göre yapılır.</a:t>
            </a:r>
          </a:p>
          <a:p>
            <a:pPr marL="0" indent="0" algn="just">
              <a:lnSpc>
                <a:spcPct val="100000"/>
              </a:lnSpc>
              <a:buNone/>
            </a:pPr>
            <a:endParaRPr lang="tr-TR" sz="2000" dirty="0"/>
          </a:p>
        </p:txBody>
      </p:sp>
    </p:spTree>
    <p:extLst>
      <p:ext uri="{BB962C8B-B14F-4D97-AF65-F5344CB8AC3E}">
        <p14:creationId xmlns:p14="http://schemas.microsoft.com/office/powerpoint/2010/main" val="1019184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Autofit/>
          </a:bodyPr>
          <a:lstStyle/>
          <a:p>
            <a:pPr marL="0" indent="0" algn="just">
              <a:lnSpc>
                <a:spcPct val="100000"/>
              </a:lnSpc>
              <a:buNone/>
            </a:pPr>
            <a:endParaRPr lang="tr-TR" sz="2000" dirty="0"/>
          </a:p>
          <a:p>
            <a:pPr marL="0" indent="0" algn="just">
              <a:lnSpc>
                <a:spcPct val="100000"/>
              </a:lnSpc>
              <a:buNone/>
            </a:pPr>
            <a:r>
              <a:rPr lang="tr-TR" sz="2000" dirty="0"/>
              <a:t>HAYVANLARDA ÖZEL SALMONELLA ENFEKSİYONLARI</a:t>
            </a:r>
          </a:p>
          <a:p>
            <a:pPr marL="0" indent="0" algn="just">
              <a:lnSpc>
                <a:spcPct val="100000"/>
              </a:lnSpc>
              <a:buNone/>
            </a:pPr>
            <a:endParaRPr lang="tr-TR" sz="2000" dirty="0"/>
          </a:p>
          <a:p>
            <a:pPr algn="just">
              <a:lnSpc>
                <a:spcPct val="100000"/>
              </a:lnSpc>
              <a:buFont typeface="Wingdings" panose="05000000000000000000" pitchFamily="2" charset="2"/>
              <a:buChar char="Ø"/>
            </a:pPr>
            <a:r>
              <a:rPr lang="tr-TR" sz="2000" i="1" dirty="0"/>
              <a:t>S. </a:t>
            </a:r>
            <a:r>
              <a:rPr lang="tr-TR" sz="2000" i="1" dirty="0" err="1"/>
              <a:t>Abortus</a:t>
            </a:r>
            <a:r>
              <a:rPr lang="tr-TR" sz="2000" i="1" dirty="0"/>
              <a:t> </a:t>
            </a:r>
            <a:r>
              <a:rPr lang="tr-TR" sz="2000" i="1" dirty="0" err="1"/>
              <a:t>equi</a:t>
            </a:r>
            <a:r>
              <a:rPr lang="tr-TR" sz="2000" dirty="0"/>
              <a:t>: Kısraklarda </a:t>
            </a:r>
            <a:r>
              <a:rPr lang="tr-TR" sz="2000" dirty="0" err="1"/>
              <a:t>sporadik</a:t>
            </a:r>
            <a:r>
              <a:rPr lang="tr-TR" sz="2000" dirty="0"/>
              <a:t> </a:t>
            </a:r>
            <a:r>
              <a:rPr lang="tr-TR" sz="2000"/>
              <a:t>yavru atma</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tr-TR" sz="2000" i="1" dirty="0"/>
              <a:t>S. </a:t>
            </a:r>
            <a:r>
              <a:rPr lang="tr-TR" sz="2000" i="1" dirty="0" err="1"/>
              <a:t>Abortus</a:t>
            </a:r>
            <a:r>
              <a:rPr lang="tr-TR" sz="2000" i="1" dirty="0"/>
              <a:t> </a:t>
            </a:r>
            <a:r>
              <a:rPr lang="tr-TR" sz="2000" i="1" dirty="0" err="1"/>
              <a:t>ovis</a:t>
            </a:r>
            <a:r>
              <a:rPr lang="tr-TR" sz="2000" dirty="0"/>
              <a:t>: Koyun ve </a:t>
            </a:r>
            <a:r>
              <a:rPr lang="tr-TR" sz="2000"/>
              <a:t>keçilerde abort</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tr-TR" sz="2000" i="1" dirty="0"/>
              <a:t>S. </a:t>
            </a:r>
            <a:r>
              <a:rPr lang="tr-TR" sz="2000" i="1" dirty="0" err="1"/>
              <a:t>Cholera</a:t>
            </a:r>
            <a:r>
              <a:rPr lang="tr-TR" sz="2000" i="1" dirty="0"/>
              <a:t> </a:t>
            </a:r>
            <a:r>
              <a:rPr lang="tr-TR" sz="2000" i="1" dirty="0" err="1"/>
              <a:t>suis</a:t>
            </a:r>
            <a:r>
              <a:rPr lang="tr-TR" sz="2000" dirty="0"/>
              <a:t>: </a:t>
            </a:r>
            <a:r>
              <a:rPr lang="tr-TR" sz="2000"/>
              <a:t>Domuz paratifosu</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tr-TR" sz="2000" i="1" dirty="0"/>
              <a:t>S. </a:t>
            </a:r>
            <a:r>
              <a:rPr lang="tr-TR" sz="2000" i="1" dirty="0" err="1"/>
              <a:t>Pullorum</a:t>
            </a:r>
            <a:r>
              <a:rPr lang="tr-TR" sz="2000" dirty="0"/>
              <a:t>: Civcivlerin </a:t>
            </a:r>
            <a:r>
              <a:rPr lang="tr-TR" sz="2000"/>
              <a:t>beyaz ishali</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tr-TR" sz="2000" i="1" dirty="0"/>
              <a:t>S. </a:t>
            </a:r>
            <a:r>
              <a:rPr lang="tr-TR" sz="2000" i="1" dirty="0" err="1"/>
              <a:t>Gallinarum</a:t>
            </a:r>
            <a:r>
              <a:rPr lang="tr-TR" sz="2000" dirty="0"/>
              <a:t>: Kanatlı tifosu</a:t>
            </a:r>
          </a:p>
          <a:p>
            <a:pPr marL="0" indent="0" algn="just">
              <a:lnSpc>
                <a:spcPct val="100000"/>
              </a:lnSpc>
              <a:buNone/>
            </a:pPr>
            <a:endParaRPr lang="tr-TR" sz="2000" dirty="0"/>
          </a:p>
        </p:txBody>
      </p:sp>
    </p:spTree>
    <p:extLst>
      <p:ext uri="{BB962C8B-B14F-4D97-AF65-F5344CB8AC3E}">
        <p14:creationId xmlns:p14="http://schemas.microsoft.com/office/powerpoint/2010/main" val="286609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a:t>ENTEROBACTERIACEAE FAMİLYASI</a:t>
            </a:r>
          </a:p>
          <a:p>
            <a:pPr marL="0" indent="0" algn="just">
              <a:lnSpc>
                <a:spcPct val="100000"/>
              </a:lnSpc>
              <a:buNone/>
            </a:pPr>
            <a:endParaRPr lang="tr-TR" sz="2000" dirty="0"/>
          </a:p>
          <a:p>
            <a:pPr marL="0" indent="0" algn="just">
              <a:lnSpc>
                <a:spcPct val="100000"/>
              </a:lnSpc>
              <a:buNone/>
            </a:pPr>
            <a:r>
              <a:rPr lang="tr-TR" sz="2000" dirty="0"/>
              <a:t>GENEL ÖZELLİKLER</a:t>
            </a:r>
          </a:p>
          <a:p>
            <a:pPr marL="0" indent="0" algn="just">
              <a:lnSpc>
                <a:spcPct val="100000"/>
              </a:lnSpc>
              <a:buNone/>
            </a:pPr>
            <a:endParaRPr lang="tr-TR" sz="2000" dirty="0"/>
          </a:p>
          <a:p>
            <a:pPr algn="just">
              <a:lnSpc>
                <a:spcPct val="100000"/>
              </a:lnSpc>
              <a:buFont typeface="Wingdings" panose="05000000000000000000" pitchFamily="2" charset="2"/>
              <a:buChar char="Ø"/>
            </a:pPr>
            <a:r>
              <a:rPr lang="tr-TR" sz="2000" dirty="0"/>
              <a:t>Gram negatif</a:t>
            </a:r>
          </a:p>
          <a:p>
            <a:pPr algn="just">
              <a:lnSpc>
                <a:spcPct val="100000"/>
              </a:lnSpc>
              <a:buFont typeface="Wingdings" panose="05000000000000000000" pitchFamily="2" charset="2"/>
              <a:buChar char="Ø"/>
            </a:pPr>
            <a:r>
              <a:rPr lang="tr-TR" sz="2000" dirty="0"/>
              <a:t>Çomak</a:t>
            </a:r>
          </a:p>
          <a:p>
            <a:pPr algn="just">
              <a:lnSpc>
                <a:spcPct val="100000"/>
              </a:lnSpc>
              <a:buFont typeface="Wingdings" panose="05000000000000000000" pitchFamily="2" charset="2"/>
              <a:buChar char="Ø"/>
            </a:pPr>
            <a:r>
              <a:rPr lang="tr-TR" sz="2000" dirty="0"/>
              <a:t>Sporsuz</a:t>
            </a:r>
          </a:p>
          <a:p>
            <a:pPr algn="just">
              <a:lnSpc>
                <a:spcPct val="100000"/>
              </a:lnSpc>
              <a:buFont typeface="Wingdings" panose="05000000000000000000" pitchFamily="2" charset="2"/>
              <a:buChar char="Ø"/>
            </a:pPr>
            <a:r>
              <a:rPr lang="tr-TR" sz="2000" dirty="0"/>
              <a:t>Aerobik veya </a:t>
            </a:r>
            <a:r>
              <a:rPr lang="tr-TR" sz="2000" dirty="0" err="1"/>
              <a:t>fakültatif</a:t>
            </a:r>
            <a:r>
              <a:rPr lang="tr-TR" sz="2000" dirty="0"/>
              <a:t> </a:t>
            </a:r>
            <a:r>
              <a:rPr lang="tr-TR" sz="2000" dirty="0" err="1"/>
              <a:t>anaerob</a:t>
            </a:r>
            <a:endParaRPr lang="tr-TR" sz="2000" dirty="0"/>
          </a:p>
          <a:p>
            <a:pPr algn="just">
              <a:lnSpc>
                <a:spcPct val="100000"/>
              </a:lnSpc>
              <a:buFont typeface="Wingdings" panose="05000000000000000000" pitchFamily="2" charset="2"/>
              <a:buChar char="Ø"/>
            </a:pPr>
            <a:r>
              <a:rPr lang="tr-TR" sz="2000" dirty="0"/>
              <a:t>Genellikle </a:t>
            </a:r>
            <a:r>
              <a:rPr lang="tr-TR" sz="2000"/>
              <a:t>haraketli (</a:t>
            </a:r>
            <a:r>
              <a:rPr lang="tr-TR" sz="2000" i="1"/>
              <a:t>S</a:t>
            </a:r>
            <a:r>
              <a:rPr lang="tr-TR" sz="2000" i="1" dirty="0"/>
              <a:t>. </a:t>
            </a:r>
            <a:r>
              <a:rPr lang="tr-TR" sz="2000" i="1" dirty="0" err="1"/>
              <a:t>Pullorum</a:t>
            </a:r>
            <a:r>
              <a:rPr lang="tr-TR" sz="2000" i="1" dirty="0"/>
              <a:t> </a:t>
            </a:r>
            <a:r>
              <a:rPr lang="tr-TR" sz="2000" dirty="0"/>
              <a:t>ve </a:t>
            </a:r>
            <a:r>
              <a:rPr lang="tr-TR" sz="2000" i="1" dirty="0"/>
              <a:t>S. </a:t>
            </a:r>
            <a:r>
              <a:rPr lang="tr-TR" sz="2000" i="1" dirty="0" err="1"/>
              <a:t>Gallinarum</a:t>
            </a:r>
            <a:r>
              <a:rPr lang="tr-TR" sz="2000" i="1" dirty="0"/>
              <a:t> </a:t>
            </a:r>
            <a:r>
              <a:rPr lang="tr-TR" sz="2000" dirty="0"/>
              <a:t>hariç)</a:t>
            </a:r>
          </a:p>
          <a:p>
            <a:pPr algn="just">
              <a:lnSpc>
                <a:spcPct val="100000"/>
              </a:lnSpc>
              <a:buFont typeface="Wingdings" panose="05000000000000000000" pitchFamily="2" charset="2"/>
              <a:buChar char="Ø"/>
            </a:pPr>
            <a:r>
              <a:rPr lang="tr-TR" sz="2000" dirty="0"/>
              <a:t>K</a:t>
            </a:r>
            <a:r>
              <a:rPr lang="pl-PL" sz="2000" dirty="0"/>
              <a:t>atalaz pozi</a:t>
            </a:r>
            <a:r>
              <a:rPr lang="tr-TR" sz="2000" dirty="0"/>
              <a:t>ti</a:t>
            </a:r>
            <a:r>
              <a:rPr lang="pl-PL" sz="2000" dirty="0"/>
              <a:t>f</a:t>
            </a:r>
            <a:r>
              <a:rPr lang="tr-TR" sz="2000" dirty="0"/>
              <a:t>,</a:t>
            </a:r>
            <a:r>
              <a:rPr lang="pl-PL" sz="2000" dirty="0"/>
              <a:t> </a:t>
            </a:r>
            <a:r>
              <a:rPr lang="tr-TR" sz="2000" dirty="0"/>
              <a:t>o</a:t>
            </a:r>
            <a:r>
              <a:rPr lang="pl-PL" sz="2000" dirty="0"/>
              <a:t>ksidaz </a:t>
            </a:r>
            <a:r>
              <a:rPr lang="tr-TR" sz="2000" dirty="0"/>
              <a:t>n</a:t>
            </a:r>
            <a:r>
              <a:rPr lang="pl-PL" sz="2000" dirty="0"/>
              <a:t>ega</a:t>
            </a:r>
            <a:r>
              <a:rPr lang="tr-TR" sz="2000" dirty="0" err="1"/>
              <a:t>tif</a:t>
            </a:r>
            <a:endParaRPr lang="tr-TR" sz="2000" dirty="0"/>
          </a:p>
          <a:p>
            <a:pPr marL="0" indent="0" algn="just">
              <a:lnSpc>
                <a:spcPct val="100000"/>
              </a:lnSpc>
              <a:buNone/>
            </a:pPr>
            <a:endParaRPr lang="tr-TR" sz="2000" dirty="0"/>
          </a:p>
        </p:txBody>
      </p:sp>
    </p:spTree>
    <p:extLst>
      <p:ext uri="{BB962C8B-B14F-4D97-AF65-F5344CB8AC3E}">
        <p14:creationId xmlns:p14="http://schemas.microsoft.com/office/powerpoint/2010/main" val="2301139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a:t>DİĞER SALMONELLA ETKENLERİN NEDEN OLDUĞU ENFEKSİYONLAR</a:t>
            </a:r>
          </a:p>
          <a:p>
            <a:pPr marL="0" indent="0" algn="just">
              <a:lnSpc>
                <a:spcPct val="100000"/>
              </a:lnSpc>
              <a:buNone/>
            </a:pPr>
            <a:endParaRPr lang="tr-TR" sz="2000" dirty="0"/>
          </a:p>
          <a:p>
            <a:pPr algn="just">
              <a:lnSpc>
                <a:spcPct val="100000"/>
              </a:lnSpc>
              <a:buFont typeface="Wingdings" panose="05000000000000000000" pitchFamily="2" charset="2"/>
              <a:buChar char="Ø"/>
            </a:pPr>
            <a:r>
              <a:rPr lang="tr-TR" sz="2000" i="1" dirty="0"/>
              <a:t>S. </a:t>
            </a:r>
            <a:r>
              <a:rPr lang="tr-TR" sz="2000" i="1" dirty="0" err="1"/>
              <a:t>Typhimurium</a:t>
            </a:r>
            <a:endParaRPr lang="tr-TR" sz="2000" i="1" dirty="0"/>
          </a:p>
          <a:p>
            <a:pPr algn="just">
              <a:lnSpc>
                <a:spcPct val="100000"/>
              </a:lnSpc>
              <a:buFont typeface="Wingdings" panose="05000000000000000000" pitchFamily="2" charset="2"/>
              <a:buChar char="Ø"/>
            </a:pPr>
            <a:r>
              <a:rPr lang="tr-TR" sz="2000" i="1" dirty="0"/>
              <a:t>S. </a:t>
            </a:r>
            <a:r>
              <a:rPr lang="tr-TR" sz="2000" i="1" dirty="0" err="1"/>
              <a:t>Infantis</a:t>
            </a:r>
            <a:endParaRPr lang="tr-TR" sz="2000" i="1" dirty="0"/>
          </a:p>
          <a:p>
            <a:pPr algn="just">
              <a:lnSpc>
                <a:spcPct val="100000"/>
              </a:lnSpc>
              <a:buFont typeface="Wingdings" panose="05000000000000000000" pitchFamily="2" charset="2"/>
              <a:buChar char="Ø"/>
            </a:pPr>
            <a:r>
              <a:rPr lang="sv-SE" sz="2000" i="1" dirty="0"/>
              <a:t>S. Enteri</a:t>
            </a:r>
            <a:r>
              <a:rPr lang="tr-TR" sz="2000" i="1" dirty="0"/>
              <a:t>ti</a:t>
            </a:r>
            <a:r>
              <a:rPr lang="sv-SE" sz="2000" i="1" dirty="0"/>
              <a:t>dis</a:t>
            </a:r>
            <a:endParaRPr lang="tr-TR" sz="2000" i="1" dirty="0"/>
          </a:p>
          <a:p>
            <a:pPr algn="just">
              <a:lnSpc>
                <a:spcPct val="100000"/>
              </a:lnSpc>
              <a:buFont typeface="Wingdings" panose="05000000000000000000" pitchFamily="2" charset="2"/>
              <a:buChar char="Ø"/>
            </a:pPr>
            <a:r>
              <a:rPr lang="tr-TR" sz="2000" i="1" dirty="0"/>
              <a:t>S</a:t>
            </a:r>
            <a:r>
              <a:rPr lang="sv-SE" sz="2000" i="1" dirty="0"/>
              <a:t>. Anatum</a:t>
            </a:r>
            <a:endParaRPr lang="tr-TR" sz="2000" i="1" dirty="0"/>
          </a:p>
          <a:p>
            <a:pPr algn="just">
              <a:lnSpc>
                <a:spcPct val="100000"/>
              </a:lnSpc>
              <a:buFont typeface="Wingdings" panose="05000000000000000000" pitchFamily="2" charset="2"/>
              <a:buChar char="Ø"/>
            </a:pPr>
            <a:r>
              <a:rPr lang="tr-TR" sz="2000" i="1" dirty="0"/>
              <a:t>S. Dublin</a:t>
            </a:r>
          </a:p>
          <a:p>
            <a:pPr algn="just">
              <a:lnSpc>
                <a:spcPct val="100000"/>
              </a:lnSpc>
              <a:buFont typeface="Wingdings" panose="05000000000000000000" pitchFamily="2" charset="2"/>
              <a:buChar char="Ø"/>
            </a:pPr>
            <a:r>
              <a:rPr lang="tr-TR" sz="2000" i="1" dirty="0"/>
              <a:t>S. </a:t>
            </a:r>
            <a:r>
              <a:rPr lang="tr-TR" sz="2000" i="1" dirty="0" err="1"/>
              <a:t>Derby</a:t>
            </a:r>
            <a:endParaRPr lang="tr-TR" sz="2000" i="1" dirty="0"/>
          </a:p>
          <a:p>
            <a:pPr algn="just">
              <a:lnSpc>
                <a:spcPct val="100000"/>
              </a:lnSpc>
              <a:buFont typeface="Wingdings" panose="05000000000000000000" pitchFamily="2" charset="2"/>
              <a:buChar char="Ø"/>
            </a:pPr>
            <a:r>
              <a:rPr lang="tr-TR" sz="2000" i="1" dirty="0"/>
              <a:t>S. </a:t>
            </a:r>
            <a:r>
              <a:rPr lang="tr-TR" sz="2000" i="1" dirty="0" err="1"/>
              <a:t>Newport</a:t>
            </a:r>
            <a:endParaRPr lang="tr-TR" sz="2000" i="1" dirty="0"/>
          </a:p>
          <a:p>
            <a:pPr marL="0" indent="0" algn="just">
              <a:lnSpc>
                <a:spcPct val="100000"/>
              </a:lnSpc>
              <a:buNone/>
            </a:pPr>
            <a:endParaRPr lang="tr-TR" sz="2000" dirty="0"/>
          </a:p>
          <a:p>
            <a:pPr marL="0" indent="0" algn="just">
              <a:lnSpc>
                <a:spcPct val="100000"/>
              </a:lnSpc>
              <a:buNone/>
            </a:pPr>
            <a:r>
              <a:rPr lang="tr-TR" sz="2000" dirty="0"/>
              <a:t>Bu etkenler hayvanlarda </a:t>
            </a:r>
            <a:r>
              <a:rPr lang="tr-TR" sz="2000" dirty="0" err="1"/>
              <a:t>gastroenteritislere</a:t>
            </a:r>
            <a:r>
              <a:rPr lang="tr-TR" sz="2000" dirty="0"/>
              <a:t> neden olmaktadırlar.</a:t>
            </a:r>
          </a:p>
          <a:p>
            <a:pPr marL="0" indent="0" algn="just">
              <a:lnSpc>
                <a:spcPct val="100000"/>
              </a:lnSpc>
              <a:buNone/>
            </a:pPr>
            <a:endParaRPr lang="tr-TR" sz="2000" dirty="0"/>
          </a:p>
        </p:txBody>
      </p:sp>
    </p:spTree>
    <p:extLst>
      <p:ext uri="{BB962C8B-B14F-4D97-AF65-F5344CB8AC3E}">
        <p14:creationId xmlns:p14="http://schemas.microsoft.com/office/powerpoint/2010/main" val="2727350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Autofit/>
          </a:bodyPr>
          <a:lstStyle/>
          <a:p>
            <a:pPr marL="0" indent="0" algn="just">
              <a:lnSpc>
                <a:spcPct val="100000"/>
              </a:lnSpc>
              <a:buNone/>
            </a:pPr>
            <a:endParaRPr lang="tr-TR" sz="2000" dirty="0"/>
          </a:p>
          <a:p>
            <a:pPr marL="0" indent="0" algn="just">
              <a:lnSpc>
                <a:spcPct val="100000"/>
              </a:lnSpc>
              <a:buNone/>
            </a:pPr>
            <a:r>
              <a:rPr lang="tr-TR" sz="2000" dirty="0"/>
              <a:t>YERSINIA ENFEKSİYONLARI</a:t>
            </a:r>
          </a:p>
          <a:p>
            <a:pPr marL="0" indent="0" algn="just">
              <a:lnSpc>
                <a:spcPct val="100000"/>
              </a:lnSpc>
              <a:buNone/>
            </a:pPr>
            <a:endParaRPr lang="tr-TR" sz="2000" dirty="0"/>
          </a:p>
          <a:p>
            <a:pPr algn="just">
              <a:lnSpc>
                <a:spcPct val="100000"/>
              </a:lnSpc>
              <a:buFont typeface="Wingdings" panose="05000000000000000000" pitchFamily="2" charset="2"/>
              <a:buChar char="Ø"/>
            </a:pPr>
            <a:r>
              <a:rPr lang="tr-TR" sz="2000" dirty="0"/>
              <a:t>Gram negatif </a:t>
            </a:r>
            <a:r>
              <a:rPr lang="tr-TR" sz="2000" dirty="0" err="1"/>
              <a:t>cocoid</a:t>
            </a:r>
            <a:r>
              <a:rPr lang="tr-TR" sz="2000" dirty="0"/>
              <a:t> çomak</a:t>
            </a:r>
          </a:p>
          <a:p>
            <a:pPr algn="just">
              <a:lnSpc>
                <a:spcPct val="100000"/>
              </a:lnSpc>
              <a:buFont typeface="Wingdings" panose="05000000000000000000" pitchFamily="2" charset="2"/>
              <a:buChar char="Ø"/>
            </a:pPr>
            <a:r>
              <a:rPr lang="tr-TR" sz="2000" dirty="0"/>
              <a:t>Sporsuz, </a:t>
            </a:r>
            <a:r>
              <a:rPr lang="tr-TR" sz="2000" dirty="0" err="1"/>
              <a:t>kapsülsüz</a:t>
            </a:r>
            <a:endParaRPr lang="tr-TR" sz="2000" dirty="0"/>
          </a:p>
          <a:p>
            <a:pPr algn="just">
              <a:lnSpc>
                <a:spcPct val="100000"/>
              </a:lnSpc>
              <a:buFont typeface="Wingdings" panose="05000000000000000000" pitchFamily="2" charset="2"/>
              <a:buChar char="Ø"/>
            </a:pPr>
            <a:r>
              <a:rPr lang="tr-TR" sz="2000" dirty="0" err="1"/>
              <a:t>Peritrik</a:t>
            </a:r>
            <a:r>
              <a:rPr lang="tr-TR" sz="2000" dirty="0"/>
              <a:t> </a:t>
            </a:r>
            <a:r>
              <a:rPr lang="tr-TR" sz="2000" dirty="0" err="1"/>
              <a:t>flagellaya</a:t>
            </a:r>
            <a:r>
              <a:rPr lang="tr-TR" sz="2000" dirty="0"/>
              <a:t> sahip (</a:t>
            </a:r>
            <a:r>
              <a:rPr lang="tr-TR" sz="2000" i="1" dirty="0"/>
              <a:t>Y. </a:t>
            </a:r>
            <a:r>
              <a:rPr lang="tr-TR" sz="2000" i="1" dirty="0" err="1"/>
              <a:t>pestis</a:t>
            </a:r>
            <a:r>
              <a:rPr lang="tr-TR" sz="2000" dirty="0"/>
              <a:t> hariç)</a:t>
            </a:r>
          </a:p>
          <a:p>
            <a:pPr algn="just">
              <a:lnSpc>
                <a:spcPct val="100000"/>
              </a:lnSpc>
              <a:buFont typeface="Wingdings" panose="05000000000000000000" pitchFamily="2" charset="2"/>
              <a:buChar char="Ø"/>
            </a:pPr>
            <a:r>
              <a:rPr lang="tr-TR" sz="2000" dirty="0"/>
              <a:t>22- </a:t>
            </a:r>
            <a:r>
              <a:rPr lang="tr-TR" sz="2000"/>
              <a:t>25 </a:t>
            </a:r>
            <a:r>
              <a:rPr lang="tr-TR" sz="2000" baseline="30000"/>
              <a:t>o</a:t>
            </a:r>
            <a:r>
              <a:rPr lang="tr-TR" sz="2000"/>
              <a:t>C'de </a:t>
            </a:r>
            <a:r>
              <a:rPr lang="tr-TR" sz="2000" dirty="0"/>
              <a:t>hareketli; </a:t>
            </a:r>
            <a:r>
              <a:rPr lang="tr-TR" sz="2000"/>
              <a:t>37 </a:t>
            </a:r>
            <a:r>
              <a:rPr lang="tr-TR" sz="2000" baseline="30000"/>
              <a:t>o</a:t>
            </a:r>
            <a:r>
              <a:rPr lang="tr-TR" sz="2000"/>
              <a:t>C'de </a:t>
            </a:r>
            <a:r>
              <a:rPr lang="tr-TR" sz="2000" dirty="0"/>
              <a:t>hareketsizdirler.</a:t>
            </a:r>
          </a:p>
          <a:p>
            <a:pPr algn="just">
              <a:lnSpc>
                <a:spcPct val="100000"/>
              </a:lnSpc>
              <a:buFont typeface="Wingdings" panose="05000000000000000000" pitchFamily="2" charset="2"/>
              <a:buChar char="Ø"/>
            </a:pPr>
            <a:r>
              <a:rPr lang="tr-TR" sz="2000" i="1" dirty="0"/>
              <a:t>Y. </a:t>
            </a:r>
            <a:r>
              <a:rPr lang="tr-TR" sz="2000" i="1" dirty="0" err="1"/>
              <a:t>pestis</a:t>
            </a:r>
            <a:r>
              <a:rPr lang="tr-TR" sz="2000" dirty="0"/>
              <a:t> hareketsizdir.</a:t>
            </a:r>
          </a:p>
          <a:p>
            <a:pPr algn="just">
              <a:lnSpc>
                <a:spcPct val="100000"/>
              </a:lnSpc>
              <a:buFont typeface="Wingdings" panose="05000000000000000000" pitchFamily="2" charset="2"/>
              <a:buChar char="Ø"/>
            </a:pPr>
            <a:r>
              <a:rPr lang="tr-TR" sz="2000" i="1" dirty="0"/>
              <a:t>Y. </a:t>
            </a:r>
            <a:r>
              <a:rPr lang="tr-TR" sz="2000" i="1" dirty="0" err="1"/>
              <a:t>enterocolitica</a:t>
            </a:r>
            <a:r>
              <a:rPr lang="tr-TR" sz="2000" dirty="0"/>
              <a:t>; insan ve hayvanlarda akut </a:t>
            </a:r>
            <a:r>
              <a:rPr lang="tr-TR" sz="2000" dirty="0" err="1"/>
              <a:t>gastroenteritislere</a:t>
            </a:r>
            <a:r>
              <a:rPr lang="tr-TR" sz="2000" dirty="0"/>
              <a:t> neden olan ve hayvanlardan insanlara gıdalarla bulaşabilen </a:t>
            </a:r>
            <a:r>
              <a:rPr lang="tr-TR" sz="2000" dirty="0" err="1"/>
              <a:t>zoonotik</a:t>
            </a:r>
            <a:r>
              <a:rPr lang="tr-TR" sz="2000" dirty="0"/>
              <a:t> özellikte enfeksiyonlardır.</a:t>
            </a:r>
          </a:p>
          <a:p>
            <a:pPr algn="just">
              <a:lnSpc>
                <a:spcPct val="100000"/>
              </a:lnSpc>
              <a:buFont typeface="Wingdings" panose="05000000000000000000" pitchFamily="2" charset="2"/>
              <a:buChar char="Ø"/>
            </a:pPr>
            <a:r>
              <a:rPr lang="tr-TR" sz="2000" i="1" dirty="0"/>
              <a:t>Y. </a:t>
            </a:r>
            <a:r>
              <a:rPr lang="tr-TR" sz="2000" i="1" dirty="0" err="1"/>
              <a:t>pseudotuberculosis</a:t>
            </a:r>
            <a:r>
              <a:rPr lang="tr-TR" sz="2000" i="1" dirty="0"/>
              <a:t>;</a:t>
            </a:r>
            <a:r>
              <a:rPr lang="tr-TR" sz="2000" dirty="0"/>
              <a:t> başta </a:t>
            </a:r>
            <a:r>
              <a:rPr lang="tr-TR" sz="2000" dirty="0" err="1"/>
              <a:t>rodentler</a:t>
            </a:r>
            <a:r>
              <a:rPr lang="tr-TR" sz="2000" dirty="0"/>
              <a:t> olmak üzere at, sığır, domuz, koyun, keçi, kedi ve köpeklerde görülür. Kanarya ve hindilerde duyarlıdır. </a:t>
            </a:r>
            <a:r>
              <a:rPr lang="tr-TR" sz="2000" dirty="0" err="1"/>
              <a:t>Enteritle</a:t>
            </a:r>
            <a:r>
              <a:rPr lang="tr-TR" sz="2000" dirty="0"/>
              <a:t> başlayan septisemi görülür.</a:t>
            </a:r>
          </a:p>
          <a:p>
            <a:pPr algn="just">
              <a:lnSpc>
                <a:spcPct val="100000"/>
              </a:lnSpc>
              <a:buFont typeface="Wingdings" panose="05000000000000000000" pitchFamily="2" charset="2"/>
              <a:buChar char="Ø"/>
            </a:pPr>
            <a:r>
              <a:rPr lang="tr-TR" sz="2000" i="1" dirty="0"/>
              <a:t>Y. </a:t>
            </a:r>
            <a:r>
              <a:rPr lang="tr-TR" sz="2000" i="1" dirty="0" err="1"/>
              <a:t>ruckerii</a:t>
            </a:r>
            <a:r>
              <a:rPr lang="tr-TR" sz="2000" dirty="0"/>
              <a:t>; alabalık ve diğer bazı balıklarda </a:t>
            </a:r>
            <a:r>
              <a:rPr lang="en-US" sz="2000" dirty="0"/>
              <a:t>’enteric red mouth disease’ </a:t>
            </a:r>
            <a:r>
              <a:rPr lang="en-US" sz="2000" dirty="0" err="1"/>
              <a:t>hastalığının</a:t>
            </a:r>
            <a:r>
              <a:rPr lang="tr-TR" sz="2000" dirty="0"/>
              <a:t> etkenidir.</a:t>
            </a:r>
          </a:p>
          <a:p>
            <a:pPr algn="just">
              <a:lnSpc>
                <a:spcPct val="100000"/>
              </a:lnSpc>
              <a:buFont typeface="Wingdings" panose="05000000000000000000" pitchFamily="2" charset="2"/>
              <a:buChar char="Ø"/>
            </a:pPr>
            <a:r>
              <a:rPr lang="tr-TR" sz="2000" i="1" dirty="0"/>
              <a:t>Y. </a:t>
            </a:r>
            <a:r>
              <a:rPr lang="tr-TR" sz="2000" i="1" dirty="0" err="1"/>
              <a:t>pestis</a:t>
            </a:r>
            <a:r>
              <a:rPr lang="tr-TR" sz="2000" dirty="0"/>
              <a:t>; insanlarda öldürücü özellikteki septisemilerle karakterize veba hastalığının (kara </a:t>
            </a:r>
            <a:r>
              <a:rPr lang="tr-TR" sz="2000" dirty="0" err="1"/>
              <a:t>ölum</a:t>
            </a:r>
            <a:r>
              <a:rPr lang="tr-TR" sz="2000" dirty="0"/>
              <a:t>) etkenidir. Dokulardan yapılan preparatlarda </a:t>
            </a:r>
            <a:r>
              <a:rPr lang="tr-TR" sz="2000" dirty="0" err="1"/>
              <a:t>bipolar</a:t>
            </a:r>
            <a:r>
              <a:rPr lang="tr-TR" sz="2000" dirty="0"/>
              <a:t> boyanması ile tanınmaktadır. İnsanda </a:t>
            </a:r>
            <a:r>
              <a:rPr lang="tr-TR" sz="2000" dirty="0" err="1"/>
              <a:t>bubonik</a:t>
            </a:r>
            <a:r>
              <a:rPr lang="tr-TR" sz="2000" dirty="0"/>
              <a:t> (kasık), </a:t>
            </a:r>
            <a:r>
              <a:rPr lang="tr-TR" sz="2000" dirty="0" err="1"/>
              <a:t>pneumoni</a:t>
            </a:r>
            <a:r>
              <a:rPr lang="tr-TR" sz="2000" dirty="0"/>
              <a:t> ve </a:t>
            </a:r>
            <a:r>
              <a:rPr lang="tr-TR" sz="2000" dirty="0" err="1"/>
              <a:t>septisemik</a:t>
            </a:r>
            <a:r>
              <a:rPr lang="tr-TR" sz="2000" dirty="0"/>
              <a:t> 3 formu bulunur.</a:t>
            </a:r>
          </a:p>
          <a:p>
            <a:pPr marL="0" indent="0" algn="just">
              <a:lnSpc>
                <a:spcPct val="100000"/>
              </a:lnSpc>
              <a:buNone/>
            </a:pPr>
            <a:endParaRPr lang="tr-TR" sz="2000" dirty="0"/>
          </a:p>
        </p:txBody>
      </p:sp>
    </p:spTree>
    <p:extLst>
      <p:ext uri="{BB962C8B-B14F-4D97-AF65-F5344CB8AC3E}">
        <p14:creationId xmlns:p14="http://schemas.microsoft.com/office/powerpoint/2010/main" val="2884044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a:t>DİĞER ENTEROBACTERIACEAE FAMİLYASINA BAĞLI ETKENLER</a:t>
            </a:r>
          </a:p>
          <a:p>
            <a:pPr marL="0" indent="0" algn="just">
              <a:lnSpc>
                <a:spcPct val="100000"/>
              </a:lnSpc>
              <a:buNone/>
            </a:pPr>
            <a:endParaRPr lang="tr-TR" sz="2000" dirty="0"/>
          </a:p>
          <a:p>
            <a:pPr algn="just">
              <a:lnSpc>
                <a:spcPct val="100000"/>
              </a:lnSpc>
              <a:buFont typeface="Wingdings" panose="05000000000000000000" pitchFamily="2" charset="2"/>
              <a:buChar char="Ø"/>
            </a:pPr>
            <a:r>
              <a:rPr lang="tr-TR" sz="2000" i="1" dirty="0" err="1"/>
              <a:t>Shigella</a:t>
            </a:r>
            <a:r>
              <a:rPr lang="tr-TR" sz="2000" i="1" dirty="0"/>
              <a:t> </a:t>
            </a:r>
            <a:r>
              <a:rPr lang="tr-TR" sz="2000" i="1" dirty="0" err="1"/>
              <a:t>dysanteria</a:t>
            </a:r>
            <a:r>
              <a:rPr lang="tr-TR" sz="2000" dirty="0"/>
              <a:t>; </a:t>
            </a:r>
            <a:r>
              <a:rPr lang="tr-TR" sz="2000"/>
              <a:t>insanda dizanteri</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tr-TR" sz="2000"/>
              <a:t>Enterobakterler</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tr-TR" sz="2000" dirty="0" err="1"/>
              <a:t>Klebsiella</a:t>
            </a:r>
            <a:r>
              <a:rPr lang="tr-TR" sz="2000" dirty="0"/>
              <a:t>: </a:t>
            </a:r>
            <a:r>
              <a:rPr lang="tr-TR" sz="2000" i="1" dirty="0"/>
              <a:t>K</a:t>
            </a:r>
            <a:r>
              <a:rPr lang="tr-TR" sz="2000" i="1"/>
              <a:t>. pneumonia</a:t>
            </a:r>
          </a:p>
          <a:p>
            <a:pPr algn="just">
              <a:lnSpc>
                <a:spcPct val="100000"/>
              </a:lnSpc>
              <a:buFont typeface="Wingdings" panose="05000000000000000000" pitchFamily="2" charset="2"/>
              <a:buChar char="Ø"/>
            </a:pPr>
            <a:endParaRPr lang="tr-TR" sz="2000" i="1" dirty="0"/>
          </a:p>
          <a:p>
            <a:pPr algn="just">
              <a:lnSpc>
                <a:spcPct val="100000"/>
              </a:lnSpc>
              <a:buFont typeface="Wingdings" panose="05000000000000000000" pitchFamily="2" charset="2"/>
              <a:buChar char="Ø"/>
            </a:pPr>
            <a:r>
              <a:rPr lang="tr-TR" sz="2000" dirty="0" err="1"/>
              <a:t>Citrobacter</a:t>
            </a:r>
            <a:endParaRPr lang="tr-TR" sz="2000" dirty="0"/>
          </a:p>
          <a:p>
            <a:pPr marL="0" indent="0" algn="just">
              <a:lnSpc>
                <a:spcPct val="100000"/>
              </a:lnSpc>
              <a:buNone/>
            </a:pPr>
            <a:endParaRPr lang="tr-TR" sz="2000" dirty="0"/>
          </a:p>
        </p:txBody>
      </p:sp>
    </p:spTree>
    <p:extLst>
      <p:ext uri="{BB962C8B-B14F-4D97-AF65-F5344CB8AC3E}">
        <p14:creationId xmlns:p14="http://schemas.microsoft.com/office/powerpoint/2010/main" val="2365597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a:t>MICROCOCCACEAE FAMİLYASI</a:t>
            </a:r>
          </a:p>
          <a:p>
            <a:pPr marL="0" indent="0" algn="just">
              <a:lnSpc>
                <a:spcPct val="100000"/>
              </a:lnSpc>
              <a:buNone/>
            </a:pPr>
            <a:endParaRPr lang="tr-TR" sz="2000" dirty="0"/>
          </a:p>
          <a:p>
            <a:pPr marL="0" indent="0" algn="just">
              <a:lnSpc>
                <a:spcPct val="100000"/>
              </a:lnSpc>
              <a:buNone/>
            </a:pPr>
            <a:r>
              <a:rPr lang="tr-TR" sz="2000" dirty="0"/>
              <a:t>STAPHYLOCOCCUS GENUSU</a:t>
            </a:r>
          </a:p>
          <a:p>
            <a:pPr marL="0" indent="0" algn="just">
              <a:lnSpc>
                <a:spcPct val="100000"/>
              </a:lnSpc>
              <a:buNone/>
            </a:pPr>
            <a:endParaRPr lang="tr-TR" sz="2000" dirty="0">
              <a:cs typeface="Arial" pitchFamily="34" charset="0"/>
            </a:endParaRPr>
          </a:p>
          <a:p>
            <a:pPr marL="0" indent="0" algn="just">
              <a:lnSpc>
                <a:spcPct val="100000"/>
              </a:lnSpc>
              <a:buNone/>
            </a:pPr>
            <a:r>
              <a:rPr lang="tr-TR" sz="2000" dirty="0">
                <a:cs typeface="Arial" pitchFamily="34" charset="0"/>
              </a:rPr>
              <a:t>'</a:t>
            </a:r>
            <a:r>
              <a:rPr lang="tr-TR" sz="2000" dirty="0" err="1">
                <a:cs typeface="Arial" pitchFamily="34" charset="0"/>
              </a:rPr>
              <a:t>Staphylus</a:t>
            </a:r>
            <a:r>
              <a:rPr lang="tr-TR" sz="2000" dirty="0">
                <a:cs typeface="Arial" pitchFamily="34" charset="0"/>
              </a:rPr>
              <a:t>' eski </a:t>
            </a:r>
            <a:r>
              <a:rPr lang="tr-TR" sz="2000" dirty="0" err="1">
                <a:cs typeface="Arial" pitchFamily="34" charset="0"/>
              </a:rPr>
              <a:t>Yunanca’da</a:t>
            </a:r>
            <a:r>
              <a:rPr lang="tr-TR" sz="2000" dirty="0">
                <a:cs typeface="Arial" pitchFamily="34" charset="0"/>
              </a:rPr>
              <a:t> üzüm demektir.</a:t>
            </a:r>
          </a:p>
          <a:p>
            <a:pPr marL="0" indent="0" algn="just">
              <a:lnSpc>
                <a:spcPct val="100000"/>
              </a:lnSpc>
              <a:buNone/>
            </a:pPr>
            <a:endParaRPr lang="tr-TR" sz="2000" dirty="0">
              <a:cs typeface="Arial" pitchFamily="34" charset="0"/>
            </a:endParaRPr>
          </a:p>
          <a:p>
            <a:pPr marL="0" indent="0" algn="just">
              <a:lnSpc>
                <a:spcPct val="100000"/>
              </a:lnSpc>
              <a:buNone/>
            </a:pPr>
            <a:r>
              <a:rPr lang="tr-TR" sz="2000" dirty="0" err="1">
                <a:cs typeface="Arial" pitchFamily="34" charset="0"/>
              </a:rPr>
              <a:t>Staphylococcus</a:t>
            </a:r>
            <a:r>
              <a:rPr lang="tr-TR" sz="2000" dirty="0">
                <a:cs typeface="Arial" pitchFamily="34" charset="0"/>
              </a:rPr>
              <a:t> </a:t>
            </a:r>
            <a:r>
              <a:rPr lang="tr-TR" sz="2000" dirty="0" err="1">
                <a:cs typeface="Arial" pitchFamily="34" charset="0"/>
              </a:rPr>
              <a:t>genusu</a:t>
            </a:r>
            <a:r>
              <a:rPr lang="tr-TR" sz="2000" dirty="0">
                <a:cs typeface="Arial" pitchFamily="34" charset="0"/>
              </a:rPr>
              <a:t> içinde önemli 3 tür;</a:t>
            </a:r>
          </a:p>
          <a:p>
            <a:pPr marL="0" indent="0" algn="just">
              <a:lnSpc>
                <a:spcPct val="100000"/>
              </a:lnSpc>
              <a:buNone/>
            </a:pPr>
            <a:endParaRPr lang="tr-TR" sz="2000" dirty="0">
              <a:cs typeface="Arial" pitchFamily="34" charset="0"/>
            </a:endParaRPr>
          </a:p>
          <a:p>
            <a:pPr algn="just">
              <a:lnSpc>
                <a:spcPct val="100000"/>
              </a:lnSpc>
              <a:buFont typeface="Wingdings" panose="05000000000000000000" pitchFamily="2" charset="2"/>
              <a:buChar char="Ø"/>
            </a:pPr>
            <a:r>
              <a:rPr lang="tr-TR" sz="2000" i="1" dirty="0" err="1">
                <a:cs typeface="Arial" pitchFamily="34" charset="0"/>
              </a:rPr>
              <a:t>Staph</a:t>
            </a:r>
            <a:r>
              <a:rPr lang="tr-TR" sz="2000" i="1" dirty="0">
                <a:cs typeface="Arial" pitchFamily="34" charset="0"/>
              </a:rPr>
              <a:t>. </a:t>
            </a:r>
            <a:r>
              <a:rPr lang="tr-TR" sz="2000" i="1" dirty="0" err="1">
                <a:cs typeface="Arial" pitchFamily="34" charset="0"/>
              </a:rPr>
              <a:t>aureus</a:t>
            </a:r>
            <a:r>
              <a:rPr lang="tr-TR" sz="2000" dirty="0">
                <a:cs typeface="Arial" pitchFamily="34" charset="0"/>
              </a:rPr>
              <a:t> </a:t>
            </a:r>
          </a:p>
          <a:p>
            <a:pPr algn="just">
              <a:lnSpc>
                <a:spcPct val="100000"/>
              </a:lnSpc>
              <a:buFont typeface="Wingdings" panose="05000000000000000000" pitchFamily="2" charset="2"/>
              <a:buChar char="Ø"/>
            </a:pPr>
            <a:r>
              <a:rPr lang="tr-TR" sz="2000" i="1" dirty="0" err="1">
                <a:cs typeface="Arial" pitchFamily="34" charset="0"/>
              </a:rPr>
              <a:t>Staph</a:t>
            </a:r>
            <a:r>
              <a:rPr lang="tr-TR" sz="2000" i="1" dirty="0">
                <a:cs typeface="Arial" pitchFamily="34" charset="0"/>
              </a:rPr>
              <a:t>. </a:t>
            </a:r>
            <a:r>
              <a:rPr lang="tr-TR" sz="2000" i="1" dirty="0" err="1">
                <a:cs typeface="Arial" pitchFamily="34" charset="0"/>
              </a:rPr>
              <a:t>epidermidis</a:t>
            </a:r>
            <a:endParaRPr lang="tr-TR" sz="2000" dirty="0">
              <a:cs typeface="Arial" pitchFamily="34" charset="0"/>
            </a:endParaRPr>
          </a:p>
          <a:p>
            <a:pPr algn="just">
              <a:lnSpc>
                <a:spcPct val="100000"/>
              </a:lnSpc>
              <a:buFont typeface="Wingdings" panose="05000000000000000000" pitchFamily="2" charset="2"/>
              <a:buChar char="Ø"/>
            </a:pPr>
            <a:r>
              <a:rPr lang="tr-TR" sz="2000" i="1" dirty="0" err="1">
                <a:cs typeface="Arial" pitchFamily="34" charset="0"/>
              </a:rPr>
              <a:t>Staph</a:t>
            </a:r>
            <a:r>
              <a:rPr lang="tr-TR" sz="2000" i="1" dirty="0">
                <a:cs typeface="Arial" pitchFamily="34" charset="0"/>
              </a:rPr>
              <a:t>. </a:t>
            </a:r>
            <a:r>
              <a:rPr lang="tr-TR" sz="2000" i="1" dirty="0" err="1">
                <a:cs typeface="Arial" pitchFamily="34" charset="0"/>
              </a:rPr>
              <a:t>saprophyticus</a:t>
            </a:r>
            <a:endParaRPr lang="tr-TR" sz="2000" i="1" dirty="0">
              <a:cs typeface="Arial" pitchFamily="34" charset="0"/>
            </a:endParaRPr>
          </a:p>
          <a:p>
            <a:pPr marL="0" indent="0" algn="just">
              <a:lnSpc>
                <a:spcPct val="100000"/>
              </a:lnSpc>
              <a:buNone/>
            </a:pPr>
            <a:endParaRPr lang="tr-TR" sz="2000" dirty="0">
              <a:cs typeface="Arial" pitchFamily="34" charset="0"/>
            </a:endParaRPr>
          </a:p>
        </p:txBody>
      </p:sp>
    </p:spTree>
    <p:extLst>
      <p:ext uri="{BB962C8B-B14F-4D97-AF65-F5344CB8AC3E}">
        <p14:creationId xmlns:p14="http://schemas.microsoft.com/office/powerpoint/2010/main" val="4063990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51F93E33-5FDD-4459-8D61-59C82B0E2E2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3144" y="496094"/>
            <a:ext cx="76200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997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altLang="tr-TR" sz="2000" dirty="0">
              <a:cs typeface="Arial" panose="020B0604020202020204" pitchFamily="34" charset="0"/>
            </a:endParaRPr>
          </a:p>
          <a:p>
            <a:pPr marL="0" indent="0" algn="just">
              <a:lnSpc>
                <a:spcPct val="100000"/>
              </a:lnSpc>
              <a:buNone/>
            </a:pPr>
            <a:r>
              <a:rPr lang="tr-TR" sz="2000" dirty="0"/>
              <a:t>STAPHYLOCOCCUS GENUSU GENEL ÖZELLİKLERİ</a:t>
            </a:r>
            <a:endParaRPr lang="tr-TR" altLang="tr-TR" sz="2000" dirty="0">
              <a:cs typeface="Arial" panose="020B0604020202020204" pitchFamily="34" charset="0"/>
            </a:endParaRP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Aerop</a:t>
            </a:r>
            <a:r>
              <a:rPr lang="tr-TR" altLang="tr-TR" sz="2000" dirty="0">
                <a:cs typeface="Arial" panose="020B0604020202020204" pitchFamily="34" charset="0"/>
              </a:rPr>
              <a:t>, </a:t>
            </a:r>
            <a:r>
              <a:rPr lang="tr-TR" altLang="tr-TR" sz="2000" dirty="0" err="1">
                <a:cs typeface="Arial" panose="020B0604020202020204" pitchFamily="34" charset="0"/>
              </a:rPr>
              <a:t>fakültatif</a:t>
            </a:r>
            <a:r>
              <a:rPr lang="tr-TR" altLang="tr-TR" sz="2000" dirty="0">
                <a:cs typeface="Arial" panose="020B0604020202020204" pitchFamily="34" charset="0"/>
              </a:rPr>
              <a:t> </a:t>
            </a:r>
            <a:r>
              <a:rPr lang="tr-TR" altLang="tr-TR" sz="2000" dirty="0" err="1">
                <a:cs typeface="Arial" panose="020B0604020202020204" pitchFamily="34" charset="0"/>
              </a:rPr>
              <a:t>anaerop</a:t>
            </a:r>
            <a:r>
              <a:rPr lang="tr-TR" altLang="tr-TR" sz="2000" dirty="0">
                <a:cs typeface="Arial" panose="020B0604020202020204" pitchFamily="34" charset="0"/>
              </a:rPr>
              <a:t> (</a:t>
            </a:r>
            <a:r>
              <a:rPr lang="tr-TR" altLang="tr-TR" sz="2000" i="1" dirty="0" err="1">
                <a:cs typeface="Arial" panose="020B0604020202020204" pitchFamily="34" charset="0"/>
              </a:rPr>
              <a:t>Staph</a:t>
            </a:r>
            <a:r>
              <a:rPr lang="tr-TR" altLang="tr-TR" sz="2000" i="1" dirty="0">
                <a:cs typeface="Arial" panose="020B0604020202020204" pitchFamily="34" charset="0"/>
              </a:rPr>
              <a:t>. </a:t>
            </a:r>
            <a:r>
              <a:rPr lang="tr-TR" altLang="tr-TR" sz="2000" i="1" dirty="0" err="1">
                <a:cs typeface="Arial" panose="020B0604020202020204" pitchFamily="34" charset="0"/>
              </a:rPr>
              <a:t>saccharolyticus</a:t>
            </a:r>
            <a:r>
              <a:rPr lang="tr-TR" altLang="tr-TR" sz="2000" i="1" dirty="0">
                <a:cs typeface="Arial" panose="020B0604020202020204" pitchFamily="34" charset="0"/>
              </a:rPr>
              <a:t> </a:t>
            </a:r>
            <a:r>
              <a:rPr lang="tr-TR" altLang="tr-TR" sz="2000" dirty="0" err="1">
                <a:cs typeface="Arial" panose="020B0604020202020204" pitchFamily="34" charset="0"/>
              </a:rPr>
              <a:t>anaerop</a:t>
            </a:r>
            <a:r>
              <a:rPr lang="tr-TR" altLang="tr-TR" sz="2000" dirty="0">
                <a:cs typeface="Arial" panose="020B0604020202020204" pitchFamily="34" charset="0"/>
              </a:rPr>
              <a:t> ürer).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Hareketsiz, </a:t>
            </a:r>
            <a:r>
              <a:rPr lang="tr-TR" altLang="tr-TR" sz="2000" dirty="0" err="1">
                <a:cs typeface="Arial" panose="020B0604020202020204" pitchFamily="34" charset="0"/>
              </a:rPr>
              <a:t>oksidaz</a:t>
            </a:r>
            <a:r>
              <a:rPr lang="tr-TR" altLang="tr-TR" sz="2000" dirty="0">
                <a:cs typeface="Arial" panose="020B0604020202020204" pitchFamily="34" charset="0"/>
              </a:rPr>
              <a:t> (-), </a:t>
            </a:r>
            <a:r>
              <a:rPr lang="tr-TR" altLang="tr-TR" sz="2000" dirty="0" err="1">
                <a:cs typeface="Arial" panose="020B0604020202020204" pitchFamily="34" charset="0"/>
              </a:rPr>
              <a:t>katalaz</a:t>
            </a:r>
            <a:r>
              <a:rPr lang="tr-TR" altLang="tr-TR" sz="2000" dirty="0">
                <a:cs typeface="Arial" panose="020B0604020202020204" pitchFamily="34" charset="0"/>
              </a:rPr>
              <a:t> (+),</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a:cs typeface="Arial" panose="020B0604020202020204" pitchFamily="34" charset="0"/>
              </a:rPr>
              <a:t>0.5-1 </a:t>
            </a:r>
            <a:r>
              <a:rPr lang="en-US" altLang="tr-TR" sz="2000">
                <a:cs typeface="Arial" panose="020B0604020202020204" pitchFamily="34" charset="0"/>
              </a:rPr>
              <a:t>µ</a:t>
            </a:r>
            <a:r>
              <a:rPr lang="tr-TR" altLang="tr-TR" sz="2000" dirty="0">
                <a:cs typeface="Arial" panose="020B0604020202020204" pitchFamily="34" charset="0"/>
              </a:rPr>
              <a:t>m büyüklüğünde kok şeklinde, Gram (+)</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Streptokoklardan ayırt edici en yararlı yöntem </a:t>
            </a:r>
            <a:r>
              <a:rPr lang="tr-TR" altLang="tr-TR" sz="2000" dirty="0" err="1">
                <a:cs typeface="Arial" panose="020B0604020202020204" pitchFamily="34" charset="0"/>
              </a:rPr>
              <a:t>katalaz</a:t>
            </a:r>
            <a:r>
              <a:rPr lang="tr-TR" altLang="tr-TR" sz="2000" dirty="0">
                <a:cs typeface="Arial" panose="020B0604020202020204" pitchFamily="34" charset="0"/>
              </a:rPr>
              <a:t> testidir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Bölünmeleri esnasında  birbirlerinden ayrılmadıklarından üzüm salkımı şeklinde düzensiz kümeler halindedir.</a:t>
            </a:r>
          </a:p>
          <a:p>
            <a:pPr marL="0" indent="0" algn="just">
              <a:lnSpc>
                <a:spcPct val="100000"/>
              </a:lnSpc>
              <a:buNone/>
            </a:pPr>
            <a:endParaRPr lang="tr-TR" altLang="tr-TR" sz="2000" dirty="0"/>
          </a:p>
        </p:txBody>
      </p:sp>
    </p:spTree>
    <p:extLst>
      <p:ext uri="{BB962C8B-B14F-4D97-AF65-F5344CB8AC3E}">
        <p14:creationId xmlns:p14="http://schemas.microsoft.com/office/powerpoint/2010/main" val="1439601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defRPr/>
            </a:pPr>
            <a:endParaRPr lang="tr-TR" sz="2000" dirty="0">
              <a:cs typeface="Arial" pitchFamily="34" charset="0"/>
            </a:endParaRPr>
          </a:p>
          <a:p>
            <a:pPr marL="0" indent="0" algn="just">
              <a:lnSpc>
                <a:spcPct val="100000"/>
              </a:lnSpc>
              <a:buNone/>
              <a:defRPr/>
            </a:pPr>
            <a:r>
              <a:rPr lang="tr-TR" sz="2000" dirty="0">
                <a:cs typeface="Arial" pitchFamily="34" charset="0"/>
              </a:rPr>
              <a:t>ÜREME VE BİYOKİMYASAL ÖZELLİKLERİ</a:t>
            </a:r>
          </a:p>
          <a:p>
            <a:pPr marL="0" indent="0" algn="just">
              <a:lnSpc>
                <a:spcPct val="100000"/>
              </a:lnSpc>
              <a:buNone/>
              <a:defRPr/>
            </a:pPr>
            <a:endParaRPr lang="tr-TR" sz="2000" dirty="0">
              <a:cs typeface="Arial" pitchFamily="34" charset="0"/>
            </a:endParaRPr>
          </a:p>
          <a:p>
            <a:pPr algn="just">
              <a:lnSpc>
                <a:spcPct val="100000"/>
              </a:lnSpc>
              <a:buFont typeface="Wingdings" panose="05000000000000000000" pitchFamily="2" charset="2"/>
              <a:buChar char="Ø"/>
              <a:defRPr/>
            </a:pPr>
            <a:r>
              <a:rPr lang="tr-TR" sz="2000" dirty="0">
                <a:cs typeface="Arial" pitchFamily="34" charset="0"/>
              </a:rPr>
              <a:t>Birçok </a:t>
            </a:r>
            <a:r>
              <a:rPr lang="tr-TR" sz="2000" dirty="0" err="1">
                <a:cs typeface="Arial" pitchFamily="34" charset="0"/>
              </a:rPr>
              <a:t>besiyerinde</a:t>
            </a:r>
            <a:r>
              <a:rPr lang="tr-TR" sz="2000" dirty="0">
                <a:cs typeface="Arial" pitchFamily="34" charset="0"/>
              </a:rPr>
              <a:t> ürerler ancak kanlı </a:t>
            </a:r>
            <a:r>
              <a:rPr lang="tr-TR" sz="2000" dirty="0" err="1">
                <a:cs typeface="Arial" pitchFamily="34" charset="0"/>
              </a:rPr>
              <a:t>besiyerinde</a:t>
            </a:r>
            <a:r>
              <a:rPr lang="tr-TR" sz="2000" dirty="0">
                <a:cs typeface="Arial" pitchFamily="34" charset="0"/>
              </a:rPr>
              <a:t> daha iyi çoğalırlar.</a:t>
            </a:r>
          </a:p>
          <a:p>
            <a:pPr algn="just">
              <a:lnSpc>
                <a:spcPct val="100000"/>
              </a:lnSpc>
              <a:buFont typeface="Wingdings" panose="05000000000000000000" pitchFamily="2" charset="2"/>
              <a:buChar char="Ø"/>
              <a:defRPr/>
            </a:pPr>
            <a:endParaRPr lang="tr-TR" sz="2000" dirty="0">
              <a:cs typeface="Arial" pitchFamily="34" charset="0"/>
            </a:endParaRPr>
          </a:p>
          <a:p>
            <a:pPr algn="just">
              <a:lnSpc>
                <a:spcPct val="100000"/>
              </a:lnSpc>
              <a:buFont typeface="Wingdings" panose="05000000000000000000" pitchFamily="2" charset="2"/>
              <a:buChar char="Ø"/>
              <a:defRPr/>
            </a:pPr>
            <a:r>
              <a:rPr lang="tr-TR" sz="2000">
                <a:cs typeface="Arial" pitchFamily="34" charset="0"/>
              </a:rPr>
              <a:t>% 7.5-10 </a:t>
            </a:r>
            <a:r>
              <a:rPr lang="tr-TR" sz="2000" dirty="0" err="1">
                <a:cs typeface="Arial" pitchFamily="34" charset="0"/>
              </a:rPr>
              <a:t>NaCl</a:t>
            </a:r>
            <a:r>
              <a:rPr lang="tr-TR" sz="2000" dirty="0">
                <a:cs typeface="Arial" pitchFamily="34" charset="0"/>
              </a:rPr>
              <a:t> içeren basit </a:t>
            </a:r>
            <a:r>
              <a:rPr lang="tr-TR" sz="2000" dirty="0" err="1">
                <a:cs typeface="Arial" pitchFamily="34" charset="0"/>
              </a:rPr>
              <a:t>besiyerlerinde</a:t>
            </a:r>
            <a:r>
              <a:rPr lang="tr-TR" sz="2000" dirty="0">
                <a:cs typeface="Arial" pitchFamily="34" charset="0"/>
              </a:rPr>
              <a:t>,</a:t>
            </a:r>
          </a:p>
          <a:p>
            <a:pPr algn="just">
              <a:lnSpc>
                <a:spcPct val="100000"/>
              </a:lnSpc>
              <a:buFont typeface="Wingdings" panose="05000000000000000000" pitchFamily="2" charset="2"/>
              <a:buChar char="Ø"/>
              <a:defRPr/>
            </a:pPr>
            <a:endParaRPr lang="tr-TR" sz="2000" dirty="0">
              <a:cs typeface="Arial" pitchFamily="34" charset="0"/>
            </a:endParaRPr>
          </a:p>
          <a:p>
            <a:pPr algn="just">
              <a:lnSpc>
                <a:spcPct val="100000"/>
              </a:lnSpc>
              <a:buFont typeface="Wingdings" panose="05000000000000000000" pitchFamily="2" charset="2"/>
              <a:buChar char="Ø"/>
              <a:defRPr/>
            </a:pPr>
            <a:r>
              <a:rPr lang="tr-TR" sz="2000">
                <a:cs typeface="Arial" pitchFamily="34" charset="0"/>
              </a:rPr>
              <a:t>18-45 </a:t>
            </a:r>
            <a:r>
              <a:rPr lang="tr-TR" sz="2000" baseline="30000"/>
              <a:t>o</a:t>
            </a:r>
            <a:r>
              <a:rPr lang="tr-TR" sz="2000"/>
              <a:t>C</a:t>
            </a:r>
            <a:r>
              <a:rPr lang="tr-TR" sz="2000">
                <a:cs typeface="Arial" pitchFamily="34" charset="0"/>
              </a:rPr>
              <a:t>’de, </a:t>
            </a:r>
            <a:r>
              <a:rPr lang="tr-TR" sz="2000" dirty="0" err="1">
                <a:cs typeface="Arial" pitchFamily="34" charset="0"/>
              </a:rPr>
              <a:t>pH</a:t>
            </a:r>
            <a:r>
              <a:rPr lang="tr-TR" sz="2000" dirty="0">
                <a:cs typeface="Arial" pitchFamily="34" charset="0"/>
              </a:rPr>
              <a:t>; 7-7.5 gelişirler.</a:t>
            </a:r>
          </a:p>
          <a:p>
            <a:pPr algn="just">
              <a:lnSpc>
                <a:spcPct val="100000"/>
              </a:lnSpc>
              <a:buFont typeface="Wingdings" panose="05000000000000000000" pitchFamily="2" charset="2"/>
              <a:buChar char="Ø"/>
              <a:defRPr/>
            </a:pPr>
            <a:endParaRPr lang="tr-TR" altLang="tr-TR" sz="2000" dirty="0">
              <a:cs typeface="Arial" pitchFamily="34" charset="0"/>
            </a:endParaRPr>
          </a:p>
          <a:p>
            <a:pPr algn="just">
              <a:lnSpc>
                <a:spcPct val="100000"/>
              </a:lnSpc>
              <a:buFont typeface="Wingdings" panose="05000000000000000000" pitchFamily="2" charset="2"/>
              <a:buChar char="Ø"/>
              <a:defRPr/>
            </a:pPr>
            <a:r>
              <a:rPr lang="tr-TR" altLang="tr-TR" sz="2000" dirty="0"/>
              <a:t>Kanlı </a:t>
            </a:r>
            <a:r>
              <a:rPr lang="tr-TR" altLang="tr-TR" sz="2000" dirty="0" err="1"/>
              <a:t>agarda</a:t>
            </a:r>
            <a:r>
              <a:rPr lang="tr-TR" altLang="tr-TR" sz="2000" dirty="0"/>
              <a:t> 18-24 h yuvarlak, düzgün, 1-4 mm çaplı  hafif konveks koloniler oluşturur.</a:t>
            </a:r>
          </a:p>
          <a:p>
            <a:pPr algn="just">
              <a:lnSpc>
                <a:spcPct val="100000"/>
              </a:lnSpc>
              <a:buFont typeface="Wingdings" panose="05000000000000000000" pitchFamily="2" charset="2"/>
              <a:buChar char="Ø"/>
              <a:defRPr/>
            </a:pPr>
            <a:endParaRPr lang="tr-TR" altLang="tr-TR" sz="2000" dirty="0"/>
          </a:p>
          <a:p>
            <a:pPr algn="just">
              <a:lnSpc>
                <a:spcPct val="100000"/>
              </a:lnSpc>
              <a:buFont typeface="Wingdings" panose="05000000000000000000" pitchFamily="2" charset="2"/>
              <a:buChar char="Ø"/>
              <a:defRPr/>
            </a:pPr>
            <a:r>
              <a:rPr lang="tr-TR" altLang="tr-TR" sz="2000" dirty="0"/>
              <a:t>Pigment yaparlar.</a:t>
            </a:r>
            <a:endParaRPr lang="tr-TR" sz="2000" dirty="0"/>
          </a:p>
        </p:txBody>
      </p:sp>
    </p:spTree>
    <p:extLst>
      <p:ext uri="{BB962C8B-B14F-4D97-AF65-F5344CB8AC3E}">
        <p14:creationId xmlns:p14="http://schemas.microsoft.com/office/powerpoint/2010/main" val="3362026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cs typeface="Arial" pitchFamily="34" charset="0"/>
            </a:endParaRPr>
          </a:p>
          <a:p>
            <a:pPr marL="0" indent="0" algn="just">
              <a:lnSpc>
                <a:spcPct val="100000"/>
              </a:lnSpc>
              <a:buNone/>
            </a:pPr>
            <a:r>
              <a:rPr lang="tr-TR" sz="2000" dirty="0">
                <a:cs typeface="Arial" pitchFamily="34" charset="0"/>
              </a:rPr>
              <a:t>DİĞER ÖZELLİKLER</a:t>
            </a:r>
          </a:p>
          <a:p>
            <a:pPr marL="0" indent="0" algn="just">
              <a:lnSpc>
                <a:spcPct val="100000"/>
              </a:lnSpc>
              <a:buNone/>
            </a:pPr>
            <a:endParaRPr lang="tr-TR" sz="2000" dirty="0">
              <a:cs typeface="Arial" pitchFamily="34" charset="0"/>
            </a:endParaRPr>
          </a:p>
          <a:p>
            <a:pPr algn="just">
              <a:lnSpc>
                <a:spcPct val="100000"/>
              </a:lnSpc>
              <a:buFont typeface="Wingdings" panose="05000000000000000000" pitchFamily="2" charset="2"/>
              <a:buChar char="Ø"/>
            </a:pPr>
            <a:r>
              <a:rPr lang="tr-TR" sz="2000" dirty="0">
                <a:cs typeface="Arial" pitchFamily="34" charset="0"/>
              </a:rPr>
              <a:t>Patojen </a:t>
            </a:r>
            <a:r>
              <a:rPr lang="tr-TR" sz="2000" dirty="0" err="1">
                <a:cs typeface="Arial" pitchFamily="34" charset="0"/>
              </a:rPr>
              <a:t>staph.ların</a:t>
            </a:r>
            <a:r>
              <a:rPr lang="tr-TR" sz="2000" dirty="0">
                <a:cs typeface="Arial" pitchFamily="34" charset="0"/>
              </a:rPr>
              <a:t> tümü </a:t>
            </a:r>
            <a:r>
              <a:rPr lang="tr-TR" sz="2000" dirty="0" err="1">
                <a:cs typeface="Arial" pitchFamily="34" charset="0"/>
              </a:rPr>
              <a:t>koagülaz</a:t>
            </a:r>
            <a:r>
              <a:rPr lang="tr-TR" sz="2000" dirty="0">
                <a:cs typeface="Arial" pitchFamily="34" charset="0"/>
              </a:rPr>
              <a:t> (+)</a:t>
            </a:r>
          </a:p>
          <a:p>
            <a:pPr algn="just">
              <a:lnSpc>
                <a:spcPct val="100000"/>
              </a:lnSpc>
              <a:buFont typeface="Wingdings" panose="05000000000000000000" pitchFamily="2" charset="2"/>
              <a:buChar char="Ø"/>
            </a:pPr>
            <a:r>
              <a:rPr lang="tr-TR" sz="2000" dirty="0">
                <a:cs typeface="Arial" pitchFamily="34" charset="0"/>
              </a:rPr>
              <a:t>Kanlı </a:t>
            </a:r>
            <a:r>
              <a:rPr lang="tr-TR" sz="2000" dirty="0" err="1">
                <a:cs typeface="Arial" pitchFamily="34" charset="0"/>
              </a:rPr>
              <a:t>agarda</a:t>
            </a:r>
            <a:r>
              <a:rPr lang="tr-TR" sz="2000" dirty="0">
                <a:cs typeface="Arial" pitchFamily="34" charset="0"/>
              </a:rPr>
              <a:t>  üretilen kolonilerinin etrafında tam </a:t>
            </a:r>
            <a:r>
              <a:rPr lang="tr-TR" sz="2000" dirty="0" err="1">
                <a:cs typeface="Arial" pitchFamily="34" charset="0"/>
              </a:rPr>
              <a:t>hemoliz</a:t>
            </a:r>
            <a:r>
              <a:rPr lang="tr-TR" sz="2000" dirty="0">
                <a:cs typeface="Arial" pitchFamily="34" charset="0"/>
              </a:rPr>
              <a:t> görülür.</a:t>
            </a:r>
          </a:p>
          <a:p>
            <a:pPr algn="just">
              <a:lnSpc>
                <a:spcPct val="100000"/>
              </a:lnSpc>
              <a:buFont typeface="Wingdings" panose="05000000000000000000" pitchFamily="2" charset="2"/>
              <a:buChar char="Ø"/>
            </a:pPr>
            <a:r>
              <a:rPr lang="tr-TR" sz="2000" dirty="0">
                <a:cs typeface="Arial" pitchFamily="34" charset="0"/>
              </a:rPr>
              <a:t>Beta </a:t>
            </a:r>
            <a:r>
              <a:rPr lang="tr-TR" sz="2000" dirty="0" err="1">
                <a:cs typeface="Arial" pitchFamily="34" charset="0"/>
              </a:rPr>
              <a:t>hemoliz</a:t>
            </a:r>
            <a:r>
              <a:rPr lang="tr-TR" sz="2000" dirty="0">
                <a:cs typeface="Arial" pitchFamily="34" charset="0"/>
              </a:rPr>
              <a:t> yapanların çoğunluğu </a:t>
            </a:r>
            <a:r>
              <a:rPr lang="tr-TR" sz="2000" i="1" dirty="0" err="1">
                <a:cs typeface="Arial" pitchFamily="34" charset="0"/>
              </a:rPr>
              <a:t>Staph</a:t>
            </a:r>
            <a:r>
              <a:rPr lang="tr-TR" sz="2000" i="1" dirty="0">
                <a:cs typeface="Arial" pitchFamily="34" charset="0"/>
              </a:rPr>
              <a:t>. </a:t>
            </a:r>
            <a:r>
              <a:rPr lang="tr-TR" sz="2000" i="1" dirty="0" err="1">
                <a:cs typeface="Arial" pitchFamily="34" charset="0"/>
              </a:rPr>
              <a:t>aureus</a:t>
            </a:r>
            <a:endParaRPr lang="tr-TR" sz="2000" i="1" dirty="0">
              <a:cs typeface="Arial" pitchFamily="34" charset="0"/>
            </a:endParaRPr>
          </a:p>
          <a:p>
            <a:pPr algn="just">
              <a:lnSpc>
                <a:spcPct val="100000"/>
              </a:lnSpc>
              <a:buFont typeface="Wingdings" panose="05000000000000000000" pitchFamily="2" charset="2"/>
              <a:buChar char="Ø"/>
            </a:pPr>
            <a:r>
              <a:rPr lang="tr-TR" sz="2000" dirty="0" err="1">
                <a:cs typeface="Arial" pitchFamily="34" charset="0"/>
              </a:rPr>
              <a:t>Glukozdan</a:t>
            </a:r>
            <a:r>
              <a:rPr lang="tr-TR" sz="2000" dirty="0">
                <a:cs typeface="Arial" pitchFamily="34" charset="0"/>
              </a:rPr>
              <a:t> anaerobik ortamda asit oluşturur.</a:t>
            </a:r>
          </a:p>
          <a:p>
            <a:pPr algn="just">
              <a:lnSpc>
                <a:spcPct val="100000"/>
              </a:lnSpc>
              <a:buFont typeface="Wingdings" panose="05000000000000000000" pitchFamily="2" charset="2"/>
              <a:buChar char="Ø"/>
            </a:pPr>
            <a:r>
              <a:rPr lang="tr-TR" altLang="tr-TR" sz="2000" i="1" dirty="0">
                <a:cs typeface="Arial" panose="020B0604020202020204" pitchFamily="34" charset="0"/>
              </a:rPr>
              <a:t>S. </a:t>
            </a:r>
            <a:r>
              <a:rPr lang="tr-TR" altLang="tr-TR" sz="2000" i="1" dirty="0" err="1">
                <a:cs typeface="Arial" panose="020B0604020202020204" pitchFamily="34" charset="0"/>
              </a:rPr>
              <a:t>aureus</a:t>
            </a:r>
            <a:r>
              <a:rPr lang="tr-TR" altLang="tr-TR" sz="2000" i="1" dirty="0">
                <a:cs typeface="Arial" panose="020B0604020202020204" pitchFamily="34" charset="0"/>
              </a:rPr>
              <a:t>;</a:t>
            </a:r>
            <a:r>
              <a:rPr lang="tr-TR" altLang="tr-TR" sz="2000" dirty="0">
                <a:cs typeface="Arial" panose="020B0604020202020204" pitchFamily="34" charset="0"/>
              </a:rPr>
              <a:t> altın sarısı</a:t>
            </a:r>
          </a:p>
          <a:p>
            <a:pPr algn="just">
              <a:lnSpc>
                <a:spcPct val="100000"/>
              </a:lnSpc>
              <a:buFont typeface="Wingdings" panose="05000000000000000000" pitchFamily="2" charset="2"/>
              <a:buChar char="Ø"/>
            </a:pPr>
            <a:r>
              <a:rPr lang="tr-TR" altLang="tr-TR" sz="2000" i="1" dirty="0">
                <a:cs typeface="Arial" panose="020B0604020202020204" pitchFamily="34" charset="0"/>
              </a:rPr>
              <a:t>S. </a:t>
            </a:r>
            <a:r>
              <a:rPr lang="tr-TR" altLang="tr-TR" sz="2000" i="1" dirty="0" err="1">
                <a:cs typeface="Arial" panose="020B0604020202020204" pitchFamily="34" charset="0"/>
              </a:rPr>
              <a:t>epidermidis</a:t>
            </a:r>
            <a:r>
              <a:rPr lang="tr-TR" altLang="tr-TR" sz="2000" i="1" dirty="0">
                <a:cs typeface="Arial" panose="020B0604020202020204" pitchFamily="34" charset="0"/>
              </a:rPr>
              <a:t>;</a:t>
            </a:r>
            <a:r>
              <a:rPr lang="tr-TR" altLang="tr-TR" sz="2000" dirty="0">
                <a:cs typeface="Arial" panose="020B0604020202020204" pitchFamily="34" charset="0"/>
              </a:rPr>
              <a:t> porselen beyazı koloni oluşturur.</a:t>
            </a:r>
          </a:p>
          <a:p>
            <a:pPr marL="0" indent="0" algn="just">
              <a:lnSpc>
                <a:spcPct val="100000"/>
              </a:lnSpc>
              <a:buNone/>
            </a:pPr>
            <a:endParaRPr lang="tr-TR" altLang="tr-TR" sz="2000" dirty="0">
              <a:cs typeface="Arial" panose="020B0604020202020204" pitchFamily="34" charset="0"/>
            </a:endParaRPr>
          </a:p>
        </p:txBody>
      </p:sp>
    </p:spTree>
    <p:extLst>
      <p:ext uri="{BB962C8B-B14F-4D97-AF65-F5344CB8AC3E}">
        <p14:creationId xmlns:p14="http://schemas.microsoft.com/office/powerpoint/2010/main" val="1571133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a:t>STAFİLOKOK TÜRLERİNİN SAPTANMASINDA KULLANILAN TESTLER</a:t>
            </a:r>
          </a:p>
          <a:p>
            <a:pPr marL="0" indent="0" algn="just">
              <a:lnSpc>
                <a:spcPct val="80000"/>
              </a:lnSpc>
              <a:buNone/>
            </a:pPr>
            <a:endParaRPr lang="tr-TR" altLang="tr-TR" sz="2000" dirty="0"/>
          </a:p>
          <a:p>
            <a:pPr algn="just">
              <a:lnSpc>
                <a:spcPct val="80000"/>
              </a:lnSpc>
              <a:buFont typeface="Wingdings" panose="05000000000000000000" pitchFamily="2" charset="2"/>
              <a:buChar char="Ø"/>
            </a:pPr>
            <a:r>
              <a:rPr lang="tr-TR" altLang="tr-TR" sz="2000" dirty="0"/>
              <a:t>Koloni morfolojisine bakma </a:t>
            </a:r>
          </a:p>
          <a:p>
            <a:pPr algn="just">
              <a:lnSpc>
                <a:spcPct val="80000"/>
              </a:lnSpc>
              <a:buFont typeface="Wingdings" panose="05000000000000000000" pitchFamily="2" charset="2"/>
              <a:buChar char="Ø"/>
            </a:pPr>
            <a:r>
              <a:rPr lang="tr-TR" altLang="tr-TR" sz="2000" dirty="0"/>
              <a:t>Pigment oluşturma</a:t>
            </a:r>
          </a:p>
          <a:p>
            <a:pPr algn="just">
              <a:lnSpc>
                <a:spcPct val="80000"/>
              </a:lnSpc>
              <a:buFont typeface="Wingdings" panose="05000000000000000000" pitchFamily="2" charset="2"/>
              <a:buChar char="Ø"/>
            </a:pPr>
            <a:r>
              <a:rPr lang="tr-TR" altLang="tr-TR" sz="2000" dirty="0" err="1"/>
              <a:t>Hemolitik</a:t>
            </a:r>
            <a:r>
              <a:rPr lang="tr-TR" altLang="tr-TR" sz="2000" dirty="0"/>
              <a:t> aktivite ve </a:t>
            </a:r>
            <a:r>
              <a:rPr lang="tr-TR" altLang="tr-TR" sz="2000" dirty="0" err="1"/>
              <a:t>Koagülaz</a:t>
            </a:r>
            <a:endParaRPr lang="tr-TR" altLang="tr-TR" sz="2000" dirty="0"/>
          </a:p>
          <a:p>
            <a:pPr algn="just">
              <a:lnSpc>
                <a:spcPct val="80000"/>
              </a:lnSpc>
              <a:buFont typeface="Wingdings" panose="05000000000000000000" pitchFamily="2" charset="2"/>
              <a:buChar char="Ø"/>
            </a:pPr>
            <a:r>
              <a:rPr lang="tr-TR" altLang="tr-TR" sz="2000" dirty="0"/>
              <a:t>Aerobik koşullarda  şekerlerden asit oluşturma</a:t>
            </a:r>
          </a:p>
          <a:p>
            <a:pPr algn="just">
              <a:lnSpc>
                <a:spcPct val="80000"/>
              </a:lnSpc>
              <a:buFont typeface="Wingdings" panose="05000000000000000000" pitchFamily="2" charset="2"/>
              <a:buChar char="Ø"/>
            </a:pPr>
            <a:r>
              <a:rPr lang="tr-TR" altLang="tr-TR" sz="2000" dirty="0" err="1"/>
              <a:t>Asetil</a:t>
            </a:r>
            <a:r>
              <a:rPr lang="tr-TR" altLang="tr-TR" sz="2000" dirty="0"/>
              <a:t> metil </a:t>
            </a:r>
            <a:r>
              <a:rPr lang="tr-TR" altLang="tr-TR" sz="2000" dirty="0" err="1"/>
              <a:t>karbinol</a:t>
            </a:r>
            <a:r>
              <a:rPr lang="tr-TR" altLang="tr-TR" sz="2000" dirty="0"/>
              <a:t> oluşturma</a:t>
            </a:r>
          </a:p>
          <a:p>
            <a:pPr algn="just">
              <a:lnSpc>
                <a:spcPct val="80000"/>
              </a:lnSpc>
              <a:buFont typeface="Wingdings" panose="05000000000000000000" pitchFamily="2" charset="2"/>
              <a:buChar char="Ø"/>
            </a:pPr>
            <a:r>
              <a:rPr lang="tr-TR" altLang="tr-TR" sz="2000" dirty="0" err="1"/>
              <a:t>Fosfataz</a:t>
            </a:r>
            <a:r>
              <a:rPr lang="tr-TR" altLang="tr-TR" sz="2000" dirty="0"/>
              <a:t> duyarlılığı</a:t>
            </a:r>
          </a:p>
          <a:p>
            <a:pPr algn="just">
              <a:lnSpc>
                <a:spcPct val="80000"/>
              </a:lnSpc>
              <a:buFont typeface="Wingdings" panose="05000000000000000000" pitchFamily="2" charset="2"/>
              <a:buChar char="Ø"/>
            </a:pPr>
            <a:r>
              <a:rPr lang="tr-TR" altLang="tr-TR" sz="2000" dirty="0" err="1"/>
              <a:t>Novobiosin</a:t>
            </a:r>
            <a:r>
              <a:rPr lang="tr-TR" altLang="tr-TR" sz="2000" dirty="0"/>
              <a:t> duyarlılığı</a:t>
            </a:r>
          </a:p>
          <a:p>
            <a:pPr marL="0" indent="0" algn="just">
              <a:lnSpc>
                <a:spcPct val="80000"/>
              </a:lnSpc>
              <a:buNone/>
            </a:pPr>
            <a:endParaRPr lang="tr-TR" sz="2000" dirty="0"/>
          </a:p>
        </p:txBody>
      </p:sp>
    </p:spTree>
    <p:extLst>
      <p:ext uri="{BB962C8B-B14F-4D97-AF65-F5344CB8AC3E}">
        <p14:creationId xmlns:p14="http://schemas.microsoft.com/office/powerpoint/2010/main" val="3318233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92589a">
            <a:extLst>
              <a:ext uri="{FF2B5EF4-FFF2-40B4-BE49-F238E27FC236}">
                <a16:creationId xmlns:a16="http://schemas.microsoft.com/office/drawing/2014/main" xmlns="" id="{942908F3-4827-490D-BC2C-7696F4BA88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1894" y="1520031"/>
            <a:ext cx="4762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729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a:t>FAMİLYA: ENTEROBACTERIACEAE</a:t>
            </a:r>
          </a:p>
          <a:p>
            <a:pPr marL="0" indent="0" algn="just">
              <a:lnSpc>
                <a:spcPct val="100000"/>
              </a:lnSpc>
              <a:buNone/>
            </a:pPr>
            <a:endParaRPr lang="tr-TR" sz="2000" dirty="0"/>
          </a:p>
          <a:p>
            <a:pPr marL="0" indent="0" algn="just">
              <a:lnSpc>
                <a:spcPct val="100000"/>
              </a:lnSpc>
              <a:buNone/>
            </a:pPr>
            <a:r>
              <a:rPr lang="tr-TR" sz="2000" dirty="0"/>
              <a:t>GENUSLAR:</a:t>
            </a:r>
          </a:p>
          <a:p>
            <a:pPr marL="0" indent="0" algn="just">
              <a:lnSpc>
                <a:spcPct val="100000"/>
              </a:lnSpc>
              <a:buNone/>
            </a:pPr>
            <a:endParaRPr lang="tr-TR" sz="2000" dirty="0"/>
          </a:p>
          <a:p>
            <a:pPr algn="just">
              <a:lnSpc>
                <a:spcPct val="100000"/>
              </a:lnSpc>
              <a:buFont typeface="Wingdings" panose="05000000000000000000" pitchFamily="2" charset="2"/>
              <a:buChar char="Ø"/>
            </a:pPr>
            <a:r>
              <a:rPr lang="tr-TR" sz="2000" dirty="0" err="1"/>
              <a:t>Escherichia</a:t>
            </a:r>
            <a:endParaRPr lang="tr-TR" sz="2000" dirty="0"/>
          </a:p>
          <a:p>
            <a:pPr algn="just">
              <a:lnSpc>
                <a:spcPct val="100000"/>
              </a:lnSpc>
              <a:buFont typeface="Wingdings" panose="05000000000000000000" pitchFamily="2" charset="2"/>
              <a:buChar char="Ø"/>
            </a:pPr>
            <a:r>
              <a:rPr lang="tr-TR" sz="2000" dirty="0" err="1"/>
              <a:t>Citrobacter</a:t>
            </a:r>
            <a:endParaRPr lang="tr-TR" sz="2000" dirty="0"/>
          </a:p>
          <a:p>
            <a:pPr algn="just">
              <a:lnSpc>
                <a:spcPct val="100000"/>
              </a:lnSpc>
              <a:buFont typeface="Wingdings" panose="05000000000000000000" pitchFamily="2" charset="2"/>
              <a:buChar char="Ø"/>
            </a:pPr>
            <a:r>
              <a:rPr lang="tr-TR" sz="2000" dirty="0" err="1"/>
              <a:t>Enterobacter</a:t>
            </a:r>
            <a:endParaRPr lang="tr-TR" sz="2000" dirty="0"/>
          </a:p>
          <a:p>
            <a:pPr algn="just">
              <a:lnSpc>
                <a:spcPct val="100000"/>
              </a:lnSpc>
              <a:buFont typeface="Wingdings" panose="05000000000000000000" pitchFamily="2" charset="2"/>
              <a:buChar char="Ø"/>
            </a:pPr>
            <a:r>
              <a:rPr lang="tr-TR" sz="2000" dirty="0" err="1"/>
              <a:t>Klebsiella</a:t>
            </a:r>
            <a:endParaRPr lang="tr-TR" sz="2000" dirty="0"/>
          </a:p>
          <a:p>
            <a:pPr algn="just">
              <a:lnSpc>
                <a:spcPct val="100000"/>
              </a:lnSpc>
              <a:buFont typeface="Wingdings" panose="05000000000000000000" pitchFamily="2" charset="2"/>
              <a:buChar char="Ø"/>
            </a:pPr>
            <a:r>
              <a:rPr lang="tr-TR" sz="2000" dirty="0" err="1"/>
              <a:t>Salmonella</a:t>
            </a:r>
            <a:endParaRPr lang="tr-TR" sz="2000" dirty="0"/>
          </a:p>
          <a:p>
            <a:pPr algn="just">
              <a:lnSpc>
                <a:spcPct val="100000"/>
              </a:lnSpc>
              <a:buFont typeface="Wingdings" panose="05000000000000000000" pitchFamily="2" charset="2"/>
              <a:buChar char="Ø"/>
            </a:pPr>
            <a:r>
              <a:rPr lang="tr-TR" sz="2000" dirty="0" err="1"/>
              <a:t>Shigella</a:t>
            </a:r>
            <a:r>
              <a:rPr lang="tr-TR" sz="2000" dirty="0"/>
              <a:t> </a:t>
            </a:r>
            <a:r>
              <a:rPr lang="tr-TR" sz="2000" dirty="0" err="1"/>
              <a:t>sonnei</a:t>
            </a:r>
            <a:endParaRPr lang="tr-TR" sz="2000" dirty="0"/>
          </a:p>
          <a:p>
            <a:pPr algn="just">
              <a:lnSpc>
                <a:spcPct val="100000"/>
              </a:lnSpc>
              <a:buFont typeface="Wingdings" panose="05000000000000000000" pitchFamily="2" charset="2"/>
              <a:buChar char="Ø"/>
            </a:pPr>
            <a:r>
              <a:rPr lang="tr-TR" sz="2000" dirty="0" err="1"/>
              <a:t>Yersinia</a:t>
            </a:r>
            <a:endParaRPr lang="tr-TR" sz="2000" dirty="0"/>
          </a:p>
          <a:p>
            <a:pPr algn="just">
              <a:lnSpc>
                <a:spcPct val="100000"/>
              </a:lnSpc>
              <a:buFont typeface="Wingdings" panose="05000000000000000000" pitchFamily="2" charset="2"/>
              <a:buChar char="Ø"/>
            </a:pPr>
            <a:r>
              <a:rPr lang="tr-TR" sz="2000" dirty="0" err="1"/>
              <a:t>Serratia</a:t>
            </a:r>
            <a:endParaRPr lang="tr-TR" sz="2000" dirty="0"/>
          </a:p>
          <a:p>
            <a:pPr marL="0" indent="0" algn="just">
              <a:lnSpc>
                <a:spcPct val="100000"/>
              </a:lnSpc>
              <a:buNone/>
            </a:pPr>
            <a:endParaRPr lang="tr-TR" sz="2000" dirty="0"/>
          </a:p>
        </p:txBody>
      </p:sp>
    </p:spTree>
    <p:extLst>
      <p:ext uri="{BB962C8B-B14F-4D97-AF65-F5344CB8AC3E}">
        <p14:creationId xmlns:p14="http://schemas.microsoft.com/office/powerpoint/2010/main" val="3356646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i="1" dirty="0" err="1">
                <a:cs typeface="Arial" panose="020B0604020202020204" pitchFamily="34" charset="0"/>
              </a:rPr>
              <a:t>S.aureus</a:t>
            </a:r>
            <a:r>
              <a:rPr lang="tr-TR" altLang="tr-TR" sz="2000" dirty="0">
                <a:cs typeface="Arial" panose="020B0604020202020204" pitchFamily="34" charset="0"/>
              </a:rPr>
              <a:t> </a:t>
            </a:r>
            <a:r>
              <a:rPr lang="tr-TR" altLang="tr-TR" sz="2000" dirty="0" err="1">
                <a:cs typeface="Arial" panose="020B0604020202020204" pitchFamily="34" charset="0"/>
              </a:rPr>
              <a:t>manniti</a:t>
            </a:r>
            <a:r>
              <a:rPr lang="tr-TR" altLang="tr-TR" sz="2000" dirty="0">
                <a:cs typeface="Arial" panose="020B0604020202020204" pitchFamily="34" charset="0"/>
              </a:rPr>
              <a:t> </a:t>
            </a:r>
            <a:r>
              <a:rPr lang="tr-TR" altLang="tr-TR" sz="2000" dirty="0" err="1">
                <a:cs typeface="Arial" panose="020B0604020202020204" pitchFamily="34" charset="0"/>
              </a:rPr>
              <a:t>aerop</a:t>
            </a:r>
            <a:r>
              <a:rPr lang="tr-TR" altLang="tr-TR" sz="2000" dirty="0">
                <a:cs typeface="Arial" panose="020B0604020202020204" pitchFamily="34" charset="0"/>
              </a:rPr>
              <a:t> ve </a:t>
            </a:r>
            <a:r>
              <a:rPr lang="tr-TR" altLang="tr-TR" sz="2000" dirty="0" err="1">
                <a:cs typeface="Arial" panose="020B0604020202020204" pitchFamily="34" charset="0"/>
              </a:rPr>
              <a:t>anaerop</a:t>
            </a:r>
            <a:r>
              <a:rPr lang="tr-TR" altLang="tr-TR" sz="2000" dirty="0">
                <a:cs typeface="Arial" panose="020B0604020202020204" pitchFamily="34" charset="0"/>
              </a:rPr>
              <a:t> ortamda parçalar.</a:t>
            </a:r>
          </a:p>
          <a:p>
            <a:pPr algn="just">
              <a:lnSpc>
                <a:spcPct val="100000"/>
              </a:lnSpc>
              <a:buFont typeface="Wingdings" panose="05000000000000000000" pitchFamily="2" charset="2"/>
              <a:buChar char="Ø"/>
            </a:pPr>
            <a:r>
              <a:rPr lang="tr-TR" altLang="tr-TR" sz="2000" dirty="0" err="1">
                <a:cs typeface="Arial" panose="020B0604020202020204" pitchFamily="34" charset="0"/>
              </a:rPr>
              <a:t>Mannitole</a:t>
            </a:r>
            <a:r>
              <a:rPr lang="tr-TR" altLang="tr-TR" sz="2000" dirty="0">
                <a:cs typeface="Arial" panose="020B0604020202020204" pitchFamily="34" charset="0"/>
              </a:rPr>
              <a:t> etki bir </a:t>
            </a:r>
            <a:r>
              <a:rPr lang="tr-TR" altLang="tr-TR" sz="2000" dirty="0" err="1">
                <a:cs typeface="Arial" panose="020B0604020202020204" pitchFamily="34" charset="0"/>
              </a:rPr>
              <a:t>patojenlik</a:t>
            </a:r>
            <a:r>
              <a:rPr lang="tr-TR" altLang="tr-TR" sz="2000" dirty="0">
                <a:cs typeface="Arial" panose="020B0604020202020204" pitchFamily="34" charset="0"/>
              </a:rPr>
              <a:t> deneyi olarak kullanılmaktadır.</a:t>
            </a:r>
          </a:p>
          <a:p>
            <a:pPr algn="just">
              <a:lnSpc>
                <a:spcPct val="100000"/>
              </a:lnSpc>
              <a:buFont typeface="Wingdings" panose="05000000000000000000" pitchFamily="2" charset="2"/>
              <a:buChar char="Ø"/>
            </a:pPr>
            <a:r>
              <a:rPr lang="tr-TR" altLang="tr-TR" sz="2000" dirty="0" err="1">
                <a:cs typeface="Arial" panose="020B0604020202020204" pitchFamily="34" charset="0"/>
              </a:rPr>
              <a:t>Mannitolü</a:t>
            </a:r>
            <a:r>
              <a:rPr lang="tr-TR" altLang="tr-TR" sz="2000" dirty="0">
                <a:cs typeface="Arial" panose="020B0604020202020204" pitchFamily="34" charset="0"/>
              </a:rPr>
              <a:t> </a:t>
            </a:r>
            <a:r>
              <a:rPr lang="tr-TR" altLang="tr-TR" sz="2000" dirty="0" err="1">
                <a:cs typeface="Arial" panose="020B0604020202020204" pitchFamily="34" charset="0"/>
              </a:rPr>
              <a:t>koagülaz</a:t>
            </a:r>
            <a:r>
              <a:rPr lang="tr-TR" altLang="tr-TR" sz="2000" dirty="0">
                <a:cs typeface="Arial" panose="020B0604020202020204" pitchFamily="34" charset="0"/>
              </a:rPr>
              <a:t> olumlu (patojen) stafilokoklar parçaladıkları halde </a:t>
            </a:r>
            <a:r>
              <a:rPr lang="tr-TR" altLang="tr-TR" sz="2000" dirty="0" err="1">
                <a:cs typeface="Arial" panose="020B0604020202020204" pitchFamily="34" charset="0"/>
              </a:rPr>
              <a:t>koagülaz</a:t>
            </a:r>
            <a:r>
              <a:rPr lang="tr-TR" altLang="tr-TR" sz="2000" dirty="0">
                <a:cs typeface="Arial" panose="020B0604020202020204" pitchFamily="34" charset="0"/>
              </a:rPr>
              <a:t> olumsuz olanlar parçalamazlar.</a:t>
            </a:r>
          </a:p>
          <a:p>
            <a:pPr algn="just">
              <a:lnSpc>
                <a:spcPct val="100000"/>
              </a:lnSpc>
              <a:buFont typeface="Wingdings" panose="05000000000000000000" pitchFamily="2" charset="2"/>
              <a:buChar char="Ø"/>
            </a:pPr>
            <a:r>
              <a:rPr lang="tr-TR" altLang="tr-TR" sz="2000" dirty="0">
                <a:cs typeface="Arial" panose="020B0604020202020204" pitchFamily="34" charset="0"/>
              </a:rPr>
              <a:t>Alfa tip toksin beta tip </a:t>
            </a:r>
            <a:r>
              <a:rPr lang="tr-TR" altLang="tr-TR" sz="2000" dirty="0" err="1">
                <a:cs typeface="Arial" panose="020B0604020202020204" pitchFamily="34" charset="0"/>
              </a:rPr>
              <a:t>hemoliz</a:t>
            </a: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a:cs typeface="Arial" panose="020B0604020202020204" pitchFamily="34" charset="0"/>
              </a:rPr>
              <a:t>% 7-9 </a:t>
            </a:r>
            <a:r>
              <a:rPr lang="tr-TR" altLang="tr-TR" sz="2000" dirty="0">
                <a:cs typeface="Arial" panose="020B0604020202020204" pitchFamily="34" charset="0"/>
              </a:rPr>
              <a:t>tuz konsantrasyonunda çoğalır.</a:t>
            </a:r>
          </a:p>
          <a:p>
            <a:pPr algn="just">
              <a:lnSpc>
                <a:spcPct val="100000"/>
              </a:lnSpc>
              <a:buFont typeface="Wingdings" panose="05000000000000000000" pitchFamily="2" charset="2"/>
              <a:buChar char="Ø"/>
            </a:pPr>
            <a:r>
              <a:rPr lang="tr-TR" altLang="tr-TR" sz="2000" dirty="0" err="1">
                <a:cs typeface="Arial" panose="020B0604020202020204" pitchFamily="34" charset="0"/>
              </a:rPr>
              <a:t>Novobiosine</a:t>
            </a:r>
            <a:r>
              <a:rPr lang="tr-TR" altLang="tr-TR" sz="2000" dirty="0">
                <a:cs typeface="Arial" panose="020B0604020202020204" pitchFamily="34" charset="0"/>
              </a:rPr>
              <a:t> duyarlı,</a:t>
            </a:r>
          </a:p>
          <a:p>
            <a:pPr algn="just">
              <a:lnSpc>
                <a:spcPct val="100000"/>
              </a:lnSpc>
              <a:buFont typeface="Wingdings" panose="05000000000000000000" pitchFamily="2" charset="2"/>
              <a:buChar char="Ø"/>
            </a:pPr>
            <a:r>
              <a:rPr lang="tr-TR" altLang="tr-TR" sz="2000" dirty="0">
                <a:cs typeface="Arial" panose="020B0604020202020204" pitchFamily="34" charset="0"/>
              </a:rPr>
              <a:t>Üremeleri için </a:t>
            </a:r>
            <a:r>
              <a:rPr lang="tr-TR" altLang="tr-TR" sz="2000" dirty="0" err="1">
                <a:cs typeface="Arial" panose="020B0604020202020204" pitchFamily="34" charset="0"/>
              </a:rPr>
              <a:t>biotine</a:t>
            </a:r>
            <a:r>
              <a:rPr lang="tr-TR" altLang="tr-TR" sz="2000" dirty="0">
                <a:cs typeface="Arial" panose="020B0604020202020204" pitchFamily="34" charset="0"/>
              </a:rPr>
              <a:t> gereksinimleri yoktur.</a:t>
            </a:r>
          </a:p>
          <a:p>
            <a:pPr algn="just">
              <a:lnSpc>
                <a:spcPct val="100000"/>
              </a:lnSpc>
              <a:buFont typeface="Wingdings" panose="05000000000000000000" pitchFamily="2" charset="2"/>
              <a:buChar char="Ø"/>
            </a:pPr>
            <a:r>
              <a:rPr lang="tr-TR" altLang="tr-TR" sz="2000" dirty="0">
                <a:cs typeface="Arial" panose="020B0604020202020204" pitchFamily="34" charset="0"/>
              </a:rPr>
              <a:t>Plazmayı </a:t>
            </a:r>
            <a:r>
              <a:rPr lang="tr-TR" altLang="tr-TR" sz="2000" dirty="0" err="1">
                <a:cs typeface="Arial" panose="020B0604020202020204" pitchFamily="34" charset="0"/>
              </a:rPr>
              <a:t>koagüle</a:t>
            </a:r>
            <a:r>
              <a:rPr lang="tr-TR" altLang="tr-TR" sz="2000" dirty="0">
                <a:cs typeface="Arial" panose="020B0604020202020204" pitchFamily="34" charset="0"/>
              </a:rPr>
              <a:t> ederler.</a:t>
            </a:r>
          </a:p>
          <a:p>
            <a:pPr marL="0" indent="0" algn="just">
              <a:lnSpc>
                <a:spcPct val="100000"/>
              </a:lnSpc>
              <a:buNone/>
            </a:pPr>
            <a:endParaRPr lang="tr-TR" altLang="tr-TR" sz="2000" dirty="0">
              <a:cs typeface="Arial" panose="020B0604020202020204" pitchFamily="34" charset="0"/>
            </a:endParaRPr>
          </a:p>
        </p:txBody>
      </p:sp>
    </p:spTree>
    <p:extLst>
      <p:ext uri="{BB962C8B-B14F-4D97-AF65-F5344CB8AC3E}">
        <p14:creationId xmlns:p14="http://schemas.microsoft.com/office/powerpoint/2010/main" val="114075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Isı ve çevre koşullarına dayanıklıdır.</a:t>
            </a:r>
          </a:p>
          <a:p>
            <a:pPr algn="just">
              <a:lnSpc>
                <a:spcPct val="100000"/>
              </a:lnSpc>
              <a:buFont typeface="Wingdings" panose="05000000000000000000" pitchFamily="2" charset="2"/>
              <a:buChar char="Ø"/>
            </a:pPr>
            <a:r>
              <a:rPr lang="tr-TR" altLang="tr-TR" sz="2000" dirty="0">
                <a:cs typeface="Arial" panose="020B0604020202020204" pitchFamily="34" charset="0"/>
              </a:rPr>
              <a:t>Kuruluğa dirençlidir.</a:t>
            </a:r>
          </a:p>
          <a:p>
            <a:pPr algn="just">
              <a:lnSpc>
                <a:spcPct val="100000"/>
              </a:lnSpc>
              <a:buFont typeface="Wingdings" panose="05000000000000000000" pitchFamily="2" charset="2"/>
              <a:buChar char="Ø"/>
            </a:pPr>
            <a:r>
              <a:rPr lang="tr-TR" altLang="tr-TR" sz="2000">
                <a:cs typeface="Arial" panose="020B0604020202020204" pitchFamily="34" charset="0"/>
              </a:rPr>
              <a:t>Genellikle 60 </a:t>
            </a:r>
            <a:r>
              <a:rPr lang="en-US" altLang="tr-TR" sz="2000">
                <a:cs typeface="Arial" panose="020B0604020202020204" pitchFamily="34" charset="0"/>
              </a:rPr>
              <a:t>°</a:t>
            </a:r>
            <a:r>
              <a:rPr lang="tr-TR" altLang="tr-TR" sz="2000" dirty="0">
                <a:cs typeface="Arial" panose="020B0604020202020204" pitchFamily="34" charset="0"/>
              </a:rPr>
              <a:t>C’de 1 saatte aktivitelerini kaybederler.</a:t>
            </a:r>
          </a:p>
          <a:p>
            <a:pPr algn="just">
              <a:lnSpc>
                <a:spcPct val="100000"/>
              </a:lnSpc>
              <a:buFont typeface="Wingdings" panose="05000000000000000000" pitchFamily="2" charset="2"/>
              <a:buChar char="Ø"/>
            </a:pPr>
            <a:r>
              <a:rPr lang="tr-TR" altLang="tr-TR" sz="2000" dirty="0">
                <a:cs typeface="Arial" panose="020B0604020202020204" pitchFamily="34" charset="0"/>
              </a:rPr>
              <a:t>Yüksek tuz konsantrasyonunda (%10-15) üreme yeteneğindedirler.</a:t>
            </a:r>
          </a:p>
          <a:p>
            <a:pPr algn="just">
              <a:lnSpc>
                <a:spcPct val="100000"/>
              </a:lnSpc>
              <a:buFont typeface="Wingdings" panose="05000000000000000000" pitchFamily="2" charset="2"/>
              <a:buChar char="Ø"/>
            </a:pPr>
            <a:r>
              <a:rPr lang="tr-TR" altLang="tr-TR" sz="2000" dirty="0">
                <a:cs typeface="Arial" panose="020B0604020202020204" pitchFamily="34" charset="0"/>
              </a:rPr>
              <a:t>Boyaların </a:t>
            </a:r>
            <a:r>
              <a:rPr lang="tr-TR" altLang="tr-TR" sz="2000" dirty="0" err="1">
                <a:cs typeface="Arial" panose="020B0604020202020204" pitchFamily="34" charset="0"/>
              </a:rPr>
              <a:t>bakteriyostatik</a:t>
            </a:r>
            <a:r>
              <a:rPr lang="tr-TR" altLang="tr-TR" sz="2000" dirty="0">
                <a:cs typeface="Arial" panose="020B0604020202020204" pitchFamily="34" charset="0"/>
              </a:rPr>
              <a:t> etkilerine duyarlıdır, (1/500.000) oranında kristal </a:t>
            </a:r>
            <a:r>
              <a:rPr lang="tr-TR" altLang="tr-TR" sz="2000" dirty="0" err="1">
                <a:cs typeface="Arial" panose="020B0604020202020204" pitchFamily="34" charset="0"/>
              </a:rPr>
              <a:t>viyole</a:t>
            </a:r>
            <a:r>
              <a:rPr lang="tr-TR" altLang="tr-TR" sz="2000" dirty="0">
                <a:cs typeface="Arial" panose="020B0604020202020204" pitchFamily="34" charset="0"/>
              </a:rPr>
              <a:t> içeren </a:t>
            </a:r>
            <a:r>
              <a:rPr lang="tr-TR" altLang="tr-TR" sz="2000" dirty="0" err="1">
                <a:cs typeface="Arial" panose="020B0604020202020204" pitchFamily="34" charset="0"/>
              </a:rPr>
              <a:t>besiyerinde</a:t>
            </a:r>
            <a:r>
              <a:rPr lang="tr-TR" altLang="tr-TR" sz="2000" dirty="0">
                <a:cs typeface="Arial" panose="020B0604020202020204" pitchFamily="34" charset="0"/>
              </a:rPr>
              <a:t> üremezler.</a:t>
            </a:r>
          </a:p>
          <a:p>
            <a:pPr algn="just">
              <a:lnSpc>
                <a:spcPct val="80000"/>
              </a:lnSpc>
              <a:buFont typeface="Wingdings" panose="05000000000000000000" pitchFamily="2" charset="2"/>
              <a:buChar char="Ø"/>
            </a:pPr>
            <a:r>
              <a:rPr lang="tr-TR" altLang="tr-TR" sz="2000" dirty="0">
                <a:cs typeface="Arial" panose="020B0604020202020204" pitchFamily="34" charset="0"/>
              </a:rPr>
              <a:t>Kurumuş balgam ve irinde haftalarca canlı kalırlar.</a:t>
            </a:r>
          </a:p>
          <a:p>
            <a:pPr algn="just">
              <a:lnSpc>
                <a:spcPct val="80000"/>
              </a:lnSpc>
              <a:buFont typeface="Wingdings" panose="05000000000000000000" pitchFamily="2" charset="2"/>
              <a:buChar char="Ø"/>
            </a:pPr>
            <a:r>
              <a:rPr lang="tr-TR" altLang="tr-TR" sz="2000" dirty="0">
                <a:cs typeface="Arial" panose="020B0604020202020204" pitchFamily="34" charset="0"/>
              </a:rPr>
              <a:t>Kültürlerde </a:t>
            </a:r>
            <a:r>
              <a:rPr lang="tr-TR" altLang="tr-TR" sz="2000">
                <a:cs typeface="Arial" panose="020B0604020202020204" pitchFamily="34" charset="0"/>
              </a:rPr>
              <a:t>+4 </a:t>
            </a:r>
            <a:r>
              <a:rPr lang="en-US" altLang="tr-TR" sz="2000">
                <a:cs typeface="Arial" panose="020B0604020202020204" pitchFamily="34" charset="0"/>
              </a:rPr>
              <a:t>°</a:t>
            </a:r>
            <a:r>
              <a:rPr lang="tr-TR" altLang="tr-TR" sz="2000" dirty="0">
                <a:cs typeface="Arial" panose="020B0604020202020204" pitchFamily="34" charset="0"/>
              </a:rPr>
              <a:t>C’ de ve oda ısısında canlılıkları aylarca sürer.</a:t>
            </a:r>
          </a:p>
          <a:p>
            <a:pPr algn="just">
              <a:lnSpc>
                <a:spcPct val="80000"/>
              </a:lnSpc>
              <a:buFont typeface="Wingdings" panose="05000000000000000000" pitchFamily="2" charset="2"/>
              <a:buChar char="Ø"/>
            </a:pPr>
            <a:r>
              <a:rPr lang="tr-TR" altLang="tr-TR" sz="2000" dirty="0">
                <a:cs typeface="Arial" panose="020B0604020202020204" pitchFamily="34" charset="0"/>
              </a:rPr>
              <a:t>Antibiyotiklere hızlı direnç gösterirler.</a:t>
            </a:r>
          </a:p>
          <a:p>
            <a:pPr algn="just">
              <a:lnSpc>
                <a:spcPct val="80000"/>
              </a:lnSpc>
              <a:buFont typeface="Wingdings" panose="05000000000000000000" pitchFamily="2" charset="2"/>
              <a:buChar char="Ø"/>
            </a:pPr>
            <a:r>
              <a:rPr lang="tr-TR" altLang="tr-TR" sz="2000" dirty="0">
                <a:cs typeface="Arial" panose="020B0604020202020204" pitchFamily="34" charset="0"/>
              </a:rPr>
              <a:t>Beta </a:t>
            </a:r>
            <a:r>
              <a:rPr lang="tr-TR" altLang="tr-TR" sz="2000" dirty="0" err="1">
                <a:cs typeface="Arial" panose="020B0604020202020204" pitchFamily="34" charset="0"/>
              </a:rPr>
              <a:t>laktamazlarla</a:t>
            </a:r>
            <a:r>
              <a:rPr lang="tr-TR" altLang="tr-TR" sz="2000" dirty="0">
                <a:cs typeface="Arial" panose="020B0604020202020204" pitchFamily="34" charset="0"/>
              </a:rPr>
              <a:t> gelişen penisilin </a:t>
            </a:r>
            <a:r>
              <a:rPr lang="tr-TR" altLang="tr-TR" sz="2000">
                <a:cs typeface="Arial" panose="020B0604020202020204" pitchFamily="34" charset="0"/>
              </a:rPr>
              <a:t>direnci, 1950 </a:t>
            </a:r>
            <a:r>
              <a:rPr lang="tr-TR" altLang="tr-TR" sz="2000" dirty="0">
                <a:cs typeface="Arial" panose="020B0604020202020204" pitchFamily="34" charset="0"/>
              </a:rPr>
              <a:t>yıllarda ortaya çıkmış bu direnci </a:t>
            </a:r>
            <a:r>
              <a:rPr lang="tr-TR" altLang="tr-TR" sz="2000" dirty="0" err="1">
                <a:cs typeface="Arial" panose="020B0604020202020204" pitchFamily="34" charset="0"/>
              </a:rPr>
              <a:t>makrolid</a:t>
            </a:r>
            <a:r>
              <a:rPr lang="tr-TR" altLang="tr-TR" sz="2000" dirty="0">
                <a:cs typeface="Arial" panose="020B0604020202020204" pitchFamily="34" charset="0"/>
              </a:rPr>
              <a:t>, </a:t>
            </a:r>
            <a:r>
              <a:rPr lang="tr-TR" altLang="tr-TR" sz="2000" dirty="0" err="1">
                <a:cs typeface="Arial" panose="020B0604020202020204" pitchFamily="34" charset="0"/>
              </a:rPr>
              <a:t>tetrasiklin</a:t>
            </a:r>
            <a:r>
              <a:rPr lang="tr-TR" altLang="tr-TR" sz="2000" dirty="0">
                <a:cs typeface="Arial" panose="020B0604020202020204" pitchFamily="34" charset="0"/>
              </a:rPr>
              <a:t> ve </a:t>
            </a:r>
            <a:r>
              <a:rPr lang="tr-TR" altLang="tr-TR" sz="2000" dirty="0" err="1">
                <a:cs typeface="Arial" panose="020B0604020202020204" pitchFamily="34" charset="0"/>
              </a:rPr>
              <a:t>aminoglikozidler</a:t>
            </a:r>
            <a:r>
              <a:rPr lang="tr-TR" altLang="tr-TR" sz="2000" dirty="0">
                <a:cs typeface="Arial" panose="020B0604020202020204" pitchFamily="34" charset="0"/>
              </a:rPr>
              <a:t>  takip etmiştir.</a:t>
            </a:r>
          </a:p>
          <a:p>
            <a:pPr marL="0" indent="0" algn="just">
              <a:lnSpc>
                <a:spcPct val="80000"/>
              </a:lnSpc>
              <a:buNone/>
            </a:pPr>
            <a:endParaRPr lang="tr-TR" altLang="tr-TR" sz="2000" dirty="0"/>
          </a:p>
        </p:txBody>
      </p:sp>
    </p:spTree>
    <p:extLst>
      <p:ext uri="{BB962C8B-B14F-4D97-AF65-F5344CB8AC3E}">
        <p14:creationId xmlns:p14="http://schemas.microsoft.com/office/powerpoint/2010/main" val="2422067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a:t>ANTİJENİK YAPISI</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Hücre duvarı </a:t>
            </a:r>
            <a:r>
              <a:rPr lang="tr-TR" altLang="tr-TR" sz="2000" dirty="0" err="1">
                <a:cs typeface="Arial" panose="020B0604020202020204" pitchFamily="34" charset="0"/>
              </a:rPr>
              <a:t>peptidoglikan</a:t>
            </a:r>
            <a:r>
              <a:rPr lang="tr-TR" altLang="tr-TR" sz="2000" dirty="0">
                <a:cs typeface="Arial" panose="020B0604020202020204" pitchFamily="34" charset="0"/>
              </a:rPr>
              <a:t>, </a:t>
            </a:r>
            <a:r>
              <a:rPr lang="tr-TR" altLang="tr-TR" sz="2000" dirty="0" err="1">
                <a:cs typeface="Arial" panose="020B0604020202020204" pitchFamily="34" charset="0"/>
              </a:rPr>
              <a:t>teikoik</a:t>
            </a:r>
            <a:r>
              <a:rPr lang="tr-TR" altLang="tr-TR" sz="2000" dirty="0">
                <a:cs typeface="Arial" panose="020B0604020202020204" pitchFamily="34" charset="0"/>
              </a:rPr>
              <a:t> asit ve protein A</a:t>
            </a:r>
          </a:p>
          <a:p>
            <a:pPr algn="just">
              <a:lnSpc>
                <a:spcPct val="100000"/>
              </a:lnSpc>
              <a:buFont typeface="Wingdings" panose="05000000000000000000" pitchFamily="2" charset="2"/>
              <a:buChar char="Ø"/>
            </a:pPr>
            <a:r>
              <a:rPr lang="tr-TR" altLang="tr-TR" sz="2000" dirty="0">
                <a:cs typeface="Arial" panose="020B0604020202020204" pitchFamily="34" charset="0"/>
              </a:rPr>
              <a:t>Protein A  (</a:t>
            </a:r>
            <a:r>
              <a:rPr lang="tr-TR" altLang="tr-TR" sz="2000" dirty="0" err="1">
                <a:cs typeface="Arial" panose="020B0604020202020204" pitchFamily="34" charset="0"/>
              </a:rPr>
              <a:t>SpA</a:t>
            </a:r>
            <a:r>
              <a:rPr lang="tr-TR" altLang="tr-TR" sz="2000" dirty="0">
                <a:cs typeface="Arial" panose="020B0604020202020204" pitchFamily="34" charset="0"/>
              </a:rPr>
              <a:t>); </a:t>
            </a:r>
          </a:p>
          <a:p>
            <a:pPr algn="just">
              <a:lnSpc>
                <a:spcPct val="100000"/>
              </a:lnSpc>
              <a:buFont typeface="Wingdings" panose="05000000000000000000" pitchFamily="2" charset="2"/>
              <a:buChar char="Ø"/>
            </a:pPr>
            <a:r>
              <a:rPr lang="tr-TR" altLang="tr-TR" sz="2000" i="1" dirty="0" err="1">
                <a:cs typeface="Arial" panose="020B0604020202020204" pitchFamily="34" charset="0"/>
              </a:rPr>
              <a:t>S.aureus</a:t>
            </a:r>
            <a:r>
              <a:rPr lang="tr-TR" altLang="tr-TR" sz="2000" dirty="0">
                <a:cs typeface="Arial" panose="020B0604020202020204" pitchFamily="34" charset="0"/>
              </a:rPr>
              <a:t> hücre duvarında bulunan gruba özel bir antijen, bir çok memeli serumundaki IgG3 dışındaki tüm </a:t>
            </a:r>
            <a:r>
              <a:rPr lang="tr-TR" altLang="tr-TR" sz="2000" dirty="0" err="1">
                <a:cs typeface="Arial" panose="020B0604020202020204" pitchFamily="34" charset="0"/>
              </a:rPr>
              <a:t>IgG</a:t>
            </a:r>
            <a:r>
              <a:rPr lang="tr-TR" altLang="tr-TR" sz="2000" dirty="0">
                <a:cs typeface="Arial" panose="020B0604020202020204" pitchFamily="34" charset="0"/>
              </a:rPr>
              <a:t> ve IgA2 ile bazı </a:t>
            </a:r>
            <a:r>
              <a:rPr lang="tr-TR" altLang="tr-TR" sz="2000" dirty="0" err="1">
                <a:cs typeface="Arial" panose="020B0604020202020204" pitchFamily="34" charset="0"/>
              </a:rPr>
              <a:t>IgM’in</a:t>
            </a:r>
            <a:r>
              <a:rPr lang="tr-TR" altLang="tr-TR" sz="2000" dirty="0">
                <a:cs typeface="Arial" panose="020B0604020202020204" pitchFamily="34" charset="0"/>
              </a:rPr>
              <a:t> </a:t>
            </a:r>
            <a:r>
              <a:rPr lang="tr-TR" altLang="tr-TR" sz="2000" dirty="0" err="1">
                <a:cs typeface="Arial" panose="020B0604020202020204" pitchFamily="34" charset="0"/>
              </a:rPr>
              <a:t>Fc</a:t>
            </a:r>
            <a:r>
              <a:rPr lang="tr-TR" altLang="tr-TR" sz="2000" dirty="0">
                <a:cs typeface="Arial" panose="020B0604020202020204" pitchFamily="34" charset="0"/>
              </a:rPr>
              <a:t> parçası ile reaksiyon verir.</a:t>
            </a:r>
          </a:p>
          <a:p>
            <a:pPr algn="just">
              <a:lnSpc>
                <a:spcPct val="100000"/>
              </a:lnSpc>
              <a:buFont typeface="Wingdings" panose="05000000000000000000" pitchFamily="2" charset="2"/>
              <a:buChar char="Ø"/>
            </a:pPr>
            <a:r>
              <a:rPr lang="tr-TR" altLang="tr-TR" sz="2000" dirty="0" err="1">
                <a:cs typeface="Arial" panose="020B0604020202020204" pitchFamily="34" charset="0"/>
              </a:rPr>
              <a:t>SpA</a:t>
            </a:r>
            <a:r>
              <a:rPr lang="tr-TR" altLang="tr-TR" sz="2000" dirty="0">
                <a:cs typeface="Arial" panose="020B0604020202020204" pitchFamily="34" charset="0"/>
              </a:rPr>
              <a:t> bakterinin fagositozunu önler, </a:t>
            </a:r>
            <a:r>
              <a:rPr lang="tr-TR" altLang="tr-TR" sz="2000" dirty="0" err="1">
                <a:cs typeface="Arial" panose="020B0604020202020204" pitchFamily="34" charset="0"/>
              </a:rPr>
              <a:t>komplemanı</a:t>
            </a:r>
            <a:r>
              <a:rPr lang="tr-TR" altLang="tr-TR" sz="2000" dirty="0">
                <a:cs typeface="Arial" panose="020B0604020202020204" pitchFamily="34" charset="0"/>
              </a:rPr>
              <a:t> aktive </a:t>
            </a:r>
            <a:r>
              <a:rPr lang="tr-TR" altLang="tr-TR" sz="2000" err="1">
                <a:cs typeface="Arial" panose="020B0604020202020204" pitchFamily="34" charset="0"/>
              </a:rPr>
              <a:t>eder</a:t>
            </a:r>
            <a:r>
              <a:rPr lang="tr-TR" altLang="tr-TR" sz="2000">
                <a:cs typeface="Arial" panose="020B0604020202020204" pitchFamily="34" charset="0"/>
              </a:rPr>
              <a:t>, kemotaktik </a:t>
            </a:r>
            <a:r>
              <a:rPr lang="tr-TR" altLang="tr-TR" sz="2000" dirty="0">
                <a:cs typeface="Arial" panose="020B0604020202020204" pitchFamily="34" charset="0"/>
              </a:rPr>
              <a:t>ve </a:t>
            </a:r>
            <a:r>
              <a:rPr lang="tr-TR" altLang="tr-TR" sz="2000" dirty="0" err="1">
                <a:cs typeface="Arial" panose="020B0604020202020204" pitchFamily="34" charset="0"/>
              </a:rPr>
              <a:t>mitojenik</a:t>
            </a:r>
            <a:r>
              <a:rPr lang="tr-TR" altLang="tr-TR" sz="2000" dirty="0">
                <a:cs typeface="Arial" panose="020B0604020202020204" pitchFamily="34" charset="0"/>
              </a:rPr>
              <a:t> etkileri vardır.</a:t>
            </a:r>
          </a:p>
          <a:p>
            <a:pPr algn="just">
              <a:lnSpc>
                <a:spcPct val="100000"/>
              </a:lnSpc>
              <a:buFont typeface="Wingdings" panose="05000000000000000000" pitchFamily="2" charset="2"/>
              <a:buChar char="Ø"/>
            </a:pPr>
            <a:r>
              <a:rPr lang="tr-TR" altLang="tr-TR" sz="2000" i="1" dirty="0" err="1">
                <a:cs typeface="Arial" panose="020B0604020202020204" pitchFamily="34" charset="0"/>
              </a:rPr>
              <a:t>S.aureus</a:t>
            </a:r>
            <a:r>
              <a:rPr lang="tr-TR" altLang="tr-TR" sz="2000" dirty="0" err="1">
                <a:cs typeface="Arial" panose="020B0604020202020204" pitchFamily="34" charset="0"/>
              </a:rPr>
              <a:t>’un</a:t>
            </a:r>
            <a:r>
              <a:rPr lang="tr-TR" altLang="tr-TR" sz="2000" dirty="0">
                <a:cs typeface="Arial" panose="020B0604020202020204" pitchFamily="34" charset="0"/>
              </a:rPr>
              <a:t> </a:t>
            </a:r>
            <a:r>
              <a:rPr lang="tr-TR" altLang="tr-TR" sz="2000" dirty="0" err="1">
                <a:cs typeface="Arial" panose="020B0604020202020204" pitchFamily="34" charset="0"/>
              </a:rPr>
              <a:t>mukoid</a:t>
            </a:r>
            <a:r>
              <a:rPr lang="tr-TR" altLang="tr-TR" sz="2000" dirty="0">
                <a:cs typeface="Arial" panose="020B0604020202020204" pitchFamily="34" charset="0"/>
              </a:rPr>
              <a:t> </a:t>
            </a:r>
            <a:r>
              <a:rPr lang="tr-TR" altLang="tr-TR" sz="2000" dirty="0" err="1">
                <a:cs typeface="Arial" panose="020B0604020202020204" pitchFamily="34" charset="0"/>
              </a:rPr>
              <a:t>suşları</a:t>
            </a:r>
            <a:r>
              <a:rPr lang="tr-TR" altLang="tr-TR" sz="2000" dirty="0">
                <a:cs typeface="Arial" panose="020B0604020202020204" pitchFamily="34" charset="0"/>
              </a:rPr>
              <a:t> tarafından oluşturulan kapsül antijenleri vardır.</a:t>
            </a:r>
          </a:p>
          <a:p>
            <a:pPr marL="0" indent="0" algn="just">
              <a:lnSpc>
                <a:spcPct val="100000"/>
              </a:lnSpc>
              <a:buNone/>
            </a:pPr>
            <a:endParaRPr lang="tr-TR" altLang="tr-TR" sz="2000" dirty="0">
              <a:cs typeface="Arial" panose="020B0604020202020204" pitchFamily="34" charset="0"/>
            </a:endParaRPr>
          </a:p>
        </p:txBody>
      </p:sp>
    </p:spTree>
    <p:extLst>
      <p:ext uri="{BB962C8B-B14F-4D97-AF65-F5344CB8AC3E}">
        <p14:creationId xmlns:p14="http://schemas.microsoft.com/office/powerpoint/2010/main" val="4155077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r>
              <a:rPr lang="tr-TR" sz="2000" dirty="0">
                <a:cs typeface="Arial" pitchFamily="34" charset="0"/>
              </a:rPr>
              <a:t>HASTALANDIRICILIKLARINA ETKİ EDEN ÇEŞİTLİ MADDELER</a:t>
            </a:r>
          </a:p>
          <a:p>
            <a:pPr marL="0" indent="0" algn="just">
              <a:lnSpc>
                <a:spcPct val="100000"/>
              </a:lnSpc>
              <a:buNone/>
            </a:pPr>
            <a:endParaRPr lang="tr-TR" sz="2000" dirty="0">
              <a:cs typeface="Arial" pitchFamily="34" charset="0"/>
            </a:endParaRPr>
          </a:p>
          <a:p>
            <a:pPr algn="just">
              <a:lnSpc>
                <a:spcPct val="100000"/>
              </a:lnSpc>
              <a:buFont typeface="Wingdings" panose="05000000000000000000" pitchFamily="2" charset="2"/>
              <a:buChar char="Ø"/>
            </a:pPr>
            <a:r>
              <a:rPr lang="tr-TR" sz="2000" dirty="0" err="1">
                <a:cs typeface="Arial" pitchFamily="34" charset="0"/>
              </a:rPr>
              <a:t>Ekzotoksin</a:t>
            </a:r>
            <a:r>
              <a:rPr lang="tr-TR" sz="2000" dirty="0">
                <a:cs typeface="Arial" pitchFamily="34" charset="0"/>
              </a:rPr>
              <a:t> ve </a:t>
            </a:r>
            <a:r>
              <a:rPr lang="tr-TR" sz="2000" dirty="0" err="1">
                <a:cs typeface="Arial" pitchFamily="34" charset="0"/>
              </a:rPr>
              <a:t>hemolizinler</a:t>
            </a:r>
            <a:endParaRPr lang="tr-TR" sz="2000" dirty="0">
              <a:cs typeface="Arial" pitchFamily="34" charset="0"/>
            </a:endParaRPr>
          </a:p>
          <a:p>
            <a:pPr algn="just">
              <a:lnSpc>
                <a:spcPct val="100000"/>
              </a:lnSpc>
              <a:buFont typeface="Wingdings" panose="05000000000000000000" pitchFamily="2" charset="2"/>
              <a:buChar char="Ø"/>
            </a:pPr>
            <a:r>
              <a:rPr lang="tr-TR" sz="2000" dirty="0">
                <a:cs typeface="Arial" pitchFamily="34" charset="0"/>
              </a:rPr>
              <a:t>Lökosidin</a:t>
            </a:r>
          </a:p>
          <a:p>
            <a:pPr algn="just">
              <a:lnSpc>
                <a:spcPct val="100000"/>
              </a:lnSpc>
              <a:buFont typeface="Wingdings" panose="05000000000000000000" pitchFamily="2" charset="2"/>
              <a:buChar char="Ø"/>
            </a:pPr>
            <a:r>
              <a:rPr lang="tr-TR" sz="2000" dirty="0" err="1">
                <a:cs typeface="Arial" pitchFamily="34" charset="0"/>
              </a:rPr>
              <a:t>Koagülaz</a:t>
            </a:r>
            <a:endParaRPr lang="tr-TR" sz="2000" dirty="0">
              <a:cs typeface="Arial" pitchFamily="34" charset="0"/>
            </a:endParaRPr>
          </a:p>
          <a:p>
            <a:pPr algn="just">
              <a:lnSpc>
                <a:spcPct val="100000"/>
              </a:lnSpc>
              <a:buFont typeface="Wingdings" panose="05000000000000000000" pitchFamily="2" charset="2"/>
              <a:buChar char="Ø"/>
            </a:pPr>
            <a:r>
              <a:rPr lang="tr-TR" sz="2000" dirty="0" err="1">
                <a:cs typeface="Arial" pitchFamily="34" charset="0"/>
              </a:rPr>
              <a:t>Stafilokinaz</a:t>
            </a:r>
            <a:endParaRPr lang="tr-TR" sz="2000" dirty="0">
              <a:cs typeface="Arial" pitchFamily="34" charset="0"/>
            </a:endParaRPr>
          </a:p>
          <a:p>
            <a:pPr algn="just">
              <a:lnSpc>
                <a:spcPct val="100000"/>
              </a:lnSpc>
              <a:buFont typeface="Wingdings" panose="05000000000000000000" pitchFamily="2" charset="2"/>
              <a:buChar char="Ø"/>
            </a:pPr>
            <a:r>
              <a:rPr lang="tr-TR" sz="2000" dirty="0" err="1">
                <a:cs typeface="Arial" pitchFamily="34" charset="0"/>
              </a:rPr>
              <a:t>Lipaz</a:t>
            </a:r>
            <a:endParaRPr lang="tr-TR" sz="2000" dirty="0">
              <a:cs typeface="Arial" pitchFamily="34" charset="0"/>
            </a:endParaRPr>
          </a:p>
          <a:p>
            <a:pPr algn="just">
              <a:lnSpc>
                <a:spcPct val="100000"/>
              </a:lnSpc>
              <a:buFont typeface="Wingdings" panose="05000000000000000000" pitchFamily="2" charset="2"/>
              <a:buChar char="Ø"/>
            </a:pPr>
            <a:r>
              <a:rPr lang="tr-TR" sz="2000" dirty="0" err="1">
                <a:cs typeface="Arial" pitchFamily="34" charset="0"/>
              </a:rPr>
              <a:t>Hiyalüronidaz</a:t>
            </a:r>
            <a:endParaRPr lang="tr-TR" sz="2000" dirty="0">
              <a:cs typeface="Arial" pitchFamily="34" charset="0"/>
            </a:endParaRPr>
          </a:p>
          <a:p>
            <a:pPr algn="just">
              <a:lnSpc>
                <a:spcPct val="100000"/>
              </a:lnSpc>
              <a:buFont typeface="Wingdings" panose="05000000000000000000" pitchFamily="2" charset="2"/>
              <a:buChar char="Ø"/>
            </a:pPr>
            <a:r>
              <a:rPr lang="tr-TR" sz="2000" dirty="0" err="1">
                <a:cs typeface="Arial" pitchFamily="34" charset="0"/>
              </a:rPr>
              <a:t>Deoksiribonükleaz</a:t>
            </a:r>
            <a:r>
              <a:rPr lang="tr-TR" sz="2000" dirty="0">
                <a:cs typeface="Arial" pitchFamily="34" charset="0"/>
              </a:rPr>
              <a:t> (</a:t>
            </a:r>
            <a:r>
              <a:rPr lang="tr-TR" sz="2000" dirty="0" err="1">
                <a:cs typeface="Arial" pitchFamily="34" charset="0"/>
              </a:rPr>
              <a:t>DNase</a:t>
            </a:r>
            <a:r>
              <a:rPr lang="tr-TR" sz="2000" dirty="0">
                <a:cs typeface="Arial" pitchFamily="34" charset="0"/>
              </a:rPr>
              <a:t>)</a:t>
            </a:r>
          </a:p>
          <a:p>
            <a:pPr algn="just">
              <a:lnSpc>
                <a:spcPct val="100000"/>
              </a:lnSpc>
              <a:buFont typeface="Wingdings" panose="05000000000000000000" pitchFamily="2" charset="2"/>
              <a:buChar char="Ø"/>
            </a:pPr>
            <a:r>
              <a:rPr lang="tr-TR" sz="2000" dirty="0" err="1">
                <a:cs typeface="Arial" pitchFamily="34" charset="0"/>
              </a:rPr>
              <a:t>Enterotoksin</a:t>
            </a:r>
            <a:endParaRPr lang="tr-TR" sz="2000" dirty="0">
              <a:cs typeface="Arial" pitchFamily="34" charset="0"/>
            </a:endParaRPr>
          </a:p>
          <a:p>
            <a:pPr algn="just">
              <a:lnSpc>
                <a:spcPct val="100000"/>
              </a:lnSpc>
              <a:buFont typeface="Wingdings" panose="05000000000000000000" pitchFamily="2" charset="2"/>
              <a:buChar char="Ø"/>
            </a:pPr>
            <a:r>
              <a:rPr lang="tr-TR" sz="2000" dirty="0" err="1">
                <a:cs typeface="Arial" pitchFamily="34" charset="0"/>
              </a:rPr>
              <a:t>Epidermolitik</a:t>
            </a:r>
            <a:r>
              <a:rPr lang="tr-TR" sz="2000" dirty="0">
                <a:cs typeface="Arial" pitchFamily="34" charset="0"/>
              </a:rPr>
              <a:t> toksin ( </a:t>
            </a:r>
            <a:r>
              <a:rPr lang="tr-TR" sz="2000" dirty="0" err="1">
                <a:cs typeface="Arial" pitchFamily="34" charset="0"/>
              </a:rPr>
              <a:t>Exfoliative</a:t>
            </a:r>
            <a:r>
              <a:rPr lang="tr-TR" sz="2000" dirty="0">
                <a:cs typeface="Arial" pitchFamily="34" charset="0"/>
              </a:rPr>
              <a:t> toksin)</a:t>
            </a:r>
          </a:p>
          <a:p>
            <a:pPr algn="just">
              <a:lnSpc>
                <a:spcPct val="100000"/>
              </a:lnSpc>
              <a:buFont typeface="Wingdings" panose="05000000000000000000" pitchFamily="2" charset="2"/>
              <a:buChar char="Ø"/>
            </a:pPr>
            <a:r>
              <a:rPr lang="tr-TR" sz="2000" dirty="0" err="1">
                <a:cs typeface="Arial" pitchFamily="34" charset="0"/>
              </a:rPr>
              <a:t>Toksik</a:t>
            </a:r>
            <a:r>
              <a:rPr lang="tr-TR" sz="2000" dirty="0">
                <a:cs typeface="Arial" pitchFamily="34" charset="0"/>
              </a:rPr>
              <a:t> şok sendromu ile bağlantılı toksin</a:t>
            </a:r>
          </a:p>
          <a:p>
            <a:pPr algn="just">
              <a:lnSpc>
                <a:spcPct val="100000"/>
              </a:lnSpc>
              <a:buFont typeface="Wingdings" panose="05000000000000000000" pitchFamily="2" charset="2"/>
              <a:buChar char="Ø"/>
            </a:pPr>
            <a:r>
              <a:rPr lang="tr-TR" sz="2000" dirty="0" err="1">
                <a:cs typeface="Arial" pitchFamily="34" charset="0"/>
              </a:rPr>
              <a:t>Slime</a:t>
            </a:r>
            <a:r>
              <a:rPr lang="tr-TR" sz="2000" dirty="0">
                <a:cs typeface="Arial" pitchFamily="34" charset="0"/>
              </a:rPr>
              <a:t> </a:t>
            </a:r>
            <a:r>
              <a:rPr lang="tr-TR" sz="2000" dirty="0" err="1">
                <a:cs typeface="Arial" pitchFamily="34" charset="0"/>
              </a:rPr>
              <a:t>factor</a:t>
            </a:r>
            <a:endParaRPr lang="tr-TR" sz="2000" dirty="0">
              <a:cs typeface="Arial" pitchFamily="34" charset="0"/>
            </a:endParaRPr>
          </a:p>
          <a:p>
            <a:pPr algn="just">
              <a:lnSpc>
                <a:spcPct val="100000"/>
              </a:lnSpc>
              <a:buFont typeface="Wingdings" panose="05000000000000000000" pitchFamily="2" charset="2"/>
              <a:buChar char="Ø"/>
            </a:pPr>
            <a:r>
              <a:rPr lang="tr-TR" sz="2000" dirty="0" err="1">
                <a:cs typeface="Arial" pitchFamily="34" charset="0"/>
              </a:rPr>
              <a:t>Antifagositik</a:t>
            </a:r>
            <a:r>
              <a:rPr lang="tr-TR" sz="2000" dirty="0">
                <a:cs typeface="Arial" pitchFamily="34" charset="0"/>
              </a:rPr>
              <a:t> madde</a:t>
            </a:r>
          </a:p>
          <a:p>
            <a:pPr algn="just">
              <a:lnSpc>
                <a:spcPct val="100000"/>
              </a:lnSpc>
              <a:buFont typeface="Wingdings" panose="05000000000000000000" pitchFamily="2" charset="2"/>
              <a:buChar char="Ø"/>
            </a:pPr>
            <a:r>
              <a:rPr lang="tr-TR" sz="2000" dirty="0" err="1">
                <a:cs typeface="Arial" pitchFamily="34" charset="0"/>
              </a:rPr>
              <a:t>Penisilinaz</a:t>
            </a:r>
            <a:endParaRPr lang="tr-TR" sz="2000" dirty="0">
              <a:cs typeface="Arial" pitchFamily="34" charset="0"/>
            </a:endParaRPr>
          </a:p>
          <a:p>
            <a:pPr marL="0" indent="0" algn="just">
              <a:lnSpc>
                <a:spcPct val="100000"/>
              </a:lnSpc>
              <a:buNone/>
            </a:pPr>
            <a:endParaRPr lang="en-US" sz="2000" dirty="0">
              <a:cs typeface="Arial" pitchFamily="34" charset="0"/>
            </a:endParaRPr>
          </a:p>
        </p:txBody>
      </p:sp>
    </p:spTree>
    <p:extLst>
      <p:ext uri="{BB962C8B-B14F-4D97-AF65-F5344CB8AC3E}">
        <p14:creationId xmlns:p14="http://schemas.microsoft.com/office/powerpoint/2010/main" val="3971209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ctr">
              <a:lnSpc>
                <a:spcPct val="100000"/>
              </a:lnSpc>
              <a:buNone/>
            </a:pPr>
            <a:endParaRPr lang="tr-TR" sz="2000" dirty="0">
              <a:cs typeface="Arial" pitchFamily="34" charset="0"/>
            </a:endParaRPr>
          </a:p>
          <a:p>
            <a:pPr marL="0" indent="0" algn="ctr">
              <a:lnSpc>
                <a:spcPct val="100000"/>
              </a:lnSpc>
              <a:buNone/>
            </a:pPr>
            <a:r>
              <a:rPr lang="tr-TR" sz="3200" b="1" dirty="0">
                <a:cs typeface="Arial" pitchFamily="34" charset="0"/>
              </a:rPr>
              <a:t>STAFİLOKOK HEMOLİZİNLERİ VE ETKİLEDİĞİ ALYUVAR CİNSLERİ</a:t>
            </a:r>
          </a:p>
          <a:p>
            <a:pPr marL="0" indent="0" algn="ctr">
              <a:lnSpc>
                <a:spcPct val="100000"/>
              </a:lnSpc>
              <a:buNone/>
            </a:pPr>
            <a:endParaRPr lang="tr-TR" sz="2000" dirty="0"/>
          </a:p>
        </p:txBody>
      </p:sp>
      <p:graphicFrame>
        <p:nvGraphicFramePr>
          <p:cNvPr id="5" name="Group 32">
            <a:extLst>
              <a:ext uri="{FF2B5EF4-FFF2-40B4-BE49-F238E27FC236}">
                <a16:creationId xmlns:a16="http://schemas.microsoft.com/office/drawing/2014/main" xmlns="" id="{10F434A2-CD03-4F5A-A93B-C3D79F0C2617}"/>
              </a:ext>
            </a:extLst>
          </p:cNvPr>
          <p:cNvGraphicFramePr>
            <a:graphicFrameLocks/>
          </p:cNvGraphicFramePr>
          <p:nvPr>
            <p:extLst>
              <p:ext uri="{D42A27DB-BD31-4B8C-83A1-F6EECF244321}">
                <p14:modId xmlns:p14="http://schemas.microsoft.com/office/powerpoint/2010/main" val="3994994919"/>
              </p:ext>
            </p:extLst>
          </p:nvPr>
        </p:nvGraphicFramePr>
        <p:xfrm>
          <a:off x="106017" y="1603512"/>
          <a:ext cx="11993218" cy="5155098"/>
        </p:xfrm>
        <a:graphic>
          <a:graphicData uri="http://schemas.openxmlformats.org/drawingml/2006/table">
            <a:tbl>
              <a:tblPr/>
              <a:tblGrid>
                <a:gridCol w="5997801">
                  <a:extLst>
                    <a:ext uri="{9D8B030D-6E8A-4147-A177-3AD203B41FA5}">
                      <a16:colId xmlns:a16="http://schemas.microsoft.com/office/drawing/2014/main" xmlns="" val="20000"/>
                    </a:ext>
                  </a:extLst>
                </a:gridCol>
                <a:gridCol w="5995417">
                  <a:extLst>
                    <a:ext uri="{9D8B030D-6E8A-4147-A177-3AD203B41FA5}">
                      <a16:colId xmlns:a16="http://schemas.microsoft.com/office/drawing/2014/main" xmlns="" val="20001"/>
                    </a:ext>
                  </a:extLst>
                </a:gridCol>
              </a:tblGrid>
              <a:tr h="10300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400" b="0" i="0" u="none" strike="noStrike" cap="none" normalizeH="0" baseline="0" dirty="0" err="1">
                          <a:ln>
                            <a:noFill/>
                          </a:ln>
                          <a:solidFill>
                            <a:schemeClr val="tx1"/>
                          </a:solidFill>
                          <a:effectLst>
                            <a:outerShdw blurRad="38100" dist="38100" dir="2700000" algn="tl">
                              <a:srgbClr val="000000"/>
                            </a:outerShdw>
                          </a:effectLst>
                          <a:latin typeface="Arial" pitchFamily="34" charset="0"/>
                          <a:cs typeface="Arial" pitchFamily="34" charset="0"/>
                        </a:rPr>
                        <a:t>Hemolizinler</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4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Alyuvarlar</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32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400" b="0" i="0" u="none" strike="noStrike" cap="none" normalizeH="0" baseline="0">
                          <a:ln>
                            <a:noFill/>
                          </a:ln>
                          <a:solidFill>
                            <a:schemeClr val="tx1"/>
                          </a:solidFill>
                          <a:effectLst>
                            <a:outerShdw blurRad="38100" dist="38100" dir="2700000" algn="tl">
                              <a:srgbClr val="000000"/>
                            </a:outerShdw>
                          </a:effectLst>
                          <a:latin typeface="Arial" pitchFamily="34" charset="0"/>
                          <a:cs typeface="Arial" pitchFamily="34" charset="0"/>
                        </a:rPr>
                        <a:t>Alfa hemolizin</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4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Tavşan</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300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400" b="0" i="0" u="none" strike="noStrike" cap="none" normalizeH="0" baseline="0">
                          <a:ln>
                            <a:noFill/>
                          </a:ln>
                          <a:solidFill>
                            <a:schemeClr val="tx1"/>
                          </a:solidFill>
                          <a:effectLst>
                            <a:outerShdw blurRad="38100" dist="38100" dir="2700000" algn="tl">
                              <a:srgbClr val="000000"/>
                            </a:outerShdw>
                          </a:effectLst>
                          <a:latin typeface="Arial" pitchFamily="34" charset="0"/>
                          <a:cs typeface="Arial" pitchFamily="34" charset="0"/>
                        </a:rPr>
                        <a:t>Beta hemolizin</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4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Koyun, sığır</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32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400" b="0" i="0" u="none" strike="noStrike" cap="none" normalizeH="0" baseline="0">
                          <a:ln>
                            <a:noFill/>
                          </a:ln>
                          <a:solidFill>
                            <a:schemeClr val="tx1"/>
                          </a:solidFill>
                          <a:effectLst>
                            <a:outerShdw blurRad="38100" dist="38100" dir="2700000" algn="tl">
                              <a:srgbClr val="000000"/>
                            </a:outerShdw>
                          </a:effectLst>
                          <a:latin typeface="Arial" pitchFamily="34" charset="0"/>
                          <a:cs typeface="Arial" pitchFamily="34" charset="0"/>
                        </a:rPr>
                        <a:t>Gama hemolizin</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4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Tavşan, insan, koyun</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308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4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Delta </a:t>
                      </a:r>
                      <a:r>
                        <a:rPr kumimoji="0" lang="tr-TR" sz="2400" b="0" i="0" u="none" strike="noStrike" cap="none" normalizeH="0" baseline="0" dirty="0" err="1">
                          <a:ln>
                            <a:noFill/>
                          </a:ln>
                          <a:solidFill>
                            <a:schemeClr val="tx1"/>
                          </a:solidFill>
                          <a:effectLst>
                            <a:outerShdw blurRad="38100" dist="38100" dir="2700000" algn="tl">
                              <a:srgbClr val="000000"/>
                            </a:outerShdw>
                          </a:effectLst>
                          <a:latin typeface="Arial" pitchFamily="34" charset="0"/>
                          <a:cs typeface="Arial" pitchFamily="34" charset="0"/>
                        </a:rPr>
                        <a:t>hemolizin</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tr-TR" sz="24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İnsan, tavşan, koyun, maymun</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497587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452628" indent="-342900" algn="just">
              <a:lnSpc>
                <a:spcPct val="100000"/>
              </a:lnSpc>
              <a:buFont typeface="Wingdings" panose="05000000000000000000" pitchFamily="2" charset="2"/>
              <a:buChar char="Ø"/>
              <a:defRPr/>
            </a:pPr>
            <a:endParaRPr lang="tr-TR" sz="2000" dirty="0"/>
          </a:p>
          <a:p>
            <a:pPr marL="452628" indent="-342900" algn="just">
              <a:lnSpc>
                <a:spcPct val="100000"/>
              </a:lnSpc>
              <a:buFont typeface="Wingdings" panose="05000000000000000000" pitchFamily="2" charset="2"/>
              <a:buChar char="Ø"/>
              <a:defRPr/>
            </a:pPr>
            <a:r>
              <a:rPr lang="tr-TR" sz="2000" dirty="0"/>
              <a:t>Alfa </a:t>
            </a:r>
            <a:r>
              <a:rPr lang="tr-TR" sz="2000" dirty="0" err="1"/>
              <a:t>hemolizin</a:t>
            </a:r>
            <a:r>
              <a:rPr lang="tr-TR" sz="2000" dirty="0"/>
              <a:t> (Alfa toksin)</a:t>
            </a:r>
          </a:p>
          <a:p>
            <a:pPr marL="452628" indent="-342900" algn="just">
              <a:lnSpc>
                <a:spcPct val="100000"/>
              </a:lnSpc>
              <a:buFont typeface="Wingdings" panose="05000000000000000000" pitchFamily="2" charset="2"/>
              <a:buChar char="Ø"/>
              <a:defRPr/>
            </a:pPr>
            <a:r>
              <a:rPr lang="tr-TR" sz="2000" dirty="0"/>
              <a:t>Tavşan alyuvarları için </a:t>
            </a:r>
            <a:r>
              <a:rPr lang="tr-TR" sz="2000" dirty="0" err="1"/>
              <a:t>hemolitik</a:t>
            </a:r>
            <a:r>
              <a:rPr lang="tr-TR" sz="2000" dirty="0"/>
              <a:t> aktivitesi yüksektir.</a:t>
            </a:r>
          </a:p>
          <a:p>
            <a:pPr marL="452628" indent="-342900" algn="just">
              <a:lnSpc>
                <a:spcPct val="100000"/>
              </a:lnSpc>
              <a:buFont typeface="Wingdings" panose="05000000000000000000" pitchFamily="2" charset="2"/>
              <a:buChar char="Ø"/>
              <a:defRPr/>
            </a:pPr>
            <a:r>
              <a:rPr lang="tr-TR" sz="2000" dirty="0"/>
              <a:t>İnsan alyuvarlarına fazla bir etkisi yoktur.</a:t>
            </a:r>
          </a:p>
          <a:p>
            <a:pPr marL="452628" indent="-342900" algn="just">
              <a:lnSpc>
                <a:spcPct val="100000"/>
              </a:lnSpc>
              <a:buFont typeface="Wingdings" panose="05000000000000000000" pitchFamily="2" charset="2"/>
              <a:buChar char="Ø"/>
              <a:defRPr/>
            </a:pPr>
            <a:r>
              <a:rPr lang="tr-TR" sz="2000" dirty="0"/>
              <a:t>İnsan </a:t>
            </a:r>
            <a:r>
              <a:rPr lang="tr-TR" sz="2000" dirty="0" err="1"/>
              <a:t>trombosit</a:t>
            </a:r>
            <a:r>
              <a:rPr lang="tr-TR" sz="2000" dirty="0"/>
              <a:t>, </a:t>
            </a:r>
            <a:r>
              <a:rPr lang="tr-TR" sz="2000" dirty="0" err="1"/>
              <a:t>makrofaj</a:t>
            </a:r>
            <a:r>
              <a:rPr lang="tr-TR" sz="2000" dirty="0"/>
              <a:t> ve doku kültürleri üzerinde </a:t>
            </a:r>
            <a:r>
              <a:rPr lang="tr-TR" sz="2000" dirty="0" err="1"/>
              <a:t>hemolitik</a:t>
            </a:r>
            <a:r>
              <a:rPr lang="tr-TR" sz="2000" dirty="0"/>
              <a:t> aktivitesi,</a:t>
            </a:r>
          </a:p>
          <a:p>
            <a:pPr marL="452628" indent="-342900" algn="just">
              <a:lnSpc>
                <a:spcPct val="100000"/>
              </a:lnSpc>
              <a:buFont typeface="Wingdings" panose="05000000000000000000" pitchFamily="2" charset="2"/>
              <a:buChar char="Ø"/>
              <a:defRPr/>
            </a:pPr>
            <a:r>
              <a:rPr lang="tr-TR" sz="2000" dirty="0" err="1"/>
              <a:t>Dermonekrotik</a:t>
            </a:r>
            <a:r>
              <a:rPr lang="tr-TR" sz="2000" dirty="0"/>
              <a:t> bir faktördür.</a:t>
            </a:r>
          </a:p>
          <a:p>
            <a:pPr marL="452628" indent="-342900" algn="just">
              <a:lnSpc>
                <a:spcPct val="100000"/>
              </a:lnSpc>
              <a:buFont typeface="Wingdings" panose="05000000000000000000" pitchFamily="2" charset="2"/>
              <a:buChar char="Ø"/>
              <a:defRPr/>
            </a:pPr>
            <a:r>
              <a:rPr lang="tr-TR" sz="2000" dirty="0" err="1"/>
              <a:t>Antijeniktir</a:t>
            </a:r>
            <a:r>
              <a:rPr lang="tr-TR" sz="2000" dirty="0"/>
              <a:t>.</a:t>
            </a:r>
          </a:p>
          <a:p>
            <a:pPr marL="452628" indent="-342900" algn="just">
              <a:lnSpc>
                <a:spcPct val="100000"/>
              </a:lnSpc>
              <a:buFont typeface="Wingdings" panose="05000000000000000000" pitchFamily="2" charset="2"/>
              <a:buChar char="Ø"/>
              <a:defRPr/>
            </a:pPr>
            <a:r>
              <a:rPr lang="tr-TR" sz="2000" dirty="0"/>
              <a:t>Antitoksin ile nötralize olur.</a:t>
            </a:r>
          </a:p>
          <a:p>
            <a:pPr marL="452628" indent="-342900" algn="just">
              <a:lnSpc>
                <a:spcPct val="100000"/>
              </a:lnSpc>
              <a:buFont typeface="Wingdings" panose="05000000000000000000" pitchFamily="2" charset="2"/>
              <a:buChar char="Ø"/>
              <a:defRPr/>
            </a:pPr>
            <a:r>
              <a:rPr lang="tr-TR" sz="2000" dirty="0"/>
              <a:t>Formol ile </a:t>
            </a:r>
            <a:r>
              <a:rPr lang="tr-TR" sz="2000" dirty="0" err="1"/>
              <a:t>toksoid</a:t>
            </a:r>
            <a:r>
              <a:rPr lang="tr-TR" sz="2000" dirty="0"/>
              <a:t> haline gelebilir.</a:t>
            </a:r>
          </a:p>
          <a:p>
            <a:pPr marL="109728" indent="0" algn="just">
              <a:lnSpc>
                <a:spcPct val="100000"/>
              </a:lnSpc>
              <a:buNone/>
              <a:defRPr/>
            </a:pPr>
            <a:endParaRPr lang="tr-TR" sz="2000" dirty="0"/>
          </a:p>
        </p:txBody>
      </p:sp>
    </p:spTree>
    <p:extLst>
      <p:ext uri="{BB962C8B-B14F-4D97-AF65-F5344CB8AC3E}">
        <p14:creationId xmlns:p14="http://schemas.microsoft.com/office/powerpoint/2010/main" val="1245380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Beta </a:t>
            </a:r>
            <a:r>
              <a:rPr lang="tr-TR" altLang="tr-TR" sz="2000" dirty="0" err="1">
                <a:cs typeface="Arial" panose="020B0604020202020204" pitchFamily="34" charset="0"/>
              </a:rPr>
              <a:t>hemolizin</a:t>
            </a:r>
            <a:r>
              <a:rPr lang="tr-TR" altLang="tr-TR" sz="2000" dirty="0">
                <a:cs typeface="Arial" panose="020B0604020202020204" pitchFamily="34" charset="0"/>
              </a:rPr>
              <a:t> ( Beta Toksin) </a:t>
            </a:r>
          </a:p>
          <a:p>
            <a:pPr algn="just">
              <a:lnSpc>
                <a:spcPct val="100000"/>
              </a:lnSpc>
              <a:buFont typeface="Wingdings" panose="05000000000000000000" pitchFamily="2" charset="2"/>
              <a:buChar char="Ø"/>
            </a:pPr>
            <a:r>
              <a:rPr lang="tr-TR" altLang="tr-TR" sz="2000" dirty="0">
                <a:cs typeface="Arial" panose="020B0604020202020204" pitchFamily="34" charset="0"/>
              </a:rPr>
              <a:t>Antitoksin ile nötralize olur.</a:t>
            </a:r>
          </a:p>
          <a:p>
            <a:pPr algn="just">
              <a:lnSpc>
                <a:spcPct val="100000"/>
              </a:lnSpc>
              <a:buFont typeface="Wingdings" panose="05000000000000000000" pitchFamily="2" charset="2"/>
              <a:buChar char="Ø"/>
            </a:pPr>
            <a:r>
              <a:rPr lang="tr-TR" altLang="tr-TR" sz="2000" dirty="0">
                <a:cs typeface="Arial" panose="020B0604020202020204" pitchFamily="34" charset="0"/>
              </a:rPr>
              <a:t>Formol ile </a:t>
            </a:r>
            <a:r>
              <a:rPr lang="tr-TR" altLang="tr-TR" sz="2000" dirty="0" err="1">
                <a:cs typeface="Arial" panose="020B0604020202020204" pitchFamily="34" charset="0"/>
              </a:rPr>
              <a:t>toksoid</a:t>
            </a:r>
            <a:r>
              <a:rPr lang="tr-TR" altLang="tr-TR" sz="2000" dirty="0">
                <a:cs typeface="Arial" panose="020B0604020202020204" pitchFamily="34" charset="0"/>
              </a:rPr>
              <a:t> haline,</a:t>
            </a:r>
          </a:p>
          <a:p>
            <a:pPr algn="just">
              <a:lnSpc>
                <a:spcPct val="100000"/>
              </a:lnSpc>
              <a:buFont typeface="Wingdings" panose="05000000000000000000" pitchFamily="2" charset="2"/>
              <a:buChar char="Ø"/>
            </a:pPr>
            <a:r>
              <a:rPr lang="tr-TR" altLang="tr-TR" sz="2000" dirty="0">
                <a:cs typeface="Arial" panose="020B0604020202020204" pitchFamily="34" charset="0"/>
              </a:rPr>
              <a:t>En iyi koyun alyuvarlarını eritir.</a:t>
            </a:r>
          </a:p>
          <a:p>
            <a:pPr algn="just">
              <a:lnSpc>
                <a:spcPct val="100000"/>
              </a:lnSpc>
              <a:buFont typeface="Wingdings" panose="05000000000000000000" pitchFamily="2" charset="2"/>
              <a:buChar char="Ø"/>
            </a:pPr>
            <a:r>
              <a:rPr lang="tr-TR" altLang="tr-TR" sz="2000" dirty="0" err="1">
                <a:cs typeface="Arial" panose="020B0604020202020204" pitchFamily="34" charset="0"/>
              </a:rPr>
              <a:t>Staphylotoxin</a:t>
            </a:r>
            <a:r>
              <a:rPr lang="tr-TR" altLang="tr-TR" sz="2000" dirty="0">
                <a:cs typeface="Arial" panose="020B0604020202020204" pitchFamily="34" charset="0"/>
              </a:rPr>
              <a:t>,</a:t>
            </a:r>
          </a:p>
          <a:p>
            <a:pPr algn="just">
              <a:lnSpc>
                <a:spcPct val="100000"/>
              </a:lnSpc>
              <a:buFont typeface="Wingdings" panose="05000000000000000000" pitchFamily="2" charset="2"/>
              <a:buChar char="Ø"/>
            </a:pPr>
            <a:r>
              <a:rPr lang="tr-TR" altLang="tr-TR" sz="2000" dirty="0">
                <a:cs typeface="Arial" panose="020B0604020202020204" pitchFamily="34" charset="0"/>
              </a:rPr>
              <a:t>Daha az İnsan ve tavşan alyuvarlarını eritir.</a:t>
            </a:r>
            <a:endParaRPr lang="tr-TR" altLang="tr-TR" sz="2000" dirty="0"/>
          </a:p>
          <a:p>
            <a:pPr algn="just">
              <a:lnSpc>
                <a:spcPct val="100000"/>
              </a:lnSpc>
              <a:buFont typeface="Wingdings" panose="05000000000000000000" pitchFamily="2" charset="2"/>
              <a:buChar char="Ø"/>
            </a:pPr>
            <a:r>
              <a:rPr lang="tr-TR" altLang="tr-TR" sz="2000" dirty="0">
                <a:cs typeface="Arial" panose="020B0604020202020204" pitchFamily="34" charset="0"/>
              </a:rPr>
              <a:t>Gama  </a:t>
            </a:r>
            <a:r>
              <a:rPr lang="tr-TR" altLang="tr-TR" sz="2000" dirty="0" err="1">
                <a:cs typeface="Arial" panose="020B0604020202020204" pitchFamily="34" charset="0"/>
              </a:rPr>
              <a:t>hemolizin</a:t>
            </a:r>
            <a:r>
              <a:rPr lang="tr-TR" altLang="tr-TR" sz="2000" dirty="0">
                <a:cs typeface="Arial" panose="020B0604020202020204" pitchFamily="34" charset="0"/>
              </a:rPr>
              <a:t> tavşan, insan, koyun; </a:t>
            </a:r>
          </a:p>
          <a:p>
            <a:pPr algn="just">
              <a:lnSpc>
                <a:spcPct val="100000"/>
              </a:lnSpc>
              <a:buFont typeface="Wingdings" panose="05000000000000000000" pitchFamily="2" charset="2"/>
              <a:buChar char="Ø"/>
            </a:pPr>
            <a:r>
              <a:rPr lang="tr-TR" altLang="tr-TR" sz="2000" dirty="0">
                <a:cs typeface="Arial" panose="020B0604020202020204" pitchFamily="34" charset="0"/>
              </a:rPr>
              <a:t>Delta </a:t>
            </a:r>
            <a:r>
              <a:rPr lang="tr-TR" altLang="tr-TR" sz="2000" dirty="0" err="1">
                <a:cs typeface="Arial" panose="020B0604020202020204" pitchFamily="34" charset="0"/>
              </a:rPr>
              <a:t>hemolizin</a:t>
            </a:r>
            <a:r>
              <a:rPr lang="tr-TR" altLang="tr-TR" sz="2000" dirty="0">
                <a:cs typeface="Arial" panose="020B0604020202020204" pitchFamily="34" charset="0"/>
              </a:rPr>
              <a:t> </a:t>
            </a:r>
            <a:r>
              <a:rPr lang="tr-TR" altLang="tr-TR" sz="2000" dirty="0" err="1">
                <a:cs typeface="Arial" panose="020B0604020202020204" pitchFamily="34" charset="0"/>
              </a:rPr>
              <a:t>antijenik</a:t>
            </a:r>
            <a:r>
              <a:rPr lang="tr-TR" altLang="tr-TR" sz="2000" dirty="0">
                <a:cs typeface="Arial" panose="020B0604020202020204" pitchFamily="34" charset="0"/>
              </a:rPr>
              <a:t> değildir.</a:t>
            </a:r>
          </a:p>
          <a:p>
            <a:pPr algn="just">
              <a:lnSpc>
                <a:spcPct val="100000"/>
              </a:lnSpc>
              <a:buFont typeface="Wingdings" panose="05000000000000000000" pitchFamily="2" charset="2"/>
              <a:buChar char="Ø"/>
            </a:pPr>
            <a:r>
              <a:rPr lang="tr-TR" altLang="tr-TR" sz="2000" dirty="0">
                <a:cs typeface="Arial" panose="020B0604020202020204" pitchFamily="34" charset="0"/>
              </a:rPr>
              <a:t>İnsan, tavşan, koyun, maymun;</a:t>
            </a:r>
          </a:p>
          <a:p>
            <a:pPr algn="just">
              <a:lnSpc>
                <a:spcPct val="100000"/>
              </a:lnSpc>
              <a:buFont typeface="Wingdings" panose="05000000000000000000" pitchFamily="2" charset="2"/>
              <a:buChar char="Ø"/>
            </a:pPr>
            <a:r>
              <a:rPr lang="tr-TR" altLang="tr-TR" sz="2000" dirty="0">
                <a:cs typeface="Arial" panose="020B0604020202020204" pitchFamily="34" charset="0"/>
              </a:rPr>
              <a:t>Eritrosit, lökosit, </a:t>
            </a:r>
            <a:r>
              <a:rPr lang="tr-TR" altLang="tr-TR" sz="2000" dirty="0" err="1">
                <a:cs typeface="Arial" panose="020B0604020202020204" pitchFamily="34" charset="0"/>
              </a:rPr>
              <a:t>makrofaj</a:t>
            </a:r>
            <a:r>
              <a:rPr lang="tr-TR" altLang="tr-TR" sz="2000" dirty="0">
                <a:cs typeface="Arial" panose="020B0604020202020204" pitchFamily="34" charset="0"/>
              </a:rPr>
              <a:t>, lenfosit ve </a:t>
            </a:r>
            <a:r>
              <a:rPr lang="tr-TR" altLang="tr-TR" sz="2000" dirty="0" err="1">
                <a:cs typeface="Arial" panose="020B0604020202020204" pitchFamily="34" charset="0"/>
              </a:rPr>
              <a:t>trombositleri</a:t>
            </a:r>
            <a:r>
              <a:rPr lang="tr-TR" altLang="tr-TR" sz="2000" dirty="0">
                <a:cs typeface="Arial" panose="020B0604020202020204" pitchFamily="34" charset="0"/>
              </a:rPr>
              <a:t> hasara uğratır.</a:t>
            </a:r>
          </a:p>
          <a:p>
            <a:pPr marL="0" indent="0" algn="just">
              <a:lnSpc>
                <a:spcPct val="100000"/>
              </a:lnSpc>
              <a:buNone/>
            </a:pPr>
            <a:endParaRPr lang="tr-TR" altLang="tr-TR" sz="2000" dirty="0">
              <a:cs typeface="Arial" panose="020B0604020202020204" pitchFamily="34" charset="0"/>
            </a:endParaRPr>
          </a:p>
        </p:txBody>
      </p:sp>
    </p:spTree>
    <p:extLst>
      <p:ext uri="{BB962C8B-B14F-4D97-AF65-F5344CB8AC3E}">
        <p14:creationId xmlns:p14="http://schemas.microsoft.com/office/powerpoint/2010/main" val="4092842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altLang="tr-TR" sz="2000" dirty="0">
              <a:cs typeface="Arial" panose="020B0604020202020204" pitchFamily="34" charset="0"/>
            </a:endParaRPr>
          </a:p>
          <a:p>
            <a:pPr marL="0" indent="0" algn="just">
              <a:lnSpc>
                <a:spcPct val="100000"/>
              </a:lnSpc>
              <a:buNone/>
            </a:pPr>
            <a:r>
              <a:rPr lang="tr-TR" altLang="tr-TR" sz="2000" dirty="0">
                <a:cs typeface="Arial" panose="020B0604020202020204" pitchFamily="34" charset="0"/>
              </a:rPr>
              <a:t>LÖKOSİDİN</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Özel antijen yapısında,</a:t>
            </a:r>
          </a:p>
          <a:p>
            <a:pPr algn="just">
              <a:lnSpc>
                <a:spcPct val="100000"/>
              </a:lnSpc>
              <a:buFont typeface="Wingdings" panose="05000000000000000000" pitchFamily="2" charset="2"/>
              <a:buChar char="Ø"/>
            </a:pPr>
            <a:r>
              <a:rPr lang="tr-TR" altLang="tr-TR" sz="2000" dirty="0">
                <a:cs typeface="Arial" panose="020B0604020202020204" pitchFamily="34" charset="0"/>
              </a:rPr>
              <a:t>İnsan ve tavşan lökositleri ile </a:t>
            </a:r>
            <a:r>
              <a:rPr lang="tr-TR" altLang="tr-TR" sz="2000" dirty="0" err="1">
                <a:cs typeface="Arial" panose="020B0604020202020204" pitchFamily="34" charset="0"/>
              </a:rPr>
              <a:t>makrofajları</a:t>
            </a:r>
            <a:r>
              <a:rPr lang="tr-TR" altLang="tr-TR" sz="2000" dirty="0">
                <a:cs typeface="Arial" panose="020B0604020202020204" pitchFamily="34" charset="0"/>
              </a:rPr>
              <a:t>,</a:t>
            </a:r>
          </a:p>
          <a:p>
            <a:pPr algn="just">
              <a:lnSpc>
                <a:spcPct val="100000"/>
              </a:lnSpc>
              <a:buFont typeface="Wingdings" panose="05000000000000000000" pitchFamily="2" charset="2"/>
              <a:buChar char="Ø"/>
            </a:pPr>
            <a:r>
              <a:rPr lang="tr-TR" altLang="tr-TR" sz="2000" dirty="0">
                <a:cs typeface="Arial" panose="020B0604020202020204" pitchFamily="34" charset="0"/>
              </a:rPr>
              <a:t>Lökosidin yapan </a:t>
            </a:r>
            <a:r>
              <a:rPr lang="tr-TR" altLang="tr-TR" sz="2000" dirty="0" err="1">
                <a:cs typeface="Arial" panose="020B0604020202020204" pitchFamily="34" charset="0"/>
              </a:rPr>
              <a:t>staph.lar</a:t>
            </a:r>
            <a:r>
              <a:rPr lang="tr-TR" altLang="tr-TR" sz="2000" dirty="0">
                <a:cs typeface="Arial" panose="020B0604020202020204" pitchFamily="34" charset="0"/>
              </a:rPr>
              <a:t> lökositler üzerine öldürücü etki  ile fagositozu engeller.</a:t>
            </a:r>
          </a:p>
          <a:p>
            <a:pPr algn="just">
              <a:lnSpc>
                <a:spcPct val="100000"/>
              </a:lnSpc>
              <a:buFont typeface="Wingdings" panose="05000000000000000000" pitchFamily="2" charset="2"/>
              <a:buChar char="Ø"/>
            </a:pPr>
            <a:r>
              <a:rPr lang="tr-TR" altLang="tr-TR" sz="2000" dirty="0" err="1">
                <a:cs typeface="Arial" panose="020B0604020202020204" pitchFamily="34" charset="0"/>
              </a:rPr>
              <a:t>Virulans</a:t>
            </a:r>
            <a:r>
              <a:rPr lang="tr-TR" altLang="tr-TR" sz="2000" dirty="0">
                <a:cs typeface="Arial" panose="020B0604020202020204" pitchFamily="34" charset="0"/>
              </a:rPr>
              <a:t> faktörü,</a:t>
            </a:r>
          </a:p>
          <a:p>
            <a:pPr algn="just">
              <a:lnSpc>
                <a:spcPct val="100000"/>
              </a:lnSpc>
              <a:buFont typeface="Wingdings" panose="05000000000000000000" pitchFamily="2" charset="2"/>
              <a:buChar char="Ø"/>
            </a:pPr>
            <a:r>
              <a:rPr lang="tr-TR" altLang="tr-TR" sz="2000" dirty="0">
                <a:cs typeface="Arial" panose="020B0604020202020204" pitchFamily="34" charset="0"/>
              </a:rPr>
              <a:t>Formaldehitle </a:t>
            </a:r>
            <a:r>
              <a:rPr lang="tr-TR" altLang="tr-TR" sz="2000" dirty="0" err="1">
                <a:cs typeface="Arial" panose="020B0604020202020204" pitchFamily="34" charset="0"/>
              </a:rPr>
              <a:t>toksoide</a:t>
            </a:r>
            <a:r>
              <a:rPr lang="tr-TR" altLang="tr-TR" sz="2000" dirty="0">
                <a:cs typeface="Arial" panose="020B0604020202020204" pitchFamily="34" charset="0"/>
              </a:rPr>
              <a:t> dönüştürülebilir.</a:t>
            </a:r>
          </a:p>
          <a:p>
            <a:pPr marL="0" indent="0" algn="just">
              <a:lnSpc>
                <a:spcPct val="100000"/>
              </a:lnSpc>
              <a:buNone/>
            </a:pPr>
            <a:endParaRPr lang="tr-TR" sz="2000" dirty="0"/>
          </a:p>
        </p:txBody>
      </p:sp>
    </p:spTree>
    <p:extLst>
      <p:ext uri="{BB962C8B-B14F-4D97-AF65-F5344CB8AC3E}">
        <p14:creationId xmlns:p14="http://schemas.microsoft.com/office/powerpoint/2010/main" val="2715569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cs typeface="Arial" pitchFamily="34" charset="0"/>
            </a:endParaRPr>
          </a:p>
          <a:p>
            <a:pPr marL="0" indent="0" algn="just">
              <a:lnSpc>
                <a:spcPct val="100000"/>
              </a:lnSpc>
              <a:buNone/>
            </a:pPr>
            <a:r>
              <a:rPr lang="tr-TR" sz="2000" dirty="0">
                <a:cs typeface="Arial" pitchFamily="34" charset="0"/>
              </a:rPr>
              <a:t>ENTEROTOKSİN</a:t>
            </a:r>
          </a:p>
          <a:p>
            <a:pPr marL="0" indent="0" algn="just">
              <a:lnSpc>
                <a:spcPct val="100000"/>
              </a:lnSpc>
              <a:buNone/>
            </a:pPr>
            <a:endParaRPr lang="tr-TR" sz="2000" dirty="0">
              <a:cs typeface="Arial"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Stafilokok toksinleri gıda zehirlenmesinde  ana etkendir.</a:t>
            </a:r>
          </a:p>
          <a:p>
            <a:pPr algn="just">
              <a:lnSpc>
                <a:spcPct val="100000"/>
              </a:lnSpc>
              <a:buFont typeface="Wingdings" panose="05000000000000000000" pitchFamily="2" charset="2"/>
              <a:buChar char="Ø"/>
            </a:pPr>
            <a:r>
              <a:rPr lang="tr-TR" altLang="tr-TR" sz="2000" dirty="0">
                <a:cs typeface="Arial" panose="020B0604020202020204" pitchFamily="34" charset="0"/>
              </a:rPr>
              <a:t>Bakteri uygun olmayan şartlarda saklanan yiyeceklerde ürer.</a:t>
            </a:r>
          </a:p>
          <a:p>
            <a:pPr algn="just">
              <a:lnSpc>
                <a:spcPct val="100000"/>
              </a:lnSpc>
              <a:buFont typeface="Wingdings" panose="05000000000000000000" pitchFamily="2" charset="2"/>
              <a:buChar char="Ø"/>
            </a:pPr>
            <a:r>
              <a:rPr lang="tr-TR" altLang="tr-TR" sz="2000" dirty="0">
                <a:cs typeface="Arial" panose="020B0604020202020204" pitchFamily="34" charset="0"/>
              </a:rPr>
              <a:t>Pişirme sürecinde ölseler bile, </a:t>
            </a:r>
            <a:r>
              <a:rPr lang="tr-TR" altLang="tr-TR" sz="2000" dirty="0" err="1">
                <a:cs typeface="Arial" panose="020B0604020202020204" pitchFamily="34" charset="0"/>
              </a:rPr>
              <a:t>enterotoksinler</a:t>
            </a:r>
            <a:r>
              <a:rPr lang="tr-TR" altLang="tr-TR" sz="2000" dirty="0">
                <a:cs typeface="Arial" panose="020B0604020202020204" pitchFamily="34" charset="0"/>
              </a:rPr>
              <a:t> ısıya dayanıklıdır.</a:t>
            </a:r>
          </a:p>
          <a:p>
            <a:pPr algn="just">
              <a:lnSpc>
                <a:spcPct val="100000"/>
              </a:lnSpc>
              <a:buFont typeface="Wingdings" panose="05000000000000000000" pitchFamily="2" charset="2"/>
              <a:buChar char="Ø"/>
            </a:pPr>
            <a:r>
              <a:rPr lang="tr-TR" altLang="tr-TR" sz="2000">
                <a:cs typeface="Arial" panose="020B0604020202020204" pitchFamily="34" charset="0"/>
              </a:rPr>
              <a:t>100 </a:t>
            </a:r>
            <a:r>
              <a:rPr lang="en-US" altLang="tr-TR" sz="2000">
                <a:cs typeface="Arial" panose="020B0604020202020204" pitchFamily="34" charset="0"/>
              </a:rPr>
              <a:t>°</a:t>
            </a:r>
            <a:r>
              <a:rPr lang="tr-TR" altLang="tr-TR" sz="2000" dirty="0">
                <a:cs typeface="Arial" panose="020B0604020202020204" pitchFamily="34" charset="0"/>
              </a:rPr>
              <a:t>C’ye 30 dakika  dayanır.</a:t>
            </a:r>
          </a:p>
          <a:p>
            <a:pPr algn="just">
              <a:lnSpc>
                <a:spcPct val="100000"/>
              </a:lnSpc>
              <a:buFont typeface="Wingdings" panose="05000000000000000000" pitchFamily="2" charset="2"/>
              <a:buChar char="Ø"/>
            </a:pPr>
            <a:r>
              <a:rPr lang="tr-TR" altLang="tr-TR" sz="2000" dirty="0">
                <a:cs typeface="Arial" panose="020B0604020202020204" pitchFamily="34" charset="0"/>
              </a:rPr>
              <a:t>Stafilokoklar daha çok su içeriği az olan peynir salam sucuk  gibi gıdalarda ürer.</a:t>
            </a:r>
          </a:p>
          <a:p>
            <a:pPr marL="0" indent="0" algn="just">
              <a:lnSpc>
                <a:spcPct val="100000"/>
              </a:lnSpc>
              <a:buNone/>
            </a:pPr>
            <a:endParaRPr lang="tr-TR" altLang="tr-TR" sz="2000" dirty="0">
              <a:cs typeface="Arial" panose="020B0604020202020204" pitchFamily="34" charset="0"/>
            </a:endParaRPr>
          </a:p>
        </p:txBody>
      </p:sp>
    </p:spTree>
    <p:extLst>
      <p:ext uri="{BB962C8B-B14F-4D97-AF65-F5344CB8AC3E}">
        <p14:creationId xmlns:p14="http://schemas.microsoft.com/office/powerpoint/2010/main" val="1429787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sz="2000" dirty="0">
                <a:cs typeface="Arial" pitchFamily="34" charset="0"/>
              </a:rPr>
              <a:t>Suda erir, özel antijen,</a:t>
            </a:r>
          </a:p>
          <a:p>
            <a:pPr algn="just">
              <a:lnSpc>
                <a:spcPct val="100000"/>
              </a:lnSpc>
              <a:buFont typeface="Wingdings" panose="05000000000000000000" pitchFamily="2" charset="2"/>
              <a:buChar char="Ø"/>
            </a:pPr>
            <a:r>
              <a:rPr lang="tr-TR" sz="2000" dirty="0" err="1">
                <a:cs typeface="Arial" pitchFamily="34" charset="0"/>
              </a:rPr>
              <a:t>Polipeptid</a:t>
            </a:r>
            <a:r>
              <a:rPr lang="tr-TR" sz="2000" dirty="0">
                <a:cs typeface="Arial" pitchFamily="34" charset="0"/>
              </a:rPr>
              <a:t> yapıdadır.</a:t>
            </a:r>
          </a:p>
          <a:p>
            <a:pPr algn="just">
              <a:lnSpc>
                <a:spcPct val="100000"/>
              </a:lnSpc>
              <a:buFont typeface="Wingdings" panose="05000000000000000000" pitchFamily="2" charset="2"/>
              <a:buChar char="Ø"/>
            </a:pPr>
            <a:r>
              <a:rPr lang="tr-TR" sz="2000" dirty="0">
                <a:cs typeface="Arial" pitchFamily="34" charset="0"/>
              </a:rPr>
              <a:t>A,B,C1,C2,D,E,F şeklinde 7 </a:t>
            </a:r>
            <a:r>
              <a:rPr lang="tr-TR" sz="2000" dirty="0" err="1">
                <a:cs typeface="Arial" pitchFamily="34" charset="0"/>
              </a:rPr>
              <a:t>immunolojik</a:t>
            </a:r>
            <a:r>
              <a:rPr lang="tr-TR" sz="2000" dirty="0">
                <a:cs typeface="Arial" pitchFamily="34" charset="0"/>
              </a:rPr>
              <a:t> tipi vardır.</a:t>
            </a:r>
          </a:p>
          <a:p>
            <a:pPr algn="just">
              <a:lnSpc>
                <a:spcPct val="100000"/>
              </a:lnSpc>
              <a:buFont typeface="Wingdings" panose="05000000000000000000" pitchFamily="2" charset="2"/>
              <a:buChar char="Ø"/>
            </a:pPr>
            <a:r>
              <a:rPr lang="tr-TR" sz="2000" dirty="0">
                <a:cs typeface="Arial" pitchFamily="34" charset="0"/>
              </a:rPr>
              <a:t>A ve D besin zehirlenmelerinde,</a:t>
            </a:r>
          </a:p>
          <a:p>
            <a:pPr algn="just">
              <a:lnSpc>
                <a:spcPct val="100000"/>
              </a:lnSpc>
              <a:buFont typeface="Wingdings" panose="05000000000000000000" pitchFamily="2" charset="2"/>
              <a:buChar char="Ø"/>
            </a:pPr>
            <a:r>
              <a:rPr lang="tr-TR" sz="2000" dirty="0">
                <a:cs typeface="Arial" pitchFamily="34" charset="0"/>
              </a:rPr>
              <a:t>B hastane enfeksiyonlarında,</a:t>
            </a:r>
          </a:p>
          <a:p>
            <a:pPr algn="just">
              <a:lnSpc>
                <a:spcPct val="100000"/>
              </a:lnSpc>
              <a:buFont typeface="Wingdings" panose="05000000000000000000" pitchFamily="2" charset="2"/>
              <a:buChar char="Ø"/>
            </a:pPr>
            <a:r>
              <a:rPr lang="tr-TR" sz="2000" dirty="0">
                <a:cs typeface="Arial" pitchFamily="34" charset="0"/>
              </a:rPr>
              <a:t>Stafilokok üremiş ve </a:t>
            </a:r>
            <a:r>
              <a:rPr lang="tr-TR" sz="2000" dirty="0" err="1">
                <a:cs typeface="Arial" pitchFamily="34" charset="0"/>
              </a:rPr>
              <a:t>enterotoksin</a:t>
            </a:r>
            <a:r>
              <a:rPr lang="tr-TR" sz="2000" dirty="0">
                <a:cs typeface="Arial" pitchFamily="34" charset="0"/>
              </a:rPr>
              <a:t> oluşmuş besinlerin yenmesi</a:t>
            </a:r>
          </a:p>
          <a:p>
            <a:pPr algn="just">
              <a:lnSpc>
                <a:spcPct val="100000"/>
              </a:lnSpc>
              <a:buFont typeface="Wingdings" panose="05000000000000000000" pitchFamily="2" charset="2"/>
              <a:buChar char="Ø"/>
            </a:pPr>
            <a:r>
              <a:rPr lang="tr-TR" sz="2000" dirty="0">
                <a:cs typeface="Arial" pitchFamily="34" charset="0"/>
              </a:rPr>
              <a:t>2-6 saat içinde bulantı, kusma ve </a:t>
            </a:r>
            <a:r>
              <a:rPr lang="tr-TR" sz="2000" dirty="0" err="1">
                <a:cs typeface="Arial" pitchFamily="34" charset="0"/>
              </a:rPr>
              <a:t>diyare</a:t>
            </a:r>
            <a:r>
              <a:rPr lang="tr-TR" sz="2000" dirty="0">
                <a:cs typeface="Arial" pitchFamily="34" charset="0"/>
              </a:rPr>
              <a:t>,</a:t>
            </a:r>
          </a:p>
          <a:p>
            <a:pPr algn="just">
              <a:lnSpc>
                <a:spcPct val="100000"/>
              </a:lnSpc>
              <a:buFont typeface="Wingdings" panose="05000000000000000000" pitchFamily="2" charset="2"/>
              <a:buChar char="Ø"/>
            </a:pPr>
            <a:r>
              <a:rPr lang="tr-TR" sz="2000" dirty="0">
                <a:cs typeface="Arial" pitchFamily="34" charset="0"/>
              </a:rPr>
              <a:t>24 </a:t>
            </a:r>
            <a:r>
              <a:rPr lang="tr-TR" sz="2000">
                <a:cs typeface="Arial" pitchFamily="34" charset="0"/>
              </a:rPr>
              <a:t>saat içinde </a:t>
            </a:r>
            <a:r>
              <a:rPr lang="tr-TR" sz="2000" dirty="0">
                <a:cs typeface="Arial" pitchFamily="34" charset="0"/>
              </a:rPr>
              <a:t>iyileşme</a:t>
            </a:r>
          </a:p>
          <a:p>
            <a:pPr marL="0" indent="0" algn="just">
              <a:lnSpc>
                <a:spcPct val="100000"/>
              </a:lnSpc>
              <a:buNone/>
            </a:pPr>
            <a:endParaRPr lang="tr-TR" sz="2000" dirty="0">
              <a:cs typeface="Arial" pitchFamily="34" charset="0"/>
            </a:endParaRPr>
          </a:p>
        </p:txBody>
      </p:sp>
    </p:spTree>
    <p:extLst>
      <p:ext uri="{BB962C8B-B14F-4D97-AF65-F5344CB8AC3E}">
        <p14:creationId xmlns:p14="http://schemas.microsoft.com/office/powerpoint/2010/main" val="650565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a:t>ESCHERICHIA GENUSU</a:t>
            </a:r>
          </a:p>
          <a:p>
            <a:pPr marL="0" indent="0" algn="just">
              <a:lnSpc>
                <a:spcPct val="100000"/>
              </a:lnSpc>
              <a:buNone/>
            </a:pPr>
            <a:endParaRPr lang="tr-TR" sz="2000" dirty="0"/>
          </a:p>
          <a:p>
            <a:pPr algn="just">
              <a:lnSpc>
                <a:spcPct val="100000"/>
              </a:lnSpc>
              <a:buFont typeface="Wingdings" panose="05000000000000000000" pitchFamily="2" charset="2"/>
              <a:buChar char="Ø"/>
            </a:pPr>
            <a:r>
              <a:rPr lang="nb-NO" sz="2000" i="1" dirty="0"/>
              <a:t>E. coli</a:t>
            </a:r>
            <a:r>
              <a:rPr lang="nb-NO" sz="2000" dirty="0"/>
              <a:t>: En </a:t>
            </a:r>
            <a:r>
              <a:rPr lang="tr-TR" sz="2000" dirty="0"/>
              <a:t>ö</a:t>
            </a:r>
            <a:r>
              <a:rPr lang="nb-NO" sz="2000" dirty="0"/>
              <a:t>nemli etkendir.</a:t>
            </a:r>
          </a:p>
          <a:p>
            <a:pPr algn="just">
              <a:lnSpc>
                <a:spcPct val="100000"/>
              </a:lnSpc>
              <a:buFont typeface="Wingdings" panose="05000000000000000000" pitchFamily="2" charset="2"/>
              <a:buChar char="Ø"/>
            </a:pPr>
            <a:r>
              <a:rPr lang="tr-TR" sz="2000" dirty="0"/>
              <a:t>Diğer etkenler: </a:t>
            </a:r>
            <a:r>
              <a:rPr lang="tr-TR" sz="2000" i="1" dirty="0"/>
              <a:t>E. </a:t>
            </a:r>
            <a:r>
              <a:rPr lang="tr-TR" sz="2000" i="1" dirty="0" err="1"/>
              <a:t>vulneris</a:t>
            </a:r>
            <a:r>
              <a:rPr lang="tr-TR" sz="2000" i="1" dirty="0"/>
              <a:t>, E. </a:t>
            </a:r>
            <a:r>
              <a:rPr lang="tr-TR" sz="2000" i="1" dirty="0" err="1"/>
              <a:t>blattae</a:t>
            </a:r>
            <a:r>
              <a:rPr lang="tr-TR" sz="2000" i="1" dirty="0"/>
              <a:t>, E. </a:t>
            </a:r>
            <a:r>
              <a:rPr lang="tr-TR" sz="2000" i="1" dirty="0" err="1"/>
              <a:t>fergusonnii</a:t>
            </a:r>
            <a:r>
              <a:rPr lang="tr-TR" sz="2000" i="1" dirty="0"/>
              <a:t>, E. </a:t>
            </a:r>
            <a:r>
              <a:rPr lang="tr-TR" sz="2000" i="1" dirty="0" err="1"/>
              <a:t>hermannii</a:t>
            </a:r>
            <a:endParaRPr lang="tr-TR" sz="2000" i="1" dirty="0"/>
          </a:p>
          <a:p>
            <a:pPr algn="just">
              <a:lnSpc>
                <a:spcPct val="100000"/>
              </a:lnSpc>
              <a:buFont typeface="Wingdings" panose="05000000000000000000" pitchFamily="2" charset="2"/>
              <a:buChar char="Ø"/>
            </a:pPr>
            <a:r>
              <a:rPr lang="tr-TR" sz="2000" i="1" dirty="0"/>
              <a:t>E. </a:t>
            </a:r>
            <a:r>
              <a:rPr lang="tr-TR" sz="2000" i="1" dirty="0" err="1"/>
              <a:t>coli</a:t>
            </a:r>
            <a:r>
              <a:rPr lang="tr-TR" sz="2000" dirty="0"/>
              <a:t>; Gram negatif çomak, </a:t>
            </a:r>
            <a:r>
              <a:rPr lang="tr-TR" sz="2000" dirty="0" err="1"/>
              <a:t>peritirik</a:t>
            </a:r>
            <a:r>
              <a:rPr lang="tr-TR" sz="2000" dirty="0"/>
              <a:t> </a:t>
            </a:r>
            <a:r>
              <a:rPr lang="tr-TR" sz="2000" dirty="0" err="1"/>
              <a:t>flagellaya</a:t>
            </a:r>
            <a:r>
              <a:rPr lang="tr-TR" sz="2000" dirty="0"/>
              <a:t> sahiptir.</a:t>
            </a:r>
          </a:p>
          <a:p>
            <a:pPr algn="just">
              <a:lnSpc>
                <a:spcPct val="100000"/>
              </a:lnSpc>
              <a:buFont typeface="Wingdings" panose="05000000000000000000" pitchFamily="2" charset="2"/>
              <a:buChar char="Ø"/>
            </a:pPr>
            <a:r>
              <a:rPr lang="tr-TR" sz="2000" dirty="0"/>
              <a:t>Laktozu fermente eder.</a:t>
            </a:r>
          </a:p>
          <a:p>
            <a:pPr algn="just">
              <a:lnSpc>
                <a:spcPct val="100000"/>
              </a:lnSpc>
              <a:buFont typeface="Wingdings" panose="05000000000000000000" pitchFamily="2" charset="2"/>
              <a:buChar char="Ø"/>
            </a:pPr>
            <a:r>
              <a:rPr lang="tr-TR" sz="2000" dirty="0"/>
              <a:t>Bu özelliği ile </a:t>
            </a:r>
            <a:r>
              <a:rPr lang="tr-TR" sz="2000" dirty="0" err="1"/>
              <a:t>MacConkey</a:t>
            </a:r>
            <a:r>
              <a:rPr lang="tr-TR" sz="2000" dirty="0"/>
              <a:t> </a:t>
            </a:r>
            <a:r>
              <a:rPr lang="tr-TR" sz="2000" dirty="0" err="1"/>
              <a:t>Agar’da</a:t>
            </a:r>
            <a:r>
              <a:rPr lang="tr-TR" sz="2000" dirty="0"/>
              <a:t> pembe; EMB </a:t>
            </a:r>
            <a:r>
              <a:rPr lang="tr-TR" sz="2000" dirty="0" err="1"/>
              <a:t>Agar’da</a:t>
            </a:r>
            <a:r>
              <a:rPr lang="tr-TR" sz="2000" dirty="0"/>
              <a:t> metalik </a:t>
            </a:r>
            <a:r>
              <a:rPr lang="tr-TR" sz="2000" dirty="0" err="1"/>
              <a:t>refle</a:t>
            </a:r>
            <a:r>
              <a:rPr lang="tr-TR" sz="2000" dirty="0"/>
              <a:t> renginde koloni oluşturur.</a:t>
            </a:r>
          </a:p>
          <a:p>
            <a:pPr algn="just">
              <a:lnSpc>
                <a:spcPct val="100000"/>
              </a:lnSpc>
              <a:buFont typeface="Wingdings" panose="05000000000000000000" pitchFamily="2" charset="2"/>
              <a:buChar char="Ø"/>
            </a:pPr>
            <a:r>
              <a:rPr lang="tr-TR" sz="2000" dirty="0"/>
              <a:t>İ</a:t>
            </a:r>
            <a:r>
              <a:rPr lang="es-ES" sz="2000" dirty="0"/>
              <a:t>ndol testi ve metil </a:t>
            </a:r>
            <a:r>
              <a:rPr lang="tr-TR" sz="2000" dirty="0"/>
              <a:t>kırmızısı</a:t>
            </a:r>
            <a:r>
              <a:rPr lang="es-ES" sz="2000" dirty="0"/>
              <a:t> testi pozitif</a:t>
            </a:r>
            <a:r>
              <a:rPr lang="tr-TR" sz="2000" dirty="0"/>
              <a:t>,</a:t>
            </a:r>
            <a:endParaRPr lang="es-ES" sz="2000" dirty="0"/>
          </a:p>
          <a:p>
            <a:pPr algn="just">
              <a:lnSpc>
                <a:spcPct val="100000"/>
              </a:lnSpc>
              <a:buFont typeface="Wingdings" panose="05000000000000000000" pitchFamily="2" charset="2"/>
              <a:buChar char="Ø"/>
            </a:pPr>
            <a:r>
              <a:rPr lang="tr-TR" sz="2000" dirty="0"/>
              <a:t>Üre, hidrojen sülfür, </a:t>
            </a:r>
            <a:r>
              <a:rPr lang="tr-TR" sz="2000" dirty="0" err="1"/>
              <a:t>Voges</a:t>
            </a:r>
            <a:r>
              <a:rPr lang="tr-TR" sz="2000" dirty="0"/>
              <a:t> </a:t>
            </a:r>
            <a:r>
              <a:rPr lang="tr-TR" sz="2000" dirty="0" err="1"/>
              <a:t>Preskauer</a:t>
            </a:r>
            <a:r>
              <a:rPr lang="tr-TR" sz="2000" dirty="0"/>
              <a:t> testi, </a:t>
            </a:r>
            <a:r>
              <a:rPr lang="tr-TR" sz="2000" dirty="0" err="1"/>
              <a:t>sitrat</a:t>
            </a:r>
            <a:r>
              <a:rPr lang="tr-TR" sz="2000" dirty="0"/>
              <a:t> testi negatiftir.</a:t>
            </a:r>
          </a:p>
          <a:p>
            <a:pPr algn="just">
              <a:lnSpc>
                <a:spcPct val="100000"/>
              </a:lnSpc>
              <a:buFont typeface="Wingdings" panose="05000000000000000000" pitchFamily="2" charset="2"/>
              <a:buChar char="Ø"/>
            </a:pPr>
            <a:r>
              <a:rPr lang="tr-TR" sz="2000" dirty="0" err="1"/>
              <a:t>IMViC</a:t>
            </a:r>
            <a:r>
              <a:rPr lang="tr-TR" sz="2000" dirty="0"/>
              <a:t>: ++--</a:t>
            </a:r>
          </a:p>
          <a:p>
            <a:pPr marL="0" indent="0" algn="just">
              <a:lnSpc>
                <a:spcPct val="100000"/>
              </a:lnSpc>
              <a:buNone/>
            </a:pPr>
            <a:endParaRPr lang="tr-TR" sz="2000" dirty="0"/>
          </a:p>
        </p:txBody>
      </p:sp>
    </p:spTree>
    <p:extLst>
      <p:ext uri="{BB962C8B-B14F-4D97-AF65-F5344CB8AC3E}">
        <p14:creationId xmlns:p14="http://schemas.microsoft.com/office/powerpoint/2010/main" val="3971518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altLang="tr-TR" sz="2000" dirty="0">
              <a:cs typeface="Arial" panose="020B0604020202020204" pitchFamily="34" charset="0"/>
            </a:endParaRPr>
          </a:p>
          <a:p>
            <a:pPr marL="0" indent="0" algn="just">
              <a:lnSpc>
                <a:spcPct val="100000"/>
              </a:lnSpc>
              <a:buNone/>
            </a:pPr>
            <a:r>
              <a:rPr lang="tr-TR" altLang="tr-TR" sz="2000" dirty="0">
                <a:cs typeface="Arial" panose="020B0604020202020204" pitchFamily="34" charset="0"/>
              </a:rPr>
              <a:t>KOAGÜLAZ</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Extraselüler</a:t>
            </a:r>
            <a:r>
              <a:rPr lang="tr-TR" altLang="tr-TR" sz="2000" dirty="0">
                <a:cs typeface="Arial" panose="020B0604020202020204" pitchFamily="34" charset="0"/>
              </a:rPr>
              <a:t> bir </a:t>
            </a:r>
            <a:r>
              <a:rPr lang="tr-TR" altLang="tr-TR" sz="2000" dirty="0" err="1">
                <a:cs typeface="Arial" panose="020B0604020202020204" pitchFamily="34" charset="0"/>
              </a:rPr>
              <a:t>proenzim</a:t>
            </a:r>
            <a:endParaRPr lang="tr-TR" altLang="tr-TR" sz="2000" dirty="0">
              <a:cs typeface="Arial" panose="020B0604020202020204" pitchFamily="34" charset="0"/>
            </a:endParaRP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CRF (</a:t>
            </a:r>
            <a:r>
              <a:rPr lang="tr-TR" altLang="tr-TR" sz="2000" dirty="0" err="1">
                <a:cs typeface="Arial" panose="020B0604020202020204" pitchFamily="34" charset="0"/>
              </a:rPr>
              <a:t>Coagulase</a:t>
            </a:r>
            <a:r>
              <a:rPr lang="tr-TR" altLang="tr-TR" sz="2000" dirty="0">
                <a:cs typeface="Arial" panose="020B0604020202020204" pitchFamily="34" charset="0"/>
              </a:rPr>
              <a:t> </a:t>
            </a:r>
            <a:r>
              <a:rPr lang="tr-TR" altLang="tr-TR" sz="2000" dirty="0" err="1">
                <a:cs typeface="Arial" panose="020B0604020202020204" pitchFamily="34" charset="0"/>
              </a:rPr>
              <a:t>Reacting</a:t>
            </a:r>
            <a:r>
              <a:rPr lang="tr-TR" altLang="tr-TR" sz="2000" dirty="0">
                <a:cs typeface="Arial" panose="020B0604020202020204" pitchFamily="34" charset="0"/>
              </a:rPr>
              <a:t> </a:t>
            </a:r>
            <a:r>
              <a:rPr lang="tr-TR" altLang="tr-TR" sz="2000" dirty="0" err="1">
                <a:cs typeface="Arial" panose="020B0604020202020204" pitchFamily="34" charset="0"/>
              </a:rPr>
              <a:t>Factor</a:t>
            </a:r>
            <a:r>
              <a:rPr lang="tr-TR" altLang="tr-TR" sz="2000" dirty="0">
                <a:cs typeface="Arial" panose="020B0604020202020204" pitchFamily="34" charset="0"/>
              </a:rPr>
              <a:t> )ile birleşerek aktifleşir.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Plazmayı pıhtılaştırır.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Patojen olan-olmayan  stafilokok ayırımı,</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Koagülazları</a:t>
            </a:r>
            <a:r>
              <a:rPr lang="tr-TR" altLang="tr-TR" sz="2000" dirty="0">
                <a:cs typeface="Arial" panose="020B0604020202020204" pitchFamily="34" charset="0"/>
              </a:rPr>
              <a:t> sayesinde bir fibrin zırhı ile kaplanır ve fagositoza karşı korunur.</a:t>
            </a:r>
          </a:p>
          <a:p>
            <a:pPr marL="0" indent="0" algn="just">
              <a:lnSpc>
                <a:spcPct val="100000"/>
              </a:lnSpc>
              <a:buNone/>
            </a:pPr>
            <a:endParaRPr lang="tr-TR" sz="2000" dirty="0"/>
          </a:p>
        </p:txBody>
      </p:sp>
    </p:spTree>
    <p:extLst>
      <p:ext uri="{BB962C8B-B14F-4D97-AF65-F5344CB8AC3E}">
        <p14:creationId xmlns:p14="http://schemas.microsoft.com/office/powerpoint/2010/main" val="2408242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Clumping</a:t>
            </a:r>
            <a:r>
              <a:rPr lang="tr-TR" altLang="tr-TR" sz="2000" dirty="0">
                <a:cs typeface="Arial" panose="020B0604020202020204" pitchFamily="34" charset="0"/>
              </a:rPr>
              <a:t> faktör (</a:t>
            </a:r>
            <a:r>
              <a:rPr lang="tr-TR" altLang="tr-TR" sz="2000" dirty="0" err="1">
                <a:cs typeface="Arial" panose="020B0604020202020204" pitchFamily="34" charset="0"/>
              </a:rPr>
              <a:t>CF,bağlı</a:t>
            </a:r>
            <a:r>
              <a:rPr lang="tr-TR" altLang="tr-TR" sz="2000" dirty="0">
                <a:cs typeface="Arial" panose="020B0604020202020204" pitchFamily="34" charset="0"/>
              </a:rPr>
              <a:t>) (hücre yüzeyinde, serbest bırakılmaz)bakterinin üzerine fibrin örter.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Serbest </a:t>
            </a:r>
            <a:r>
              <a:rPr lang="tr-TR" altLang="tr-TR" sz="2000" dirty="0" err="1">
                <a:cs typeface="Arial" panose="020B0604020202020204" pitchFamily="34" charset="0"/>
              </a:rPr>
              <a:t>koagülaz</a:t>
            </a:r>
            <a:r>
              <a:rPr lang="tr-TR" altLang="tr-TR" sz="2000" dirty="0">
                <a:cs typeface="Arial" panose="020B0604020202020204" pitchFamily="34" charset="0"/>
              </a:rPr>
              <a:t> (protein yapısındadır)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İmmunolojik</a:t>
            </a:r>
            <a:r>
              <a:rPr lang="tr-TR" altLang="tr-TR" sz="2000" dirty="0">
                <a:cs typeface="Arial" panose="020B0604020202020204" pitchFamily="34" charset="0"/>
              </a:rPr>
              <a:t> ve etki mekanizmaları farklıdır.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Fibrinojeni fibrine dönüştürerek plazmayı pıhtılaştırır.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Tavşan plazması ile lam ve tüp yöntemi.</a:t>
            </a:r>
          </a:p>
          <a:p>
            <a:pPr marL="0" indent="0" algn="just">
              <a:lnSpc>
                <a:spcPct val="100000"/>
              </a:lnSpc>
              <a:buNone/>
            </a:pPr>
            <a:endParaRPr lang="tr-TR" altLang="tr-TR" sz="2000" dirty="0">
              <a:cs typeface="Arial" panose="020B0604020202020204" pitchFamily="34" charset="0"/>
            </a:endParaRPr>
          </a:p>
        </p:txBody>
      </p:sp>
    </p:spTree>
    <p:extLst>
      <p:ext uri="{BB962C8B-B14F-4D97-AF65-F5344CB8AC3E}">
        <p14:creationId xmlns:p14="http://schemas.microsoft.com/office/powerpoint/2010/main" val="1236339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altLang="tr-TR" sz="2000" dirty="0">
              <a:cs typeface="Arial" panose="020B0604020202020204" pitchFamily="34" charset="0"/>
            </a:endParaRPr>
          </a:p>
          <a:p>
            <a:pPr marL="0" indent="0" algn="just">
              <a:lnSpc>
                <a:spcPct val="100000"/>
              </a:lnSpc>
              <a:buNone/>
            </a:pPr>
            <a:r>
              <a:rPr lang="tr-TR" altLang="tr-TR" sz="2000" dirty="0">
                <a:cs typeface="Arial" panose="020B0604020202020204" pitchFamily="34" charset="0"/>
              </a:rPr>
              <a:t>TOKSİK ŞOK SENDROMU İLE BAĞLANTILI TOKSİN (TSST-I)</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Bu </a:t>
            </a:r>
            <a:r>
              <a:rPr lang="tr-TR" altLang="tr-TR" sz="2000" dirty="0" err="1">
                <a:cs typeface="Arial" panose="020B0604020202020204" pitchFamily="34" charset="0"/>
              </a:rPr>
              <a:t>staf.ların</a:t>
            </a:r>
            <a:r>
              <a:rPr lang="tr-TR" altLang="tr-TR" sz="2000" dirty="0">
                <a:cs typeface="Arial" panose="020B0604020202020204" pitchFamily="34" charset="0"/>
              </a:rPr>
              <a:t> çoğu </a:t>
            </a:r>
            <a:r>
              <a:rPr lang="tr-TR" altLang="tr-TR" sz="2000" dirty="0" err="1">
                <a:cs typeface="Arial" panose="020B0604020202020204" pitchFamily="34" charset="0"/>
              </a:rPr>
              <a:t>Faj</a:t>
            </a:r>
            <a:r>
              <a:rPr lang="tr-TR" altLang="tr-TR" sz="2000" dirty="0">
                <a:cs typeface="Arial" panose="020B0604020202020204" pitchFamily="34" charset="0"/>
              </a:rPr>
              <a:t> I grubundandır.</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%100’ünde </a:t>
            </a:r>
            <a:r>
              <a:rPr lang="tr-TR" altLang="tr-TR" sz="2000" dirty="0" err="1">
                <a:cs typeface="Arial" panose="020B0604020202020204" pitchFamily="34" charset="0"/>
              </a:rPr>
              <a:t>ekzotoksin</a:t>
            </a:r>
            <a:r>
              <a:rPr lang="tr-TR" altLang="tr-TR" sz="2000" dirty="0">
                <a:cs typeface="Arial" panose="020B0604020202020204" pitchFamily="34" charset="0"/>
              </a:rPr>
              <a:t> tip C adı verilen bir </a:t>
            </a:r>
            <a:r>
              <a:rPr lang="tr-TR" altLang="tr-TR" sz="2000" dirty="0" err="1">
                <a:cs typeface="Arial" panose="020B0604020202020204" pitchFamily="34" charset="0"/>
              </a:rPr>
              <a:t>ekzotoksini</a:t>
            </a:r>
            <a:r>
              <a:rPr lang="tr-TR" altLang="tr-TR" sz="2000" dirty="0">
                <a:cs typeface="Arial" panose="020B0604020202020204" pitchFamily="34" charset="0"/>
              </a:rPr>
              <a:t> vardır.</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1980'lerde bazı tamponlar </a:t>
            </a:r>
            <a:r>
              <a:rPr lang="tr-TR" altLang="tr-TR" sz="2000" i="1" dirty="0">
                <a:cs typeface="Arial" panose="020B0604020202020204" pitchFamily="34" charset="0"/>
              </a:rPr>
              <a:t>S. </a:t>
            </a:r>
            <a:r>
              <a:rPr lang="tr-TR" altLang="tr-TR" sz="2000" i="1" dirty="0" err="1">
                <a:cs typeface="Arial" panose="020B0604020202020204" pitchFamily="34" charset="0"/>
              </a:rPr>
              <a:t>aureus'</a:t>
            </a:r>
            <a:r>
              <a:rPr lang="tr-TR" altLang="tr-TR" sz="2000" dirty="0" err="1">
                <a:cs typeface="Arial" panose="020B0604020202020204" pitchFamily="34" charset="0"/>
              </a:rPr>
              <a:t>un</a:t>
            </a:r>
            <a:r>
              <a:rPr lang="tr-TR" altLang="tr-TR" sz="2000" dirty="0">
                <a:cs typeface="Arial" panose="020B0604020202020204" pitchFamily="34" charset="0"/>
              </a:rPr>
              <a:t> hızla üremesine yol açmış kana karışan toksinlerdir.</a:t>
            </a:r>
          </a:p>
          <a:p>
            <a:pPr marL="0" indent="0" algn="just">
              <a:lnSpc>
                <a:spcPct val="100000"/>
              </a:lnSpc>
              <a:buNone/>
            </a:pPr>
            <a:endParaRPr lang="tr-TR" altLang="tr-TR" sz="2000" dirty="0">
              <a:cs typeface="Arial" panose="020B0604020202020204" pitchFamily="34" charset="0"/>
            </a:endParaRPr>
          </a:p>
        </p:txBody>
      </p:sp>
    </p:spTree>
    <p:extLst>
      <p:ext uri="{BB962C8B-B14F-4D97-AF65-F5344CB8AC3E}">
        <p14:creationId xmlns:p14="http://schemas.microsoft.com/office/powerpoint/2010/main" val="1593645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marL="0" indent="0" algn="just">
              <a:lnSpc>
                <a:spcPct val="100000"/>
              </a:lnSpc>
              <a:buNone/>
            </a:pPr>
            <a:r>
              <a:rPr lang="tr-TR" altLang="tr-TR" sz="2000" dirty="0">
                <a:cs typeface="Arial" panose="020B0604020202020204" pitchFamily="34" charset="0"/>
              </a:rPr>
              <a:t>EPİDERMOLİTİK TOKSİN (EXFOLİATİVE TOKSİN)</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Eksotoksin</a:t>
            </a:r>
            <a:r>
              <a:rPr lang="tr-TR" altLang="tr-TR" sz="2000" dirty="0">
                <a:cs typeface="Arial" panose="020B0604020202020204" pitchFamily="34" charset="0"/>
              </a:rPr>
              <a:t> niteliğinde bir proteindir.</a:t>
            </a:r>
          </a:p>
          <a:p>
            <a:pPr algn="just">
              <a:lnSpc>
                <a:spcPct val="100000"/>
              </a:lnSpc>
              <a:buFont typeface="Wingdings" panose="05000000000000000000" pitchFamily="2" charset="2"/>
              <a:buChar char="Ø"/>
            </a:pPr>
            <a:r>
              <a:rPr lang="tr-TR" altLang="tr-TR" sz="2000" dirty="0">
                <a:cs typeface="Arial" panose="020B0604020202020204" pitchFamily="34" charset="0"/>
              </a:rPr>
              <a:t>İnsanlarda </a:t>
            </a:r>
            <a:r>
              <a:rPr lang="tr-TR" altLang="tr-TR" sz="2000" dirty="0" err="1">
                <a:cs typeface="Arial" panose="020B0604020202020204" pitchFamily="34" charset="0"/>
              </a:rPr>
              <a:t>eksfoliatif</a:t>
            </a:r>
            <a:r>
              <a:rPr lang="tr-TR" altLang="tr-TR" sz="2000" dirty="0">
                <a:cs typeface="Arial" panose="020B0604020202020204" pitchFamily="34" charset="0"/>
              </a:rPr>
              <a:t> deri lezyonlarından sorumlu toksindir.</a:t>
            </a:r>
          </a:p>
          <a:p>
            <a:pPr algn="just">
              <a:lnSpc>
                <a:spcPct val="100000"/>
              </a:lnSpc>
              <a:buFont typeface="Wingdings" panose="05000000000000000000" pitchFamily="2" charset="2"/>
              <a:buChar char="Ø"/>
            </a:pPr>
            <a:r>
              <a:rPr lang="tr-TR" altLang="tr-TR" sz="2000" dirty="0" err="1">
                <a:cs typeface="Arial" panose="020B0604020202020204" pitchFamily="34" charset="0"/>
              </a:rPr>
              <a:t>Antijenik</a:t>
            </a:r>
            <a:r>
              <a:rPr lang="tr-TR" altLang="tr-TR" sz="2000" dirty="0">
                <a:cs typeface="Arial" panose="020B0604020202020204" pitchFamily="34" charset="0"/>
              </a:rPr>
              <a:t> ve biyolojik özellikleri bakımından iki çeşit </a:t>
            </a:r>
            <a:r>
              <a:rPr lang="tr-TR" altLang="tr-TR" sz="2000" dirty="0" err="1">
                <a:cs typeface="Arial" panose="020B0604020202020204" pitchFamily="34" charset="0"/>
              </a:rPr>
              <a:t>eksfoliatin</a:t>
            </a:r>
            <a:r>
              <a:rPr lang="tr-TR" altLang="tr-TR" sz="2000" dirty="0">
                <a:cs typeface="Arial" panose="020B0604020202020204" pitchFamily="34" charset="0"/>
              </a:rPr>
              <a:t> vardır,</a:t>
            </a:r>
          </a:p>
          <a:p>
            <a:pPr algn="just">
              <a:lnSpc>
                <a:spcPct val="100000"/>
              </a:lnSpc>
              <a:buFont typeface="Wingdings" panose="05000000000000000000" pitchFamily="2" charset="2"/>
              <a:buChar char="Ø"/>
            </a:pPr>
            <a:r>
              <a:rPr lang="tr-TR" altLang="tr-TR" sz="2000" dirty="0">
                <a:cs typeface="Arial" panose="020B0604020202020204" pitchFamily="34" charset="0"/>
              </a:rPr>
              <a:t>A EDTA ile </a:t>
            </a:r>
            <a:r>
              <a:rPr lang="tr-TR" altLang="tr-TR" sz="2000" dirty="0" err="1">
                <a:cs typeface="Arial" panose="020B0604020202020204" pitchFamily="34" charset="0"/>
              </a:rPr>
              <a:t>inaktive</a:t>
            </a:r>
            <a:r>
              <a:rPr lang="tr-TR" altLang="tr-TR" sz="2000" dirty="0">
                <a:cs typeface="Arial" panose="020B0604020202020204" pitchFamily="34" charset="0"/>
              </a:rPr>
              <a:t> olan, </a:t>
            </a:r>
            <a:r>
              <a:rPr lang="tr-TR" altLang="tr-TR" sz="2000" dirty="0" err="1">
                <a:cs typeface="Arial" panose="020B0604020202020204" pitchFamily="34" charset="0"/>
              </a:rPr>
              <a:t>termostabil</a:t>
            </a:r>
            <a:r>
              <a:rPr lang="tr-TR" altLang="tr-TR" sz="2000" dirty="0">
                <a:cs typeface="Arial" panose="020B0604020202020204" pitchFamily="34" charset="0"/>
              </a:rPr>
              <a:t>;</a:t>
            </a:r>
          </a:p>
          <a:p>
            <a:pPr algn="just">
              <a:lnSpc>
                <a:spcPct val="100000"/>
              </a:lnSpc>
              <a:buFont typeface="Wingdings" panose="05000000000000000000" pitchFamily="2" charset="2"/>
              <a:buChar char="Ø"/>
            </a:pPr>
            <a:r>
              <a:rPr lang="tr-TR" altLang="tr-TR" sz="2000" dirty="0">
                <a:cs typeface="Arial" panose="020B0604020202020204" pitchFamily="34" charset="0"/>
              </a:rPr>
              <a:t>B ise </a:t>
            </a:r>
            <a:r>
              <a:rPr lang="tr-TR" altLang="tr-TR" sz="2000">
                <a:cs typeface="Arial" panose="020B0604020202020204" pitchFamily="34" charset="0"/>
              </a:rPr>
              <a:t>60 </a:t>
            </a:r>
            <a:r>
              <a:rPr lang="tr-TR" sz="2000" baseline="30000"/>
              <a:t>o</a:t>
            </a:r>
            <a:r>
              <a:rPr lang="tr-TR" sz="2000"/>
              <a:t>C'de</a:t>
            </a:r>
            <a:r>
              <a:rPr lang="tr-TR" altLang="tr-TR" sz="2000">
                <a:cs typeface="Arial" panose="020B0604020202020204" pitchFamily="34" charset="0"/>
              </a:rPr>
              <a:t> </a:t>
            </a:r>
            <a:r>
              <a:rPr lang="tr-TR" altLang="tr-TR" sz="2000" dirty="0">
                <a:cs typeface="Arial" panose="020B0604020202020204" pitchFamily="34" charset="0"/>
              </a:rPr>
              <a:t>30 dakika ısıtmakla harap olan </a:t>
            </a:r>
            <a:r>
              <a:rPr lang="tr-TR" altLang="tr-TR" sz="2000" dirty="0" err="1">
                <a:cs typeface="Arial" panose="020B0604020202020204" pitchFamily="34" charset="0"/>
              </a:rPr>
              <a:t>plazmid</a:t>
            </a:r>
            <a:r>
              <a:rPr lang="tr-TR" altLang="tr-TR" sz="2000" dirty="0">
                <a:cs typeface="Arial" panose="020B0604020202020204" pitchFamily="34" charset="0"/>
              </a:rPr>
              <a:t> tarafından oluşturulan toksine karşı </a:t>
            </a:r>
            <a:r>
              <a:rPr lang="tr-TR" altLang="tr-TR" sz="2000" dirty="0" err="1">
                <a:cs typeface="Arial" panose="020B0604020202020204" pitchFamily="34" charset="0"/>
              </a:rPr>
              <a:t>nötralizan</a:t>
            </a:r>
            <a:r>
              <a:rPr lang="tr-TR" altLang="tr-TR" sz="2000" dirty="0">
                <a:cs typeface="Arial" panose="020B0604020202020204" pitchFamily="34" charset="0"/>
              </a:rPr>
              <a:t> ve </a:t>
            </a:r>
            <a:r>
              <a:rPr lang="tr-TR" altLang="tr-TR" sz="2000" dirty="0" err="1">
                <a:cs typeface="Arial" panose="020B0604020202020204" pitchFamily="34" charset="0"/>
              </a:rPr>
              <a:t>presipitan</a:t>
            </a:r>
            <a:r>
              <a:rPr lang="tr-TR" altLang="tr-TR" sz="2000" dirty="0">
                <a:cs typeface="Arial" panose="020B0604020202020204" pitchFamily="34" charset="0"/>
              </a:rPr>
              <a:t> antikorlar meydana gelir.</a:t>
            </a:r>
          </a:p>
          <a:p>
            <a:pPr algn="just">
              <a:lnSpc>
                <a:spcPct val="100000"/>
              </a:lnSpc>
              <a:buFont typeface="Wingdings" panose="05000000000000000000" pitchFamily="2" charset="2"/>
              <a:buChar char="Ø"/>
            </a:pPr>
            <a:r>
              <a:rPr lang="tr-TR" altLang="tr-TR" sz="2000" dirty="0">
                <a:cs typeface="Arial" panose="020B0604020202020204" pitchFamily="34" charset="0"/>
              </a:rPr>
              <a:t>Formaldehit ile </a:t>
            </a:r>
            <a:r>
              <a:rPr lang="tr-TR" altLang="tr-TR" sz="2000" dirty="0" err="1">
                <a:cs typeface="Arial" panose="020B0604020202020204" pitchFamily="34" charset="0"/>
              </a:rPr>
              <a:t>toksoide</a:t>
            </a:r>
            <a:r>
              <a:rPr lang="tr-TR" altLang="tr-TR" sz="2000" dirty="0">
                <a:cs typeface="Arial" panose="020B0604020202020204" pitchFamily="34" charset="0"/>
              </a:rPr>
              <a:t> dönüşür.</a:t>
            </a:r>
          </a:p>
          <a:p>
            <a:pPr algn="just">
              <a:lnSpc>
                <a:spcPct val="100000"/>
              </a:lnSpc>
              <a:buFont typeface="Wingdings" panose="05000000000000000000" pitchFamily="2" charset="2"/>
              <a:buChar char="Ø"/>
            </a:pPr>
            <a:r>
              <a:rPr lang="tr-TR" altLang="tr-TR" sz="2000" dirty="0">
                <a:cs typeface="Arial" panose="020B0604020202020204" pitchFamily="34" charset="0"/>
              </a:rPr>
              <a:t>Yavru farede deriye </a:t>
            </a:r>
            <a:r>
              <a:rPr lang="tr-TR" altLang="tr-TR" sz="2000" dirty="0" err="1">
                <a:cs typeface="Arial" panose="020B0604020202020204" pitchFamily="34" charset="0"/>
              </a:rPr>
              <a:t>enfekte</a:t>
            </a:r>
            <a:r>
              <a:rPr lang="tr-TR" altLang="tr-TR" sz="2000" dirty="0">
                <a:cs typeface="Arial" panose="020B0604020202020204" pitchFamily="34" charset="0"/>
              </a:rPr>
              <a:t> edildiğinde yerel olarak epidermisin soyulduğu ve kızardığı, haşlanmış deri görünümü aldığı görünür.</a:t>
            </a:r>
          </a:p>
          <a:p>
            <a:pPr algn="just">
              <a:lnSpc>
                <a:spcPct val="100000"/>
              </a:lnSpc>
              <a:buFont typeface="Wingdings" panose="05000000000000000000" pitchFamily="2" charset="2"/>
              <a:buChar char="Ø"/>
            </a:pPr>
            <a:r>
              <a:rPr lang="tr-TR" altLang="tr-TR" sz="2000" dirty="0">
                <a:cs typeface="Arial" panose="020B0604020202020204" pitchFamily="34" charset="0"/>
              </a:rPr>
              <a:t>Toksinlere karşı elde edilen </a:t>
            </a:r>
            <a:r>
              <a:rPr lang="tr-TR" altLang="tr-TR" sz="2000" dirty="0" err="1">
                <a:cs typeface="Arial" panose="020B0604020202020204" pitchFamily="34" charset="0"/>
              </a:rPr>
              <a:t>antitoksinli</a:t>
            </a:r>
            <a:r>
              <a:rPr lang="tr-TR" altLang="tr-TR" sz="2000" dirty="0">
                <a:cs typeface="Arial" panose="020B0604020202020204" pitchFamily="34" charset="0"/>
              </a:rPr>
              <a:t> serumlar bu olayı önler.</a:t>
            </a:r>
          </a:p>
          <a:p>
            <a:pPr marL="0" indent="0" algn="just">
              <a:lnSpc>
                <a:spcPct val="100000"/>
              </a:lnSpc>
              <a:buNone/>
            </a:pPr>
            <a:endParaRPr lang="en-US" altLang="tr-TR" sz="2000" dirty="0">
              <a:cs typeface="Arial" panose="020B0604020202020204" pitchFamily="34" charset="0"/>
            </a:endParaRPr>
          </a:p>
        </p:txBody>
      </p:sp>
    </p:spTree>
    <p:extLst>
      <p:ext uri="{BB962C8B-B14F-4D97-AF65-F5344CB8AC3E}">
        <p14:creationId xmlns:p14="http://schemas.microsoft.com/office/powerpoint/2010/main" val="4114779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altLang="tr-TR" sz="2000" dirty="0">
              <a:cs typeface="Arial" panose="020B0604020202020204" pitchFamily="34" charset="0"/>
            </a:endParaRPr>
          </a:p>
          <a:p>
            <a:pPr marL="0" indent="0" algn="just">
              <a:lnSpc>
                <a:spcPct val="100000"/>
              </a:lnSpc>
              <a:buNone/>
            </a:pPr>
            <a:r>
              <a:rPr lang="tr-TR" altLang="tr-TR" sz="2000" dirty="0">
                <a:cs typeface="Arial" panose="020B0604020202020204" pitchFamily="34" charset="0"/>
              </a:rPr>
              <a:t>HYALURONİDAZ (YAYILMA FAKTÖRÜ)</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Suşların</a:t>
            </a:r>
            <a:r>
              <a:rPr lang="tr-TR" altLang="tr-TR" sz="2000" dirty="0">
                <a:cs typeface="Arial" panose="020B0604020202020204" pitchFamily="34" charset="0"/>
              </a:rPr>
              <a:t> % 90’dan fazlası </a:t>
            </a:r>
            <a:r>
              <a:rPr lang="tr-TR" altLang="tr-TR" sz="2000" dirty="0" err="1">
                <a:cs typeface="Arial" panose="020B0604020202020204" pitchFamily="34" charset="0"/>
              </a:rPr>
              <a:t>Hyaluronidaz</a:t>
            </a:r>
            <a:r>
              <a:rPr lang="tr-TR" altLang="tr-TR" sz="2000" dirty="0">
                <a:cs typeface="Arial" panose="020B0604020202020204" pitchFamily="34" charset="0"/>
              </a:rPr>
              <a:t> oluşturur.</a:t>
            </a:r>
          </a:p>
          <a:p>
            <a:pPr algn="just">
              <a:lnSpc>
                <a:spcPct val="100000"/>
              </a:lnSpc>
              <a:buFont typeface="Wingdings" panose="05000000000000000000" pitchFamily="2" charset="2"/>
              <a:buChar char="Ø"/>
            </a:pPr>
            <a:r>
              <a:rPr lang="tr-TR" altLang="tr-TR" sz="2000" dirty="0">
                <a:cs typeface="Arial" panose="020B0604020202020204" pitchFamily="34" charset="0"/>
              </a:rPr>
              <a:t>Bağ dokusunda bulunan </a:t>
            </a:r>
            <a:r>
              <a:rPr lang="tr-TR" altLang="tr-TR" sz="2000" dirty="0" err="1">
                <a:cs typeface="Arial" panose="020B0604020202020204" pitchFamily="34" charset="0"/>
              </a:rPr>
              <a:t>hyaluronik</a:t>
            </a:r>
            <a:r>
              <a:rPr lang="tr-TR" altLang="tr-TR" sz="2000" dirty="0">
                <a:cs typeface="Arial" panose="020B0604020202020204" pitchFamily="34" charset="0"/>
              </a:rPr>
              <a:t> asidin </a:t>
            </a:r>
            <a:r>
              <a:rPr lang="tr-TR" altLang="tr-TR" sz="2000" dirty="0" err="1">
                <a:cs typeface="Arial" panose="020B0604020202020204" pitchFamily="34" charset="0"/>
              </a:rPr>
              <a:t>depolimerizasyonunu</a:t>
            </a:r>
            <a:r>
              <a:rPr lang="tr-TR" altLang="tr-TR" sz="2000" dirty="0">
                <a:cs typeface="Arial" panose="020B0604020202020204" pitchFamily="34" charset="0"/>
              </a:rPr>
              <a:t> sağlar. </a:t>
            </a:r>
            <a:r>
              <a:rPr lang="tr-TR" altLang="tr-TR" sz="2000" dirty="0" err="1">
                <a:cs typeface="Arial" panose="020B0604020202020204" pitchFamily="34" charset="0"/>
              </a:rPr>
              <a:t>İnfeksiyonun</a:t>
            </a:r>
            <a:r>
              <a:rPr lang="tr-TR" altLang="tr-TR" sz="2000" dirty="0">
                <a:cs typeface="Arial" panose="020B0604020202020204" pitchFamily="34" charset="0"/>
              </a:rPr>
              <a:t> yayılmasını kolaylaştırır.</a:t>
            </a:r>
          </a:p>
          <a:p>
            <a:pPr marL="0" indent="0" algn="just">
              <a:lnSpc>
                <a:spcPct val="100000"/>
              </a:lnSpc>
              <a:buNone/>
            </a:pPr>
            <a:endParaRPr lang="tr-TR" altLang="tr-TR" sz="2000" dirty="0">
              <a:cs typeface="Arial" panose="020B0604020202020204" pitchFamily="34" charset="0"/>
            </a:endParaRPr>
          </a:p>
          <a:p>
            <a:pPr marL="0" indent="0" algn="just">
              <a:lnSpc>
                <a:spcPct val="100000"/>
              </a:lnSpc>
              <a:buNone/>
            </a:pPr>
            <a:r>
              <a:rPr lang="tr-TR" altLang="tr-TR" sz="2000" dirty="0">
                <a:cs typeface="Arial" panose="020B0604020202020204" pitchFamily="34" charset="0"/>
              </a:rPr>
              <a:t>STAFİLOKİNAZ (STAFİLOKOKAL FİBRİNOLİZİN)</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Isıya dirençlidir.</a:t>
            </a:r>
          </a:p>
          <a:p>
            <a:pPr algn="just">
              <a:lnSpc>
                <a:spcPct val="100000"/>
              </a:lnSpc>
              <a:buFont typeface="Wingdings" panose="05000000000000000000" pitchFamily="2" charset="2"/>
              <a:buChar char="Ø"/>
            </a:pPr>
            <a:r>
              <a:rPr lang="tr-TR" altLang="tr-TR" sz="2000" dirty="0" err="1">
                <a:cs typeface="Arial" panose="020B0604020202020204" pitchFamily="34" charset="0"/>
              </a:rPr>
              <a:t>Kinazlar</a:t>
            </a:r>
            <a:r>
              <a:rPr lang="tr-TR" altLang="tr-TR" sz="2000" dirty="0">
                <a:cs typeface="Arial" panose="020B0604020202020204" pitchFamily="34" charset="0"/>
              </a:rPr>
              <a:t> plazmada bulunan </a:t>
            </a:r>
            <a:r>
              <a:rPr lang="tr-TR" altLang="tr-TR" sz="2000" dirty="0" err="1">
                <a:cs typeface="Arial" panose="020B0604020202020204" pitchFamily="34" charset="0"/>
              </a:rPr>
              <a:t>plazminojeni</a:t>
            </a:r>
            <a:r>
              <a:rPr lang="tr-TR" altLang="tr-TR" sz="2000" dirty="0">
                <a:cs typeface="Arial" panose="020B0604020202020204" pitchFamily="34" charset="0"/>
              </a:rPr>
              <a:t> aktive ederek </a:t>
            </a:r>
            <a:r>
              <a:rPr lang="tr-TR" altLang="tr-TR" sz="2000" dirty="0" err="1">
                <a:cs typeface="Arial" panose="020B0604020202020204" pitchFamily="34" charset="0"/>
              </a:rPr>
              <a:t>plazmin</a:t>
            </a:r>
            <a:r>
              <a:rPr lang="tr-TR" altLang="tr-TR" sz="2000" dirty="0">
                <a:cs typeface="Arial" panose="020B0604020202020204" pitchFamily="34" charset="0"/>
              </a:rPr>
              <a:t> oluşturur. </a:t>
            </a:r>
            <a:r>
              <a:rPr lang="tr-TR" altLang="tr-TR" sz="2000" dirty="0" err="1">
                <a:cs typeface="Arial" panose="020B0604020202020204" pitchFamily="34" charset="0"/>
              </a:rPr>
              <a:t>Fibrinolitik</a:t>
            </a:r>
            <a:r>
              <a:rPr lang="tr-TR" altLang="tr-TR" sz="2000" dirty="0">
                <a:cs typeface="Arial" panose="020B0604020202020204" pitchFamily="34" charset="0"/>
              </a:rPr>
              <a:t> etki bu madde aracılığıyla olur.</a:t>
            </a:r>
          </a:p>
          <a:p>
            <a:pPr marL="0" indent="0" algn="just">
              <a:lnSpc>
                <a:spcPct val="100000"/>
              </a:lnSpc>
              <a:buNone/>
            </a:pPr>
            <a:endParaRPr lang="tr-TR" altLang="tr-TR" sz="2000" dirty="0">
              <a:cs typeface="Arial" panose="020B0604020202020204" pitchFamily="34" charset="0"/>
            </a:endParaRPr>
          </a:p>
        </p:txBody>
      </p:sp>
    </p:spTree>
    <p:extLst>
      <p:ext uri="{BB962C8B-B14F-4D97-AF65-F5344CB8AC3E}">
        <p14:creationId xmlns:p14="http://schemas.microsoft.com/office/powerpoint/2010/main" val="1220376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altLang="tr-TR" sz="2000" dirty="0">
              <a:cs typeface="Arial" panose="020B0604020202020204" pitchFamily="34" charset="0"/>
            </a:endParaRPr>
          </a:p>
          <a:p>
            <a:pPr marL="0" indent="0" algn="just">
              <a:lnSpc>
                <a:spcPct val="100000"/>
              </a:lnSpc>
              <a:buNone/>
            </a:pPr>
            <a:r>
              <a:rPr lang="tr-TR" altLang="tr-TR" sz="2000" dirty="0">
                <a:cs typeface="Arial" panose="020B0604020202020204" pitchFamily="34" charset="0"/>
              </a:rPr>
              <a:t>LİPAZ</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Lipidleri</a:t>
            </a:r>
            <a:r>
              <a:rPr lang="tr-TR" altLang="tr-TR" sz="2000" dirty="0">
                <a:cs typeface="Arial" panose="020B0604020202020204" pitchFamily="34" charset="0"/>
              </a:rPr>
              <a:t> hidroliz eder, stafilokokların yağlı deride yerleşmesini sağlar.</a:t>
            </a:r>
          </a:p>
          <a:p>
            <a:pPr marL="0" indent="0" algn="just">
              <a:lnSpc>
                <a:spcPct val="100000"/>
              </a:lnSpc>
              <a:buNone/>
            </a:pPr>
            <a:endParaRPr lang="tr-TR" altLang="tr-TR" sz="2000" dirty="0">
              <a:cs typeface="Arial" panose="020B0604020202020204" pitchFamily="34" charset="0"/>
            </a:endParaRPr>
          </a:p>
          <a:p>
            <a:pPr marL="0" indent="0" algn="just">
              <a:lnSpc>
                <a:spcPct val="100000"/>
              </a:lnSpc>
              <a:buNone/>
            </a:pPr>
            <a:r>
              <a:rPr lang="tr-TR" altLang="tr-TR" sz="2000" dirty="0">
                <a:cs typeface="Arial" panose="020B0604020202020204" pitchFamily="34" charset="0"/>
              </a:rPr>
              <a:t>DEOKSİRİBONÜKLEAZ (DNASE)</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DNA’yı hidrolize eder.</a:t>
            </a:r>
          </a:p>
          <a:p>
            <a:pPr marL="0" indent="0" algn="just">
              <a:lnSpc>
                <a:spcPct val="100000"/>
              </a:lnSpc>
              <a:buNone/>
            </a:pPr>
            <a:endParaRPr lang="tr-TR" altLang="tr-TR" sz="2000" dirty="0">
              <a:cs typeface="Arial" panose="020B0604020202020204" pitchFamily="34" charset="0"/>
            </a:endParaRPr>
          </a:p>
          <a:p>
            <a:pPr marL="0" indent="0" algn="just">
              <a:lnSpc>
                <a:spcPct val="100000"/>
              </a:lnSpc>
              <a:buNone/>
            </a:pPr>
            <a:r>
              <a:rPr lang="tr-TR" altLang="tr-TR" sz="2000" dirty="0">
                <a:cs typeface="Arial" panose="020B0604020202020204" pitchFamily="34" charset="0"/>
              </a:rPr>
              <a:t>ANTİFAGOSİTİK MADDE (PROTEİN A)</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Fagositoza karşı korur.</a:t>
            </a:r>
          </a:p>
          <a:p>
            <a:pPr marL="0" indent="0" algn="just">
              <a:lnSpc>
                <a:spcPct val="100000"/>
              </a:lnSpc>
              <a:buNone/>
            </a:pPr>
            <a:endParaRPr lang="tr-TR" altLang="tr-TR" sz="2000" dirty="0">
              <a:cs typeface="Arial" panose="020B0604020202020204" pitchFamily="34" charset="0"/>
            </a:endParaRPr>
          </a:p>
        </p:txBody>
      </p:sp>
    </p:spTree>
    <p:extLst>
      <p:ext uri="{BB962C8B-B14F-4D97-AF65-F5344CB8AC3E}">
        <p14:creationId xmlns:p14="http://schemas.microsoft.com/office/powerpoint/2010/main" val="3034594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Slime</a:t>
            </a:r>
            <a:r>
              <a:rPr lang="tr-TR" altLang="tr-TR" sz="2000" dirty="0">
                <a:cs typeface="Arial" panose="020B0604020202020204" pitchFamily="34" charset="0"/>
              </a:rPr>
              <a:t> </a:t>
            </a:r>
            <a:r>
              <a:rPr lang="tr-TR" altLang="tr-TR" sz="2000" dirty="0" err="1">
                <a:cs typeface="Arial" panose="020B0604020202020204" pitchFamily="34" charset="0"/>
              </a:rPr>
              <a:t>factor</a:t>
            </a:r>
            <a:r>
              <a:rPr lang="tr-TR" altLang="tr-TR" sz="2000" dirty="0">
                <a:cs typeface="Arial" panose="020B0604020202020204" pitchFamily="34" charset="0"/>
              </a:rPr>
              <a:t>; </a:t>
            </a:r>
            <a:r>
              <a:rPr lang="tr-TR" altLang="tr-TR" sz="2000" dirty="0" err="1">
                <a:cs typeface="Arial" panose="020B0604020202020204" pitchFamily="34" charset="0"/>
              </a:rPr>
              <a:t>Tryptic</a:t>
            </a:r>
            <a:r>
              <a:rPr lang="tr-TR" altLang="tr-TR" sz="2000" dirty="0">
                <a:cs typeface="Arial" panose="020B0604020202020204" pitchFamily="34" charset="0"/>
              </a:rPr>
              <a:t> soy </a:t>
            </a:r>
            <a:r>
              <a:rPr lang="tr-TR" altLang="tr-TR" sz="2000" dirty="0" err="1">
                <a:cs typeface="Arial" panose="020B0604020202020204" pitchFamily="34" charset="0"/>
              </a:rPr>
              <a:t>broth’a</a:t>
            </a:r>
            <a:r>
              <a:rPr lang="tr-TR" altLang="tr-TR" sz="2000" dirty="0">
                <a:cs typeface="Arial" panose="020B0604020202020204" pitchFamily="34" charset="0"/>
              </a:rPr>
              <a:t> </a:t>
            </a:r>
            <a:r>
              <a:rPr lang="tr-TR" altLang="tr-TR" sz="2000" dirty="0" err="1">
                <a:cs typeface="Arial" panose="020B0604020202020204" pitchFamily="34" charset="0"/>
              </a:rPr>
              <a:t>inoküle</a:t>
            </a:r>
            <a:r>
              <a:rPr lang="tr-TR" altLang="tr-TR" sz="2000" dirty="0">
                <a:cs typeface="Arial" panose="020B0604020202020204" pitchFamily="34" charset="0"/>
              </a:rPr>
              <a:t> edilen </a:t>
            </a:r>
            <a:r>
              <a:rPr lang="tr-TR" altLang="tr-TR" sz="2000" dirty="0" err="1">
                <a:cs typeface="Arial" panose="020B0604020202020204" pitchFamily="34" charset="0"/>
              </a:rPr>
              <a:t>KNS’ların</a:t>
            </a:r>
            <a:r>
              <a:rPr lang="tr-TR" altLang="tr-TR" sz="2000" dirty="0">
                <a:cs typeface="Arial" panose="020B0604020202020204" pitchFamily="34" charset="0"/>
              </a:rPr>
              <a:t> bazılarının ekildiği kabın yüzeyine tutunarak oluşturduğu </a:t>
            </a:r>
            <a:r>
              <a:rPr lang="tr-TR" altLang="tr-TR" sz="2000" dirty="0" err="1">
                <a:cs typeface="Arial" panose="020B0604020202020204" pitchFamily="34" charset="0"/>
              </a:rPr>
              <a:t>adeziv</a:t>
            </a:r>
            <a:r>
              <a:rPr lang="tr-TR" altLang="tr-TR" sz="2000" dirty="0">
                <a:cs typeface="Arial" panose="020B0604020202020204" pitchFamily="34" charset="0"/>
              </a:rPr>
              <a:t> tabaka,</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Slime</a:t>
            </a:r>
            <a:r>
              <a:rPr lang="tr-TR" altLang="tr-TR" sz="2000" dirty="0">
                <a:cs typeface="Arial" panose="020B0604020202020204" pitchFamily="34" charset="0"/>
              </a:rPr>
              <a:t> maddesi amorf kapsül yapısında, </a:t>
            </a:r>
            <a:r>
              <a:rPr lang="tr-TR" altLang="tr-TR" sz="2000" dirty="0" err="1">
                <a:cs typeface="Arial" panose="020B0604020202020204" pitchFamily="34" charset="0"/>
              </a:rPr>
              <a:t>glikokaliks</a:t>
            </a:r>
            <a:r>
              <a:rPr lang="tr-TR" altLang="tr-TR" sz="2000" dirty="0">
                <a:cs typeface="Arial" panose="020B0604020202020204" pitchFamily="34" charset="0"/>
              </a:rPr>
              <a:t> materyali,</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Çok kuvvetli </a:t>
            </a:r>
            <a:r>
              <a:rPr lang="tr-TR" altLang="tr-TR" sz="2000" dirty="0" err="1">
                <a:cs typeface="Arial" panose="020B0604020202020204" pitchFamily="34" charset="0"/>
              </a:rPr>
              <a:t>antijenik</a:t>
            </a:r>
            <a:r>
              <a:rPr lang="tr-TR" altLang="tr-TR" sz="2000" dirty="0">
                <a:cs typeface="Arial" panose="020B0604020202020204" pitchFamily="34" charset="0"/>
              </a:rPr>
              <a:t>,</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Stafilokokların doku yüzeyine </a:t>
            </a:r>
            <a:r>
              <a:rPr lang="tr-TR" altLang="tr-TR" sz="2000" dirty="0" err="1">
                <a:cs typeface="Arial" panose="020B0604020202020204" pitchFamily="34" charset="0"/>
              </a:rPr>
              <a:t>tutunup,çeşitli</a:t>
            </a:r>
            <a:r>
              <a:rPr lang="tr-TR" altLang="tr-TR" sz="2000" dirty="0">
                <a:cs typeface="Arial" panose="020B0604020202020204" pitchFamily="34" charset="0"/>
              </a:rPr>
              <a:t> </a:t>
            </a:r>
            <a:r>
              <a:rPr lang="tr-TR" altLang="tr-TR" sz="2000" dirty="0" err="1">
                <a:cs typeface="Arial" panose="020B0604020202020204" pitchFamily="34" charset="0"/>
              </a:rPr>
              <a:t>infeksiyonlara</a:t>
            </a:r>
            <a:r>
              <a:rPr lang="tr-TR" altLang="tr-TR" sz="2000" dirty="0">
                <a:cs typeface="Arial" panose="020B0604020202020204" pitchFamily="34" charset="0"/>
              </a:rPr>
              <a:t> neden olur.</a:t>
            </a:r>
          </a:p>
          <a:p>
            <a:pPr marL="0" indent="0" algn="just">
              <a:lnSpc>
                <a:spcPct val="100000"/>
              </a:lnSpc>
              <a:buNone/>
            </a:pPr>
            <a:endParaRPr lang="tr-TR" altLang="tr-TR" sz="2000" dirty="0">
              <a:cs typeface="Arial" panose="020B0604020202020204" pitchFamily="34" charset="0"/>
            </a:endParaRPr>
          </a:p>
        </p:txBody>
      </p:sp>
    </p:spTree>
    <p:extLst>
      <p:ext uri="{BB962C8B-B14F-4D97-AF65-F5344CB8AC3E}">
        <p14:creationId xmlns:p14="http://schemas.microsoft.com/office/powerpoint/2010/main" val="3533670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Slime</a:t>
            </a:r>
            <a:r>
              <a:rPr lang="tr-TR" altLang="tr-TR" sz="2000" dirty="0">
                <a:cs typeface="Arial" panose="020B0604020202020204" pitchFamily="34" charset="0"/>
              </a:rPr>
              <a:t> faktör + </a:t>
            </a:r>
            <a:r>
              <a:rPr lang="tr-TR" altLang="tr-TR" sz="2000" dirty="0" err="1">
                <a:cs typeface="Arial" panose="020B0604020202020204" pitchFamily="34" charset="0"/>
              </a:rPr>
              <a:t>KNS’lar</a:t>
            </a:r>
            <a:r>
              <a:rPr lang="tr-TR" altLang="tr-TR" sz="2000" dirty="0">
                <a:cs typeface="Arial" panose="020B0604020202020204" pitchFamily="34" charset="0"/>
              </a:rPr>
              <a:t> daha </a:t>
            </a:r>
            <a:r>
              <a:rPr lang="tr-TR" altLang="tr-TR" sz="2000" dirty="0" err="1">
                <a:cs typeface="Arial" panose="020B0604020202020204" pitchFamily="34" charset="0"/>
              </a:rPr>
              <a:t>virülans</a:t>
            </a:r>
            <a:r>
              <a:rPr lang="tr-TR" altLang="tr-TR" sz="2000" dirty="0">
                <a:cs typeface="Arial" panose="020B0604020202020204" pitchFamily="34" charset="0"/>
              </a:rPr>
              <a:t> ve antibiyotiklere daha dirençlidir.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Stafilokoklar </a:t>
            </a:r>
            <a:r>
              <a:rPr lang="tr-TR" altLang="tr-TR" sz="2000" dirty="0" err="1">
                <a:cs typeface="Arial" panose="020B0604020202020204" pitchFamily="34" charset="0"/>
              </a:rPr>
              <a:t>tibbi</a:t>
            </a:r>
            <a:r>
              <a:rPr lang="tr-TR" altLang="tr-TR" sz="2000" dirty="0">
                <a:cs typeface="Arial" panose="020B0604020202020204" pitchFamily="34" charset="0"/>
              </a:rPr>
              <a:t> aletlere tutunur.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Kateter</a:t>
            </a:r>
            <a:r>
              <a:rPr lang="tr-TR" altLang="tr-TR" sz="2000" dirty="0">
                <a:cs typeface="Arial" panose="020B0604020202020204" pitchFamily="34" charset="0"/>
              </a:rPr>
              <a:t>, kapak </a:t>
            </a:r>
            <a:r>
              <a:rPr lang="tr-TR" altLang="tr-TR" sz="2000" dirty="0" err="1">
                <a:cs typeface="Arial" panose="020B0604020202020204" pitchFamily="34" charset="0"/>
              </a:rPr>
              <a:t>infeksiyonlarından</a:t>
            </a:r>
            <a:r>
              <a:rPr lang="tr-TR" altLang="tr-TR" sz="2000" dirty="0">
                <a:cs typeface="Arial" panose="020B0604020202020204" pitchFamily="34" charset="0"/>
              </a:rPr>
              <a:t> en çok izole edilen KNS,</a:t>
            </a:r>
          </a:p>
          <a:p>
            <a:pPr algn="just">
              <a:lnSpc>
                <a:spcPct val="100000"/>
              </a:lnSpc>
              <a:buFont typeface="Wingdings" panose="05000000000000000000" pitchFamily="2" charset="2"/>
              <a:buChar char="Ø"/>
            </a:pPr>
            <a:endParaRPr lang="tr-TR" altLang="tr-TR" sz="2000" i="1" dirty="0">
              <a:cs typeface="Arial" panose="020B0604020202020204" pitchFamily="34" charset="0"/>
            </a:endParaRPr>
          </a:p>
          <a:p>
            <a:pPr algn="just">
              <a:lnSpc>
                <a:spcPct val="100000"/>
              </a:lnSpc>
              <a:buFont typeface="Wingdings" panose="05000000000000000000" pitchFamily="2" charset="2"/>
              <a:buChar char="Ø"/>
            </a:pPr>
            <a:r>
              <a:rPr lang="tr-TR" altLang="tr-TR" sz="2000" i="1" dirty="0" err="1">
                <a:cs typeface="Arial" panose="020B0604020202020204" pitchFamily="34" charset="0"/>
              </a:rPr>
              <a:t>saprophyticus</a:t>
            </a:r>
            <a:r>
              <a:rPr lang="tr-TR" altLang="tr-TR" sz="2000" i="1" dirty="0">
                <a:cs typeface="Arial" panose="020B0604020202020204" pitchFamily="34" charset="0"/>
              </a:rPr>
              <a:t> </a:t>
            </a:r>
            <a:r>
              <a:rPr lang="tr-TR" altLang="tr-TR" sz="2000" dirty="0">
                <a:cs typeface="Arial" panose="020B0604020202020204" pitchFamily="34" charset="0"/>
              </a:rPr>
              <a:t>en fazla </a:t>
            </a:r>
            <a:r>
              <a:rPr lang="tr-TR" altLang="tr-TR" sz="2000" dirty="0" err="1">
                <a:cs typeface="Arial" panose="020B0604020202020204" pitchFamily="34" charset="0"/>
              </a:rPr>
              <a:t>slime</a:t>
            </a:r>
            <a:r>
              <a:rPr lang="tr-TR" altLang="tr-TR" sz="2000" dirty="0">
                <a:cs typeface="Arial" panose="020B0604020202020204" pitchFamily="34" charset="0"/>
              </a:rPr>
              <a:t> oluşturan KNS.</a:t>
            </a:r>
          </a:p>
          <a:p>
            <a:pPr marL="0" indent="0" algn="just">
              <a:lnSpc>
                <a:spcPct val="100000"/>
              </a:lnSpc>
              <a:buNone/>
            </a:pPr>
            <a:endParaRPr lang="tr-TR" altLang="tr-TR" sz="2000" dirty="0"/>
          </a:p>
          <a:p>
            <a:pPr algn="just">
              <a:lnSpc>
                <a:spcPct val="100000"/>
              </a:lnSpc>
              <a:buFont typeface="Wingdings" panose="05000000000000000000" pitchFamily="2" charset="2"/>
              <a:buChar char="Ø"/>
            </a:pPr>
            <a:endParaRPr lang="tr-TR" sz="2000" dirty="0"/>
          </a:p>
        </p:txBody>
      </p:sp>
    </p:spTree>
    <p:extLst>
      <p:ext uri="{BB962C8B-B14F-4D97-AF65-F5344CB8AC3E}">
        <p14:creationId xmlns:p14="http://schemas.microsoft.com/office/powerpoint/2010/main" val="3017243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cs typeface="Arial" pitchFamily="34" charset="0"/>
            </a:endParaRPr>
          </a:p>
          <a:p>
            <a:pPr marL="0" indent="0" algn="just">
              <a:lnSpc>
                <a:spcPct val="100000"/>
              </a:lnSpc>
              <a:buNone/>
            </a:pPr>
            <a:r>
              <a:rPr lang="tr-TR" sz="2000" dirty="0">
                <a:cs typeface="Arial" pitchFamily="34" charset="0"/>
              </a:rPr>
              <a:t>KOAGÜLAZ NEGATİF STAFİLOKOKLAR (KNS)</a:t>
            </a:r>
          </a:p>
          <a:p>
            <a:pPr marL="0" indent="0" algn="just">
              <a:lnSpc>
                <a:spcPct val="100000"/>
              </a:lnSpc>
              <a:buNone/>
            </a:pPr>
            <a:endParaRPr lang="tr-TR" sz="2000" dirty="0">
              <a:cs typeface="Arial" pitchFamily="34" charset="0"/>
            </a:endParaRPr>
          </a:p>
          <a:p>
            <a:pPr algn="just" fontAlgn="base">
              <a:lnSpc>
                <a:spcPct val="100000"/>
              </a:lnSpc>
              <a:buFont typeface="Wingdings" panose="05000000000000000000" pitchFamily="2" charset="2"/>
              <a:buChar char="Ø"/>
            </a:pPr>
            <a:r>
              <a:rPr lang="tr-TR" sz="2000" i="1" dirty="0"/>
              <a:t>S. </a:t>
            </a:r>
            <a:r>
              <a:rPr lang="tr-TR" sz="2000" i="1" dirty="0" err="1"/>
              <a:t>saprophyticus</a:t>
            </a:r>
            <a:endParaRPr lang="tr-TR" sz="2000" dirty="0"/>
          </a:p>
          <a:p>
            <a:pPr algn="just" fontAlgn="base">
              <a:lnSpc>
                <a:spcPct val="100000"/>
              </a:lnSpc>
              <a:buFont typeface="Wingdings" panose="05000000000000000000" pitchFamily="2" charset="2"/>
              <a:buChar char="Ø"/>
            </a:pPr>
            <a:r>
              <a:rPr lang="tr-TR" sz="2000" i="1" dirty="0"/>
              <a:t>S. </a:t>
            </a:r>
            <a:r>
              <a:rPr lang="tr-TR" sz="2000" i="1" dirty="0" err="1"/>
              <a:t>haemolyticus</a:t>
            </a:r>
            <a:endParaRPr lang="tr-TR" sz="2000" dirty="0"/>
          </a:p>
          <a:p>
            <a:pPr algn="just" fontAlgn="base">
              <a:lnSpc>
                <a:spcPct val="100000"/>
              </a:lnSpc>
              <a:buFont typeface="Wingdings" panose="05000000000000000000" pitchFamily="2" charset="2"/>
              <a:buChar char="Ø"/>
            </a:pPr>
            <a:r>
              <a:rPr lang="tr-TR" sz="2000" i="1" dirty="0"/>
              <a:t>S. </a:t>
            </a:r>
            <a:r>
              <a:rPr lang="tr-TR" sz="2000" i="1" dirty="0" err="1"/>
              <a:t>epidermidis</a:t>
            </a:r>
            <a:endParaRPr lang="tr-TR" sz="2000" dirty="0"/>
          </a:p>
          <a:p>
            <a:pPr algn="just" fontAlgn="base">
              <a:lnSpc>
                <a:spcPct val="100000"/>
              </a:lnSpc>
              <a:buFont typeface="Wingdings" panose="05000000000000000000" pitchFamily="2" charset="2"/>
              <a:buChar char="Ø"/>
            </a:pPr>
            <a:r>
              <a:rPr lang="tr-TR" sz="2000" i="1" dirty="0"/>
              <a:t>S. </a:t>
            </a:r>
            <a:r>
              <a:rPr lang="tr-TR" sz="2000" i="1" dirty="0" err="1"/>
              <a:t>auricularis</a:t>
            </a:r>
            <a:endParaRPr lang="tr-TR" sz="2000" dirty="0"/>
          </a:p>
          <a:p>
            <a:pPr algn="just" fontAlgn="base">
              <a:lnSpc>
                <a:spcPct val="100000"/>
              </a:lnSpc>
              <a:buFont typeface="Wingdings" panose="05000000000000000000" pitchFamily="2" charset="2"/>
              <a:buChar char="Ø"/>
            </a:pPr>
            <a:r>
              <a:rPr lang="tr-TR" sz="2000" i="1" dirty="0"/>
              <a:t>S. </a:t>
            </a:r>
            <a:r>
              <a:rPr lang="tr-TR" sz="2000" i="1" dirty="0" err="1"/>
              <a:t>saccharolyticus</a:t>
            </a:r>
            <a:endParaRPr lang="tr-TR" sz="2000" dirty="0"/>
          </a:p>
          <a:p>
            <a:pPr algn="just" fontAlgn="base">
              <a:lnSpc>
                <a:spcPct val="100000"/>
              </a:lnSpc>
              <a:buFont typeface="Wingdings" panose="05000000000000000000" pitchFamily="2" charset="2"/>
              <a:buChar char="Ø"/>
            </a:pPr>
            <a:r>
              <a:rPr lang="tr-TR" sz="2000" i="1" dirty="0"/>
              <a:t>S. </a:t>
            </a:r>
            <a:r>
              <a:rPr lang="tr-TR" sz="2000" i="1" dirty="0" err="1"/>
              <a:t>capitis</a:t>
            </a:r>
            <a:endParaRPr lang="tr-TR" sz="2000" dirty="0"/>
          </a:p>
          <a:p>
            <a:pPr algn="just" fontAlgn="base">
              <a:lnSpc>
                <a:spcPct val="100000"/>
              </a:lnSpc>
              <a:buFont typeface="Wingdings" panose="05000000000000000000" pitchFamily="2" charset="2"/>
              <a:buChar char="Ø"/>
            </a:pPr>
            <a:r>
              <a:rPr lang="tr-TR" sz="2000" i="1" dirty="0"/>
              <a:t>S. </a:t>
            </a:r>
            <a:r>
              <a:rPr lang="tr-TR" sz="2000" i="1" dirty="0" err="1"/>
              <a:t>cohnii</a:t>
            </a:r>
            <a:endParaRPr lang="tr-TR" sz="2000" dirty="0"/>
          </a:p>
          <a:p>
            <a:pPr algn="just" fontAlgn="base">
              <a:lnSpc>
                <a:spcPct val="100000"/>
              </a:lnSpc>
              <a:buFont typeface="Wingdings" panose="05000000000000000000" pitchFamily="2" charset="2"/>
              <a:buChar char="Ø"/>
            </a:pPr>
            <a:r>
              <a:rPr lang="tr-TR" sz="2000" i="1" dirty="0"/>
              <a:t>S. </a:t>
            </a:r>
            <a:r>
              <a:rPr lang="tr-TR" sz="2000" i="1" dirty="0" err="1"/>
              <a:t>warneri</a:t>
            </a:r>
            <a:endParaRPr lang="tr-TR" sz="2000" dirty="0"/>
          </a:p>
          <a:p>
            <a:pPr algn="just" fontAlgn="base">
              <a:lnSpc>
                <a:spcPct val="100000"/>
              </a:lnSpc>
              <a:buFont typeface="Wingdings" panose="05000000000000000000" pitchFamily="2" charset="2"/>
              <a:buChar char="Ø"/>
            </a:pPr>
            <a:r>
              <a:rPr lang="tr-TR" sz="2000" i="1" dirty="0"/>
              <a:t>S. </a:t>
            </a:r>
            <a:r>
              <a:rPr lang="tr-TR" sz="2000" i="1" dirty="0" err="1"/>
              <a:t>hominis</a:t>
            </a:r>
            <a:endParaRPr lang="tr-TR" sz="2000" dirty="0"/>
          </a:p>
          <a:p>
            <a:pPr algn="just" fontAlgn="base">
              <a:lnSpc>
                <a:spcPct val="100000"/>
              </a:lnSpc>
              <a:buFont typeface="Wingdings" panose="05000000000000000000" pitchFamily="2" charset="2"/>
              <a:buChar char="Ø"/>
            </a:pPr>
            <a:r>
              <a:rPr lang="tr-TR" sz="2000" i="1" dirty="0"/>
              <a:t>S. </a:t>
            </a:r>
            <a:r>
              <a:rPr lang="tr-TR" sz="2000" i="1" dirty="0" err="1"/>
              <a:t>xylosus</a:t>
            </a:r>
            <a:endParaRPr lang="tr-TR" sz="2000" dirty="0"/>
          </a:p>
          <a:p>
            <a:pPr algn="just" fontAlgn="base">
              <a:lnSpc>
                <a:spcPct val="100000"/>
              </a:lnSpc>
              <a:buFont typeface="Wingdings" panose="05000000000000000000" pitchFamily="2" charset="2"/>
              <a:buChar char="Ø"/>
            </a:pPr>
            <a:r>
              <a:rPr lang="tr-TR" sz="2000" i="1" dirty="0"/>
              <a:t>S. </a:t>
            </a:r>
            <a:r>
              <a:rPr lang="tr-TR" sz="2000" i="1" dirty="0" err="1"/>
              <a:t>simulans</a:t>
            </a:r>
            <a:endParaRPr lang="tr-TR" sz="2000" dirty="0"/>
          </a:p>
          <a:p>
            <a:pPr algn="just" fontAlgn="base">
              <a:lnSpc>
                <a:spcPct val="100000"/>
              </a:lnSpc>
              <a:buFont typeface="Wingdings" panose="05000000000000000000" pitchFamily="2" charset="2"/>
              <a:buChar char="Ø"/>
            </a:pPr>
            <a:r>
              <a:rPr lang="tr-TR" sz="2000" i="1" dirty="0"/>
              <a:t>S. </a:t>
            </a:r>
            <a:r>
              <a:rPr lang="tr-TR" sz="2000" i="1" dirty="0" err="1"/>
              <a:t>hyicus</a:t>
            </a:r>
            <a:endParaRPr lang="tr-TR" sz="2000" i="1" dirty="0"/>
          </a:p>
          <a:p>
            <a:pPr marL="0" indent="0" algn="just" fontAlgn="base">
              <a:lnSpc>
                <a:spcPct val="100000"/>
              </a:lnSpc>
              <a:buNone/>
            </a:pPr>
            <a:endParaRPr lang="tr-TR" sz="2000" dirty="0"/>
          </a:p>
        </p:txBody>
      </p:sp>
    </p:spTree>
    <p:extLst>
      <p:ext uri="{BB962C8B-B14F-4D97-AF65-F5344CB8AC3E}">
        <p14:creationId xmlns:p14="http://schemas.microsoft.com/office/powerpoint/2010/main" val="2900878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cs typeface="Arial" pitchFamily="34" charset="0"/>
            </a:endParaRPr>
          </a:p>
          <a:p>
            <a:pPr marL="0" indent="0" algn="just">
              <a:lnSpc>
                <a:spcPct val="100000"/>
              </a:lnSpc>
              <a:buNone/>
            </a:pPr>
            <a:r>
              <a:rPr lang="tr-TR" sz="2000" dirty="0">
                <a:cs typeface="Arial" pitchFamily="34" charset="0"/>
              </a:rPr>
              <a:t>STAFİLOKOKLARIN YAPTIĞI HASTALIKLAR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Deri ve mukoza enfeksiyonları</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Süpürasyon</a:t>
            </a:r>
            <a:endParaRPr lang="tr-TR" altLang="tr-TR" sz="2000" dirty="0">
              <a:cs typeface="Arial" panose="020B0604020202020204" pitchFamily="34" charset="0"/>
            </a:endParaRP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İrin dolu </a:t>
            </a:r>
            <a:r>
              <a:rPr lang="tr-TR" altLang="tr-TR" sz="2000" dirty="0" err="1">
                <a:cs typeface="Arial" panose="020B0604020202020204" pitchFamily="34" charset="0"/>
              </a:rPr>
              <a:t>abse</a:t>
            </a:r>
            <a:endParaRPr lang="tr-TR" altLang="tr-TR" sz="2000" dirty="0">
              <a:cs typeface="Arial" panose="020B0604020202020204" pitchFamily="34" charset="0"/>
            </a:endParaRP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Kıl </a:t>
            </a:r>
            <a:r>
              <a:rPr lang="tr-TR" altLang="tr-TR" sz="2000" dirty="0" err="1">
                <a:cs typeface="Arial" panose="020B0604020202020204" pitchFamily="34" charset="0"/>
              </a:rPr>
              <a:t>folikülü</a:t>
            </a:r>
            <a:r>
              <a:rPr lang="tr-TR" altLang="tr-TR" sz="2000" dirty="0">
                <a:cs typeface="Arial" panose="020B0604020202020204" pitchFamily="34" charset="0"/>
              </a:rPr>
              <a:t> enfeksiyonu deri altı yayılır.</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Fronkül</a:t>
            </a:r>
            <a:r>
              <a:rPr lang="tr-TR" altLang="tr-TR" sz="2000" dirty="0">
                <a:cs typeface="Arial" panose="020B0604020202020204" pitchFamily="34" charset="0"/>
              </a:rPr>
              <a:t>, </a:t>
            </a:r>
            <a:r>
              <a:rPr lang="tr-TR" altLang="tr-TR" sz="2000" dirty="0" err="1">
                <a:cs typeface="Arial" panose="020B0604020202020204" pitchFamily="34" charset="0"/>
              </a:rPr>
              <a:t>karbonkül</a:t>
            </a:r>
            <a:endParaRPr lang="tr-TR" altLang="tr-TR" sz="2000" dirty="0">
              <a:cs typeface="Arial" panose="020B0604020202020204" pitchFamily="34" charset="0"/>
            </a:endParaRPr>
          </a:p>
          <a:p>
            <a:pPr marL="0" indent="0" algn="just">
              <a:lnSpc>
                <a:spcPct val="100000"/>
              </a:lnSpc>
              <a:buNone/>
            </a:pPr>
            <a:endParaRPr lang="tr-TR" sz="2000" dirty="0"/>
          </a:p>
        </p:txBody>
      </p:sp>
    </p:spTree>
    <p:extLst>
      <p:ext uri="{BB962C8B-B14F-4D97-AF65-F5344CB8AC3E}">
        <p14:creationId xmlns:p14="http://schemas.microsoft.com/office/powerpoint/2010/main" val="3274072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a:t>ANTİJENİK YAPISI</a:t>
            </a:r>
          </a:p>
          <a:p>
            <a:pPr marL="0" indent="0" algn="just">
              <a:lnSpc>
                <a:spcPct val="100000"/>
              </a:lnSpc>
              <a:buNone/>
            </a:pPr>
            <a:endParaRPr lang="tr-TR" sz="2000" dirty="0"/>
          </a:p>
          <a:p>
            <a:pPr algn="just">
              <a:lnSpc>
                <a:spcPct val="100000"/>
              </a:lnSpc>
              <a:buFont typeface="Wingdings" panose="05000000000000000000" pitchFamily="2" charset="2"/>
              <a:buChar char="Ø"/>
            </a:pPr>
            <a:r>
              <a:rPr lang="tr-TR" sz="2000" dirty="0"/>
              <a:t>Somatik ‘O’ Antijeni</a:t>
            </a:r>
          </a:p>
          <a:p>
            <a:pPr algn="just">
              <a:lnSpc>
                <a:spcPct val="100000"/>
              </a:lnSpc>
              <a:buFont typeface="Wingdings" panose="05000000000000000000" pitchFamily="2" charset="2"/>
              <a:buChar char="Ø"/>
            </a:pPr>
            <a:r>
              <a:rPr lang="tr-TR" sz="2000" dirty="0" err="1"/>
              <a:t>Flagellar</a:t>
            </a:r>
            <a:r>
              <a:rPr lang="tr-TR" sz="2000" dirty="0"/>
              <a:t> ‘H’ Antijeni</a:t>
            </a:r>
          </a:p>
          <a:p>
            <a:pPr algn="just">
              <a:lnSpc>
                <a:spcPct val="100000"/>
              </a:lnSpc>
              <a:buFont typeface="Wingdings" panose="05000000000000000000" pitchFamily="2" charset="2"/>
              <a:buChar char="Ø"/>
            </a:pPr>
            <a:r>
              <a:rPr lang="tr-TR" sz="2000" dirty="0" err="1"/>
              <a:t>Kapsüler</a:t>
            </a:r>
            <a:r>
              <a:rPr lang="tr-TR" sz="2000" dirty="0"/>
              <a:t> ‘K’ Antijeni</a:t>
            </a:r>
          </a:p>
          <a:p>
            <a:pPr algn="just">
              <a:lnSpc>
                <a:spcPct val="100000"/>
              </a:lnSpc>
              <a:buFont typeface="Wingdings" panose="05000000000000000000" pitchFamily="2" charset="2"/>
              <a:buChar char="Ø"/>
            </a:pPr>
            <a:r>
              <a:rPr lang="tr-TR" sz="2000" dirty="0" err="1"/>
              <a:t>Fimbrial</a:t>
            </a:r>
            <a:r>
              <a:rPr lang="tr-TR" sz="2000" dirty="0"/>
              <a:t> </a:t>
            </a:r>
            <a:r>
              <a:rPr lang="tr-TR" sz="2000" dirty="0" err="1"/>
              <a:t>Pilus</a:t>
            </a:r>
            <a:r>
              <a:rPr lang="tr-TR" sz="2000" dirty="0"/>
              <a:t> Antijenleri:</a:t>
            </a:r>
          </a:p>
          <a:p>
            <a:pPr algn="just">
              <a:lnSpc>
                <a:spcPct val="100000"/>
              </a:lnSpc>
              <a:buFont typeface="Wingdings" panose="05000000000000000000" pitchFamily="2" charset="2"/>
              <a:buChar char="Ø"/>
            </a:pPr>
            <a:r>
              <a:rPr lang="tr-TR" sz="2000" dirty="0"/>
              <a:t>Tip-I: </a:t>
            </a:r>
            <a:r>
              <a:rPr lang="tr-TR" sz="2000" dirty="0" err="1"/>
              <a:t>Mannoz-Sensitive</a:t>
            </a:r>
            <a:endParaRPr lang="tr-TR" sz="2000" dirty="0"/>
          </a:p>
          <a:p>
            <a:pPr algn="just">
              <a:lnSpc>
                <a:spcPct val="100000"/>
              </a:lnSpc>
              <a:buFont typeface="Wingdings" panose="05000000000000000000" pitchFamily="2" charset="2"/>
              <a:buChar char="Ø"/>
            </a:pPr>
            <a:r>
              <a:rPr lang="tr-TR" sz="2000" dirty="0"/>
              <a:t>Tip-II: </a:t>
            </a:r>
            <a:r>
              <a:rPr lang="tr-TR" sz="2000" dirty="0" err="1"/>
              <a:t>Mannoz</a:t>
            </a:r>
            <a:r>
              <a:rPr lang="tr-TR" sz="2000" dirty="0"/>
              <a:t> </a:t>
            </a:r>
            <a:r>
              <a:rPr lang="tr-TR" sz="2000" dirty="0" err="1"/>
              <a:t>Resistant</a:t>
            </a:r>
            <a:endParaRPr lang="tr-TR" sz="2000" dirty="0"/>
          </a:p>
          <a:p>
            <a:pPr marL="0" indent="0" algn="just">
              <a:lnSpc>
                <a:spcPct val="100000"/>
              </a:lnSpc>
              <a:buNone/>
            </a:pPr>
            <a:endParaRPr lang="tr-TR" sz="2000" dirty="0"/>
          </a:p>
        </p:txBody>
      </p:sp>
    </p:spTree>
    <p:extLst>
      <p:ext uri="{BB962C8B-B14F-4D97-AF65-F5344CB8AC3E}">
        <p14:creationId xmlns:p14="http://schemas.microsoft.com/office/powerpoint/2010/main" val="1252084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Autofit/>
          </a:bodyPr>
          <a:lstStyle/>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Doğrudan ya da ter bezlerinin ağızları, kıl </a:t>
            </a:r>
            <a:r>
              <a:rPr lang="tr-TR" altLang="tr-TR" sz="2000" dirty="0" err="1">
                <a:cs typeface="Arial" panose="020B0604020202020204" pitchFamily="34" charset="0"/>
              </a:rPr>
              <a:t>folilkülleri</a:t>
            </a:r>
            <a:r>
              <a:rPr lang="tr-TR" altLang="tr-TR" sz="2000" dirty="0">
                <a:cs typeface="Arial" panose="020B0604020202020204" pitchFamily="34" charset="0"/>
              </a:rPr>
              <a:t> yoluyla ya da bir travma sonucu açılmış bir giriş kapısı yoluyla giren </a:t>
            </a:r>
            <a:r>
              <a:rPr lang="tr-TR" altLang="tr-TR" sz="2000" dirty="0" err="1">
                <a:cs typeface="Arial" panose="020B0604020202020204" pitchFamily="34" charset="0"/>
              </a:rPr>
              <a:t>staph.lar</a:t>
            </a:r>
            <a:r>
              <a:rPr lang="tr-TR" altLang="tr-TR" sz="2000" dirty="0">
                <a:cs typeface="Arial" panose="020B0604020202020204" pitchFamily="34" charset="0"/>
              </a:rPr>
              <a:t> </a:t>
            </a:r>
            <a:r>
              <a:rPr lang="tr-TR" altLang="tr-TR" sz="2000" dirty="0" err="1">
                <a:cs typeface="Arial" panose="020B0604020202020204" pitchFamily="34" charset="0"/>
              </a:rPr>
              <a:t>fronkül</a:t>
            </a:r>
            <a:r>
              <a:rPr lang="tr-TR" altLang="tr-TR" sz="2000" dirty="0">
                <a:cs typeface="Arial" panose="020B0604020202020204" pitchFamily="34" charset="0"/>
              </a:rPr>
              <a:t> ya da lokalize bir </a:t>
            </a:r>
            <a:r>
              <a:rPr lang="tr-TR" altLang="tr-TR" sz="2000" dirty="0" err="1">
                <a:cs typeface="Arial" panose="020B0604020202020204" pitchFamily="34" charset="0"/>
              </a:rPr>
              <a:t>abse</a:t>
            </a:r>
            <a:endParaRPr lang="tr-TR" altLang="tr-TR" sz="2000" dirty="0">
              <a:cs typeface="Arial" panose="020B0604020202020204" pitchFamily="34" charset="0"/>
            </a:endParaRP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Kabarcık şeklinde lokalize </a:t>
            </a:r>
            <a:r>
              <a:rPr lang="tr-TR" altLang="tr-TR" sz="2000" dirty="0" err="1">
                <a:cs typeface="Arial" panose="020B0604020202020204" pitchFamily="34" charset="0"/>
              </a:rPr>
              <a:t>abse</a:t>
            </a:r>
            <a:r>
              <a:rPr lang="tr-TR" altLang="tr-TR" sz="2000" dirty="0">
                <a:cs typeface="Arial" panose="020B0604020202020204" pitchFamily="34" charset="0"/>
              </a:rPr>
              <a:t>, </a:t>
            </a:r>
            <a:r>
              <a:rPr lang="tr-TR" altLang="tr-TR" sz="2000" dirty="0" err="1">
                <a:cs typeface="Arial" panose="020B0604020202020204" pitchFamily="34" charset="0"/>
              </a:rPr>
              <a:t>fronkül</a:t>
            </a:r>
            <a:r>
              <a:rPr lang="tr-TR" altLang="tr-TR" sz="2000" dirty="0">
                <a:cs typeface="Arial" panose="020B0604020202020204" pitchFamily="34" charset="0"/>
              </a:rPr>
              <a:t> (sivilce)</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Deri altı dokuya </a:t>
            </a:r>
            <a:r>
              <a:rPr lang="tr-TR" altLang="tr-TR" sz="2000" dirty="0" err="1">
                <a:cs typeface="Arial" panose="020B0604020202020204" pitchFamily="34" charset="0"/>
              </a:rPr>
              <a:t>penetrasyon</a:t>
            </a:r>
            <a:r>
              <a:rPr lang="tr-TR" altLang="tr-TR" sz="2000" dirty="0">
                <a:cs typeface="Arial" panose="020B0604020202020204" pitchFamily="34" charset="0"/>
              </a:rPr>
              <a:t> sonrası ödem, kırmızılık, ağrı, kan çıbanı (</a:t>
            </a:r>
            <a:r>
              <a:rPr lang="tr-TR" altLang="tr-TR" sz="2000" dirty="0" err="1">
                <a:cs typeface="Arial" panose="020B0604020202020204" pitchFamily="34" charset="0"/>
              </a:rPr>
              <a:t>carbuncla</a:t>
            </a:r>
            <a:r>
              <a:rPr lang="tr-TR" altLang="tr-TR" sz="2000" dirty="0">
                <a:cs typeface="Arial" panose="020B0604020202020204" pitchFamily="34" charset="0"/>
              </a:rPr>
              <a:t>), </a:t>
            </a:r>
            <a:r>
              <a:rPr lang="tr-TR" altLang="tr-TR" sz="2000" dirty="0" err="1">
                <a:cs typeface="Arial" panose="020B0604020202020204" pitchFamily="34" charset="0"/>
              </a:rPr>
              <a:t>panaris</a:t>
            </a:r>
            <a:r>
              <a:rPr lang="tr-TR" altLang="tr-TR" sz="2000" dirty="0">
                <a:cs typeface="Arial" panose="020B0604020202020204" pitchFamily="34" charset="0"/>
              </a:rPr>
              <a:t> (dolama), </a:t>
            </a:r>
            <a:r>
              <a:rPr lang="tr-TR" altLang="tr-TR" sz="2000" dirty="0" err="1">
                <a:cs typeface="Arial" panose="020B0604020202020204" pitchFamily="34" charset="0"/>
              </a:rPr>
              <a:t>hidroadenit</a:t>
            </a:r>
            <a:r>
              <a:rPr lang="tr-TR" altLang="tr-TR" sz="2000" dirty="0">
                <a:cs typeface="Arial" panose="020B0604020202020204" pitchFamily="34" charset="0"/>
              </a:rPr>
              <a:t> (</a:t>
            </a:r>
            <a:r>
              <a:rPr lang="tr-TR" altLang="tr-TR" sz="2000" dirty="0" err="1">
                <a:cs typeface="Arial" panose="020B0604020202020204" pitchFamily="34" charset="0"/>
              </a:rPr>
              <a:t>terbezi</a:t>
            </a:r>
            <a:r>
              <a:rPr lang="tr-TR" altLang="tr-TR" sz="2000" dirty="0">
                <a:cs typeface="Arial" panose="020B0604020202020204" pitchFamily="34" charset="0"/>
              </a:rPr>
              <a:t> yangısı), göz kapağı iltihabı (</a:t>
            </a:r>
            <a:r>
              <a:rPr lang="tr-TR" altLang="tr-TR" sz="2000" dirty="0" err="1">
                <a:cs typeface="Arial" panose="020B0604020202020204" pitchFamily="34" charset="0"/>
              </a:rPr>
              <a:t>blefarit</a:t>
            </a:r>
            <a:r>
              <a:rPr lang="tr-TR" altLang="tr-TR" sz="2000" dirty="0">
                <a:cs typeface="Arial" panose="020B0604020202020204" pitchFamily="34" charset="0"/>
              </a:rPr>
              <a:t>), arpacık</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sz="2000" dirty="0">
                <a:cs typeface="Arial" pitchFamily="34" charset="0"/>
              </a:rPr>
              <a:t>Yaygın deri döküntüleri ile seyreden lokalize deri enfeksiyonları</a:t>
            </a:r>
          </a:p>
          <a:p>
            <a:pPr algn="just">
              <a:lnSpc>
                <a:spcPct val="100000"/>
              </a:lnSpc>
              <a:buFont typeface="Wingdings" panose="05000000000000000000" pitchFamily="2" charset="2"/>
              <a:buChar char="Ø"/>
            </a:pPr>
            <a:endParaRPr lang="tr-TR" sz="2000" dirty="0">
              <a:cs typeface="Arial" pitchFamily="34" charset="0"/>
            </a:endParaRPr>
          </a:p>
          <a:p>
            <a:pPr algn="just">
              <a:lnSpc>
                <a:spcPct val="100000"/>
              </a:lnSpc>
              <a:buFont typeface="Wingdings" panose="05000000000000000000" pitchFamily="2" charset="2"/>
              <a:buChar char="Ø"/>
            </a:pPr>
            <a:r>
              <a:rPr lang="tr-TR" sz="2000" dirty="0">
                <a:cs typeface="Arial" pitchFamily="34" charset="0"/>
              </a:rPr>
              <a:t>Haşlanmış deri sendromu</a:t>
            </a:r>
          </a:p>
          <a:p>
            <a:pPr marL="0" indent="0" algn="just">
              <a:lnSpc>
                <a:spcPct val="100000"/>
              </a:lnSpc>
              <a:buNone/>
            </a:pPr>
            <a:endParaRPr lang="tr-TR" sz="2000" dirty="0">
              <a:cs typeface="Arial" pitchFamily="34" charset="0"/>
            </a:endParaRPr>
          </a:p>
          <a:p>
            <a:pPr algn="just">
              <a:lnSpc>
                <a:spcPct val="100000"/>
              </a:lnSpc>
              <a:buFont typeface="Wingdings" panose="05000000000000000000" pitchFamily="2" charset="2"/>
              <a:buChar char="Ø"/>
            </a:pPr>
            <a:r>
              <a:rPr lang="tr-TR" sz="2000" dirty="0" err="1">
                <a:cs typeface="Arial" pitchFamily="34" charset="0"/>
              </a:rPr>
              <a:t>Toksik</a:t>
            </a:r>
            <a:r>
              <a:rPr lang="tr-TR" sz="2000" dirty="0">
                <a:cs typeface="Arial" pitchFamily="34" charset="0"/>
              </a:rPr>
              <a:t> şok sendromu</a:t>
            </a:r>
          </a:p>
          <a:p>
            <a:pPr marL="0" indent="0" algn="just">
              <a:lnSpc>
                <a:spcPct val="100000"/>
              </a:lnSpc>
              <a:buNone/>
            </a:pPr>
            <a:endParaRPr lang="tr-TR" sz="2000" dirty="0">
              <a:cs typeface="Arial" pitchFamily="34" charset="0"/>
            </a:endParaRPr>
          </a:p>
        </p:txBody>
      </p:sp>
    </p:spTree>
    <p:extLst>
      <p:ext uri="{BB962C8B-B14F-4D97-AF65-F5344CB8AC3E}">
        <p14:creationId xmlns:p14="http://schemas.microsoft.com/office/powerpoint/2010/main" val="3559302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altLang="tr-TR" sz="2000" dirty="0">
              <a:cs typeface="Arial" panose="020B0604020202020204" pitchFamily="34" charset="0"/>
            </a:endParaRPr>
          </a:p>
          <a:p>
            <a:pPr marL="0" indent="0" algn="just">
              <a:lnSpc>
                <a:spcPct val="100000"/>
              </a:lnSpc>
              <a:buNone/>
            </a:pPr>
            <a:r>
              <a:rPr lang="tr-TR" altLang="tr-TR" sz="2000" dirty="0" err="1">
                <a:cs typeface="Arial" panose="020B0604020202020204" pitchFamily="34" charset="0"/>
              </a:rPr>
              <a:t>Staph.lara</a:t>
            </a:r>
            <a:r>
              <a:rPr lang="tr-TR" altLang="tr-TR" sz="2000" dirty="0">
                <a:cs typeface="Arial" panose="020B0604020202020204" pitchFamily="34" charset="0"/>
              </a:rPr>
              <a:t> bağlı haşlanmış deri sendromu;</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Bebeklerde görülür.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Ağız çevresinde </a:t>
            </a:r>
            <a:r>
              <a:rPr lang="tr-TR" altLang="tr-TR" sz="2000" dirty="0" err="1">
                <a:cs typeface="Arial" panose="020B0604020202020204" pitchFamily="34" charset="0"/>
              </a:rPr>
              <a:t>eritemi</a:t>
            </a:r>
            <a:endParaRPr lang="tr-TR" altLang="tr-TR" sz="2000" dirty="0">
              <a:cs typeface="Arial" panose="020B0604020202020204" pitchFamily="34" charset="0"/>
            </a:endParaRP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Döküntü iki üç günde tüm vücuda yayılır.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Deriye yapılan hafif bir friksiyonla deri buruşur ve yerinden kalkar.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İçi sıvı dolu </a:t>
            </a:r>
            <a:r>
              <a:rPr lang="tr-TR" altLang="tr-TR" sz="2000" dirty="0" err="1">
                <a:cs typeface="Arial" panose="020B0604020202020204" pitchFamily="34" charset="0"/>
              </a:rPr>
              <a:t>büller</a:t>
            </a:r>
            <a:endParaRPr lang="tr-TR" altLang="tr-TR" sz="2000" dirty="0">
              <a:cs typeface="Arial" panose="020B0604020202020204" pitchFamily="34" charset="0"/>
            </a:endParaRP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Büller</a:t>
            </a:r>
            <a:r>
              <a:rPr lang="tr-TR" altLang="tr-TR" sz="2000" dirty="0">
                <a:cs typeface="Arial" panose="020B0604020202020204" pitchFamily="34" charset="0"/>
              </a:rPr>
              <a:t> parçalanır, yerinde yaygın kırmızı nemli çıplak bölgeler kalır.</a:t>
            </a:r>
          </a:p>
          <a:p>
            <a:pPr marL="0" indent="0" algn="just">
              <a:lnSpc>
                <a:spcPct val="100000"/>
              </a:lnSpc>
              <a:buNone/>
            </a:pPr>
            <a:endParaRPr lang="tr-TR" sz="2000" dirty="0"/>
          </a:p>
        </p:txBody>
      </p:sp>
    </p:spTree>
    <p:extLst>
      <p:ext uri="{BB962C8B-B14F-4D97-AF65-F5344CB8AC3E}">
        <p14:creationId xmlns:p14="http://schemas.microsoft.com/office/powerpoint/2010/main" val="522080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altLang="tr-TR" sz="2000" dirty="0">
              <a:cs typeface="Arial" panose="020B0604020202020204" pitchFamily="34" charset="0"/>
            </a:endParaRPr>
          </a:p>
          <a:p>
            <a:pPr marL="0" indent="0" algn="just">
              <a:lnSpc>
                <a:spcPct val="100000"/>
              </a:lnSpc>
              <a:buNone/>
            </a:pPr>
            <a:r>
              <a:rPr lang="tr-TR" altLang="tr-TR" sz="2000" dirty="0" err="1">
                <a:cs typeface="Arial" panose="020B0604020202020204" pitchFamily="34" charset="0"/>
              </a:rPr>
              <a:t>Toksik</a:t>
            </a:r>
            <a:r>
              <a:rPr lang="tr-TR" altLang="tr-TR" sz="2000" dirty="0">
                <a:cs typeface="Arial" panose="020B0604020202020204" pitchFamily="34" charset="0"/>
              </a:rPr>
              <a:t> şok sendromu;</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8-17 yaş çocuklarda görülür.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Yüksek ateş, hipotansiyon, deride yaygın kırmızı döküntü, bilinç bulanıklığı ve böbrek yetmezliği</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1980’li yıllarda aynı hastalık özellikle vajinal tampon kullanan 20-40 yaşındaki  kadınlarda sıklıkla görülmüştür.</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Staph.lar</a:t>
            </a:r>
            <a:r>
              <a:rPr lang="tr-TR" altLang="tr-TR" sz="2000" dirty="0">
                <a:cs typeface="Arial" panose="020B0604020202020204" pitchFamily="34" charset="0"/>
              </a:rPr>
              <a:t> vajinal </a:t>
            </a:r>
            <a:r>
              <a:rPr lang="tr-TR" altLang="tr-TR" sz="2000" dirty="0" err="1">
                <a:cs typeface="Arial" panose="020B0604020202020204" pitchFamily="34" charset="0"/>
              </a:rPr>
              <a:t>kolonizasyon</a:t>
            </a:r>
            <a:r>
              <a:rPr lang="tr-TR" altLang="tr-TR" sz="2000" dirty="0">
                <a:cs typeface="Arial" panose="020B0604020202020204" pitchFamily="34" charset="0"/>
              </a:rPr>
              <a:t> göstermektedir.</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TSST </a:t>
            </a:r>
            <a:r>
              <a:rPr lang="tr-TR" altLang="tr-TR" sz="2000" dirty="0" err="1">
                <a:cs typeface="Arial" panose="020B0604020202020204" pitchFamily="34" charset="0"/>
              </a:rPr>
              <a:t>eksotoksini</a:t>
            </a:r>
            <a:r>
              <a:rPr lang="tr-TR" altLang="tr-TR" sz="2000" dirty="0">
                <a:cs typeface="Arial" panose="020B0604020202020204" pitchFamily="34" charset="0"/>
              </a:rPr>
              <a:t> en fazla aerobik koşullarda üretilmektedir.</a:t>
            </a:r>
          </a:p>
          <a:p>
            <a:pPr marL="0" indent="0" algn="just">
              <a:lnSpc>
                <a:spcPct val="100000"/>
              </a:lnSpc>
              <a:buNone/>
            </a:pPr>
            <a:endParaRPr lang="tr-TR" altLang="tr-TR" sz="2000" dirty="0">
              <a:cs typeface="Arial" panose="020B0604020202020204" pitchFamily="34" charset="0"/>
            </a:endParaRPr>
          </a:p>
        </p:txBody>
      </p:sp>
    </p:spTree>
    <p:extLst>
      <p:ext uri="{BB962C8B-B14F-4D97-AF65-F5344CB8AC3E}">
        <p14:creationId xmlns:p14="http://schemas.microsoft.com/office/powerpoint/2010/main" val="1946633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altLang="tr-TR" sz="2000" dirty="0">
              <a:cs typeface="Arial" panose="020B0604020202020204" pitchFamily="34" charset="0"/>
            </a:endParaRPr>
          </a:p>
          <a:p>
            <a:pPr marL="0" indent="0" algn="just">
              <a:lnSpc>
                <a:spcPct val="100000"/>
              </a:lnSpc>
              <a:buNone/>
            </a:pPr>
            <a:r>
              <a:rPr lang="tr-TR" altLang="tr-TR" sz="2000" dirty="0">
                <a:cs typeface="Arial" panose="020B0604020202020204" pitchFamily="34" charset="0"/>
              </a:rPr>
              <a:t>SEPSİS VE ENDOKARDİTLER</a:t>
            </a:r>
          </a:p>
          <a:p>
            <a:pPr marL="0" indent="0" algn="just">
              <a:lnSpc>
                <a:spcPct val="100000"/>
              </a:lnSpc>
              <a:buNone/>
            </a:pPr>
            <a:endParaRPr lang="tr-TR" altLang="tr-TR" sz="2000" dirty="0"/>
          </a:p>
          <a:p>
            <a:pPr algn="just">
              <a:lnSpc>
                <a:spcPct val="100000"/>
              </a:lnSpc>
              <a:buFont typeface="Wingdings" panose="05000000000000000000" pitchFamily="2" charset="2"/>
              <a:buChar char="Ø"/>
            </a:pPr>
            <a:r>
              <a:rPr lang="tr-TR" altLang="tr-TR" sz="2000" dirty="0" err="1">
                <a:cs typeface="Arial" panose="020B0604020202020204" pitchFamily="34" charset="0"/>
              </a:rPr>
              <a:t>Sepsis</a:t>
            </a:r>
            <a:r>
              <a:rPr lang="tr-TR" altLang="tr-TR" sz="2000" dirty="0">
                <a:cs typeface="Arial" panose="020B0604020202020204" pitchFamily="34" charset="0"/>
              </a:rPr>
              <a:t> ve </a:t>
            </a:r>
            <a:r>
              <a:rPr lang="tr-TR" altLang="tr-TR" sz="2000" dirty="0" err="1">
                <a:cs typeface="Arial" panose="020B0604020202020204" pitchFamily="34" charset="0"/>
              </a:rPr>
              <a:t>endokardit</a:t>
            </a:r>
            <a:endParaRPr lang="tr-TR" altLang="tr-TR" sz="2000" dirty="0">
              <a:cs typeface="Arial" panose="020B0604020202020204" pitchFamily="34" charset="0"/>
            </a:endParaRP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Staph.ların</a:t>
            </a:r>
            <a:r>
              <a:rPr lang="tr-TR" altLang="tr-TR" sz="2000" dirty="0">
                <a:cs typeface="Arial" panose="020B0604020202020204" pitchFamily="34" charset="0"/>
              </a:rPr>
              <a:t> yayılması ile meydana gelen yüksek ateş, öksürük ve çeşitli organ yerleşimleri</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Plegmon</a:t>
            </a:r>
            <a:r>
              <a:rPr lang="tr-TR" altLang="tr-TR" sz="2000" dirty="0">
                <a:cs typeface="Arial" panose="020B0604020202020204" pitchFamily="34" charset="0"/>
              </a:rPr>
              <a:t> (bağ dokusu iltihabı), </a:t>
            </a:r>
            <a:r>
              <a:rPr lang="tr-TR" altLang="tr-TR" sz="2000" dirty="0" err="1">
                <a:cs typeface="Arial" panose="020B0604020202020204" pitchFamily="34" charset="0"/>
              </a:rPr>
              <a:t>selülit</a:t>
            </a:r>
            <a:r>
              <a:rPr lang="tr-TR" altLang="tr-TR" sz="2000" dirty="0">
                <a:cs typeface="Arial" panose="020B0604020202020204" pitchFamily="34" charset="0"/>
              </a:rPr>
              <a:t>, </a:t>
            </a:r>
            <a:r>
              <a:rPr lang="tr-TR" altLang="tr-TR" sz="2000" dirty="0" err="1">
                <a:cs typeface="Arial" panose="020B0604020202020204" pitchFamily="34" charset="0"/>
              </a:rPr>
              <a:t>flebitis</a:t>
            </a:r>
            <a:r>
              <a:rPr lang="tr-TR" altLang="tr-TR" sz="2000" dirty="0">
                <a:cs typeface="Arial" panose="020B0604020202020204" pitchFamily="34" charset="0"/>
              </a:rPr>
              <a:t>, </a:t>
            </a:r>
            <a:r>
              <a:rPr lang="tr-TR" altLang="tr-TR" sz="2000" dirty="0" err="1">
                <a:cs typeface="Arial" panose="020B0604020202020204" pitchFamily="34" charset="0"/>
              </a:rPr>
              <a:t>impetigo</a:t>
            </a:r>
            <a:endParaRPr lang="tr-TR" altLang="tr-TR" sz="2000" dirty="0">
              <a:cs typeface="Arial" panose="020B0604020202020204" pitchFamily="34" charset="0"/>
            </a:endParaRPr>
          </a:p>
          <a:p>
            <a:pPr marL="0" indent="0" algn="just">
              <a:lnSpc>
                <a:spcPct val="100000"/>
              </a:lnSpc>
              <a:buNone/>
            </a:pPr>
            <a:endParaRPr lang="tr-TR" altLang="tr-TR" sz="2000" dirty="0">
              <a:cs typeface="Arial" panose="020B0604020202020204" pitchFamily="34" charset="0"/>
            </a:endParaRPr>
          </a:p>
        </p:txBody>
      </p:sp>
    </p:spTree>
    <p:extLst>
      <p:ext uri="{BB962C8B-B14F-4D97-AF65-F5344CB8AC3E}">
        <p14:creationId xmlns:p14="http://schemas.microsoft.com/office/powerpoint/2010/main" val="3563828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altLang="tr-TR" sz="2000" dirty="0">
              <a:cs typeface="Arial" panose="020B0604020202020204" pitchFamily="34" charset="0"/>
            </a:endParaRPr>
          </a:p>
          <a:p>
            <a:pPr marL="0" indent="0" algn="just">
              <a:lnSpc>
                <a:spcPct val="100000"/>
              </a:lnSpc>
              <a:buNone/>
            </a:pPr>
            <a:r>
              <a:rPr lang="tr-TR" altLang="tr-TR" sz="2000" dirty="0">
                <a:cs typeface="Arial" panose="020B0604020202020204" pitchFamily="34" charset="0"/>
              </a:rPr>
              <a:t>STAFİLOKOKLARIN ORGANLARA YERLEŞMELERİ İLE OLUŞAN ENFEKSİYONLAR</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Stafilokok </a:t>
            </a:r>
            <a:r>
              <a:rPr lang="tr-TR" altLang="tr-TR" sz="2000" dirty="0" err="1">
                <a:cs typeface="Arial" panose="020B0604020202020204" pitchFamily="34" charset="0"/>
              </a:rPr>
              <a:t>pnömonisi</a:t>
            </a:r>
            <a:endParaRPr lang="tr-TR" altLang="tr-TR" sz="2000" dirty="0">
              <a:cs typeface="Arial" panose="020B0604020202020204" pitchFamily="34" charset="0"/>
            </a:endParaRP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Kan yoluyla akciğerlere yerleşme ile gelişir.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Ölüm oranı yüksek</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err="1">
                <a:cs typeface="Arial" panose="020B0604020202020204" pitchFamily="34" charset="0"/>
              </a:rPr>
              <a:t>Perikardit</a:t>
            </a:r>
            <a:r>
              <a:rPr lang="tr-TR" altLang="tr-TR" sz="2000" dirty="0">
                <a:cs typeface="Arial" panose="020B0604020202020204" pitchFamily="34" charset="0"/>
              </a:rPr>
              <a:t>, </a:t>
            </a:r>
            <a:r>
              <a:rPr lang="tr-TR" altLang="tr-TR" sz="2000" dirty="0" err="1">
                <a:cs typeface="Arial" panose="020B0604020202020204" pitchFamily="34" charset="0"/>
              </a:rPr>
              <a:t>osteomyelit</a:t>
            </a:r>
            <a:r>
              <a:rPr lang="tr-TR" altLang="tr-TR" sz="2000" dirty="0">
                <a:cs typeface="Arial" panose="020B0604020202020204" pitchFamily="34" charset="0"/>
              </a:rPr>
              <a:t>, </a:t>
            </a:r>
            <a:r>
              <a:rPr lang="tr-TR" altLang="tr-TR" sz="2000" dirty="0" err="1">
                <a:cs typeface="Arial" panose="020B0604020202020204" pitchFamily="34" charset="0"/>
              </a:rPr>
              <a:t>artrit</a:t>
            </a:r>
            <a:r>
              <a:rPr lang="tr-TR" altLang="tr-TR" sz="2000" dirty="0">
                <a:cs typeface="Arial" panose="020B0604020202020204" pitchFamily="34" charset="0"/>
              </a:rPr>
              <a:t>, </a:t>
            </a:r>
            <a:r>
              <a:rPr lang="tr-TR" altLang="tr-TR" sz="2000" dirty="0" err="1">
                <a:cs typeface="Arial" panose="020B0604020202020204" pitchFamily="34" charset="0"/>
              </a:rPr>
              <a:t>otitismedia</a:t>
            </a:r>
            <a:r>
              <a:rPr lang="tr-TR" altLang="tr-TR" sz="2000" dirty="0">
                <a:cs typeface="Arial" panose="020B0604020202020204" pitchFamily="34" charset="0"/>
              </a:rPr>
              <a:t>, sinüzit</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İdrar yolları enfeksiyonları</a:t>
            </a:r>
          </a:p>
          <a:p>
            <a:pPr marL="0" indent="0" algn="just">
              <a:lnSpc>
                <a:spcPct val="100000"/>
              </a:lnSpc>
              <a:buNone/>
            </a:pPr>
            <a:endParaRPr lang="tr-TR" altLang="tr-TR" sz="2000" dirty="0">
              <a:cs typeface="Arial" panose="020B0604020202020204" pitchFamily="34" charset="0"/>
            </a:endParaRPr>
          </a:p>
        </p:txBody>
      </p:sp>
    </p:spTree>
    <p:extLst>
      <p:ext uri="{BB962C8B-B14F-4D97-AF65-F5344CB8AC3E}">
        <p14:creationId xmlns:p14="http://schemas.microsoft.com/office/powerpoint/2010/main" val="1887516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cs typeface="Arial" pitchFamily="34" charset="0"/>
            </a:endParaRPr>
          </a:p>
          <a:p>
            <a:pPr marL="0" indent="0" algn="just">
              <a:lnSpc>
                <a:spcPct val="100000"/>
              </a:lnSpc>
              <a:buNone/>
            </a:pPr>
            <a:r>
              <a:rPr lang="tr-TR" sz="2000" dirty="0">
                <a:cs typeface="Arial" pitchFamily="34" charset="0"/>
              </a:rPr>
              <a:t>BESİN ZEHİRLENMELERİ VE ENTERİTLER</a:t>
            </a:r>
          </a:p>
          <a:p>
            <a:pPr marL="0" indent="0" algn="just">
              <a:lnSpc>
                <a:spcPct val="100000"/>
              </a:lnSpc>
              <a:buNone/>
            </a:pPr>
            <a:endParaRPr lang="tr-TR" sz="2000" dirty="0">
              <a:cs typeface="Arial" pitchFamily="34" charset="0"/>
            </a:endParaRPr>
          </a:p>
          <a:p>
            <a:pPr algn="just">
              <a:lnSpc>
                <a:spcPct val="100000"/>
              </a:lnSpc>
              <a:buFont typeface="Wingdings" panose="05000000000000000000" pitchFamily="2" charset="2"/>
              <a:buChar char="Ø"/>
            </a:pPr>
            <a:r>
              <a:rPr lang="tr-TR" sz="2000" dirty="0">
                <a:cs typeface="Arial" pitchFamily="34" charset="0"/>
              </a:rPr>
              <a:t>Besin zehirlenmelerine yol açanlar; </a:t>
            </a:r>
            <a:r>
              <a:rPr lang="tr-TR" sz="2000" dirty="0" err="1">
                <a:cs typeface="Arial" pitchFamily="34" charset="0"/>
              </a:rPr>
              <a:t>entereopatojenik</a:t>
            </a:r>
            <a:endParaRPr lang="tr-TR" sz="2000" dirty="0">
              <a:cs typeface="Arial" pitchFamily="34" charset="0"/>
            </a:endParaRPr>
          </a:p>
          <a:p>
            <a:pPr algn="just">
              <a:lnSpc>
                <a:spcPct val="100000"/>
              </a:lnSpc>
              <a:buFont typeface="Wingdings" panose="05000000000000000000" pitchFamily="2" charset="2"/>
              <a:buChar char="Ø"/>
            </a:pPr>
            <a:endParaRPr lang="tr-TR" sz="2000" dirty="0">
              <a:cs typeface="Arial" pitchFamily="34" charset="0"/>
            </a:endParaRPr>
          </a:p>
          <a:p>
            <a:pPr algn="just">
              <a:lnSpc>
                <a:spcPct val="100000"/>
              </a:lnSpc>
              <a:buFont typeface="Wingdings" panose="05000000000000000000" pitchFamily="2" charset="2"/>
              <a:buChar char="Ø"/>
            </a:pPr>
            <a:r>
              <a:rPr lang="tr-TR" sz="2000" dirty="0" err="1">
                <a:cs typeface="Arial" pitchFamily="34" charset="0"/>
              </a:rPr>
              <a:t>Enterotoksin</a:t>
            </a:r>
            <a:r>
              <a:rPr lang="tr-TR" sz="2000" dirty="0">
                <a:cs typeface="Arial" pitchFamily="34" charset="0"/>
              </a:rPr>
              <a:t> yapan </a:t>
            </a:r>
            <a:r>
              <a:rPr lang="tr-TR" sz="2000" dirty="0" err="1">
                <a:cs typeface="Arial" pitchFamily="34" charset="0"/>
              </a:rPr>
              <a:t>staph</a:t>
            </a:r>
            <a:r>
              <a:rPr lang="tr-TR" sz="2000" dirty="0">
                <a:cs typeface="Arial" pitchFamily="34" charset="0"/>
              </a:rPr>
              <a:t>. pasta, </a:t>
            </a:r>
            <a:r>
              <a:rPr lang="tr-TR" sz="2000" b="1" dirty="0">
                <a:cs typeface="Arial" pitchFamily="34" charset="0"/>
              </a:rPr>
              <a:t>krema</a:t>
            </a:r>
            <a:r>
              <a:rPr lang="tr-TR" sz="2000" dirty="0">
                <a:cs typeface="Arial" pitchFamily="34" charset="0"/>
              </a:rPr>
              <a:t>, </a:t>
            </a:r>
            <a:r>
              <a:rPr lang="tr-TR" sz="2000" b="1" dirty="0">
                <a:cs typeface="Arial" pitchFamily="34" charset="0"/>
              </a:rPr>
              <a:t>süt</a:t>
            </a:r>
            <a:r>
              <a:rPr lang="tr-TR" sz="2000" dirty="0">
                <a:cs typeface="Arial" pitchFamily="34" charset="0"/>
              </a:rPr>
              <a:t>, et gibi proteinli besin maddeleri içinde üreyerek yaptıkları </a:t>
            </a:r>
            <a:r>
              <a:rPr lang="tr-TR" sz="2000" dirty="0" err="1">
                <a:cs typeface="Arial" pitchFamily="34" charset="0"/>
              </a:rPr>
              <a:t>enterotoksinlerin</a:t>
            </a:r>
            <a:r>
              <a:rPr lang="tr-TR" sz="2000" dirty="0">
                <a:cs typeface="Arial" pitchFamily="34" charset="0"/>
              </a:rPr>
              <a:t> ağız yolundan alınmasıyla, 1-6 saat sonra </a:t>
            </a:r>
            <a:r>
              <a:rPr lang="tr-TR" sz="2000" dirty="0" err="1">
                <a:cs typeface="Arial" pitchFamily="34" charset="0"/>
              </a:rPr>
              <a:t>gastrointestinal</a:t>
            </a:r>
            <a:r>
              <a:rPr lang="tr-TR" sz="2000" dirty="0">
                <a:cs typeface="Arial" pitchFamily="34" charset="0"/>
              </a:rPr>
              <a:t> </a:t>
            </a:r>
            <a:r>
              <a:rPr lang="tr-TR" sz="2000" dirty="0" err="1">
                <a:cs typeface="Arial" pitchFamily="34" charset="0"/>
              </a:rPr>
              <a:t>entoksikasyonda</a:t>
            </a:r>
            <a:r>
              <a:rPr lang="tr-TR" sz="2000" dirty="0">
                <a:cs typeface="Arial" pitchFamily="34" charset="0"/>
              </a:rPr>
              <a:t> bulantı, kusma ve sürgün gibi rahatsızlıklar ortaya çıkar.</a:t>
            </a:r>
          </a:p>
          <a:p>
            <a:pPr algn="just">
              <a:lnSpc>
                <a:spcPct val="100000"/>
              </a:lnSpc>
              <a:buFont typeface="Wingdings" panose="05000000000000000000" pitchFamily="2" charset="2"/>
              <a:buChar char="Ø"/>
            </a:pPr>
            <a:endParaRPr lang="tr-TR" sz="2000" dirty="0">
              <a:cs typeface="Arial" pitchFamily="34" charset="0"/>
            </a:endParaRPr>
          </a:p>
          <a:p>
            <a:pPr algn="just">
              <a:lnSpc>
                <a:spcPct val="100000"/>
              </a:lnSpc>
              <a:buFont typeface="Wingdings" panose="05000000000000000000" pitchFamily="2" charset="2"/>
              <a:buChar char="Ø"/>
            </a:pPr>
            <a:r>
              <a:rPr lang="tr-TR" sz="2000" dirty="0">
                <a:cs typeface="Arial" pitchFamily="34" charset="0"/>
              </a:rPr>
              <a:t>Tedavi uygulamadan üç gün içinde iyileşme gerçekleşir.</a:t>
            </a:r>
          </a:p>
          <a:p>
            <a:pPr algn="just">
              <a:lnSpc>
                <a:spcPct val="100000"/>
              </a:lnSpc>
              <a:buFont typeface="Wingdings" panose="05000000000000000000" pitchFamily="2" charset="2"/>
              <a:buChar char="Ø"/>
            </a:pPr>
            <a:endParaRPr lang="tr-TR" altLang="tr-TR" sz="2000" dirty="0">
              <a:cs typeface="Arial" pitchFamily="34" charset="0"/>
            </a:endParaRPr>
          </a:p>
          <a:p>
            <a:pPr algn="just">
              <a:lnSpc>
                <a:spcPct val="100000"/>
              </a:lnSpc>
              <a:buFont typeface="Wingdings" panose="05000000000000000000" pitchFamily="2" charset="2"/>
              <a:buChar char="Ø"/>
            </a:pPr>
            <a:r>
              <a:rPr lang="tr-TR" altLang="tr-TR" sz="2000" dirty="0">
                <a:cs typeface="Arial" pitchFamily="34" charset="0"/>
              </a:rPr>
              <a:t>Antibiyotiklerle sağaltım sırasında bağırsak normal florasının bozulmasıyla,</a:t>
            </a:r>
          </a:p>
          <a:p>
            <a:pPr algn="just">
              <a:lnSpc>
                <a:spcPct val="100000"/>
              </a:lnSpc>
              <a:buFont typeface="Wingdings" panose="05000000000000000000" pitchFamily="2" charset="2"/>
              <a:buChar char="Ø"/>
            </a:pPr>
            <a:endParaRPr lang="tr-TR" altLang="tr-TR" sz="2000" dirty="0">
              <a:cs typeface="Arial" pitchFamily="34" charset="0"/>
            </a:endParaRPr>
          </a:p>
          <a:p>
            <a:pPr algn="just">
              <a:lnSpc>
                <a:spcPct val="100000"/>
              </a:lnSpc>
              <a:buFont typeface="Wingdings" panose="05000000000000000000" pitchFamily="2" charset="2"/>
              <a:buChar char="Ø"/>
            </a:pPr>
            <a:r>
              <a:rPr lang="tr-TR" altLang="tr-TR" sz="2000" dirty="0">
                <a:cs typeface="Arial" pitchFamily="34" charset="0"/>
              </a:rPr>
              <a:t>Dirençli </a:t>
            </a:r>
            <a:r>
              <a:rPr lang="tr-TR" altLang="tr-TR" sz="2000" dirty="0" err="1">
                <a:cs typeface="Arial" panose="020B0604020202020204" pitchFamily="34" charset="0"/>
              </a:rPr>
              <a:t>staph</a:t>
            </a:r>
            <a:r>
              <a:rPr lang="tr-TR" altLang="tr-TR" sz="2000" dirty="0">
                <a:cs typeface="Arial" panose="020B0604020202020204" pitchFamily="34" charset="0"/>
              </a:rPr>
              <a:t>. çoğalması sonucu; akut </a:t>
            </a:r>
            <a:r>
              <a:rPr lang="tr-TR" altLang="tr-TR" sz="2000" dirty="0" err="1">
                <a:cs typeface="Arial" panose="020B0604020202020204" pitchFamily="34" charset="0"/>
              </a:rPr>
              <a:t>staph</a:t>
            </a:r>
            <a:r>
              <a:rPr lang="tr-TR" altLang="tr-TR" sz="2000" dirty="0">
                <a:cs typeface="Arial" panose="020B0604020202020204" pitchFamily="34" charset="0"/>
              </a:rPr>
              <a:t>. </a:t>
            </a:r>
            <a:r>
              <a:rPr lang="tr-TR" altLang="tr-TR" sz="2000" dirty="0" err="1">
                <a:cs typeface="Arial" panose="020B0604020202020204" pitchFamily="34" charset="0"/>
              </a:rPr>
              <a:t>enteritleri</a:t>
            </a:r>
            <a:endParaRPr lang="tr-TR" altLang="tr-TR" sz="2000" dirty="0">
              <a:cs typeface="Arial" panose="020B0604020202020204" pitchFamily="34" charset="0"/>
            </a:endParaRPr>
          </a:p>
          <a:p>
            <a:pPr marL="0" indent="0" algn="just">
              <a:lnSpc>
                <a:spcPct val="100000"/>
              </a:lnSpc>
              <a:buNone/>
            </a:pPr>
            <a:endParaRPr lang="tr-TR" altLang="tr-TR" sz="2000" dirty="0">
              <a:cs typeface="Arial" panose="020B0604020202020204" pitchFamily="34" charset="0"/>
            </a:endParaRPr>
          </a:p>
        </p:txBody>
      </p:sp>
    </p:spTree>
    <p:extLst>
      <p:ext uri="{BB962C8B-B14F-4D97-AF65-F5344CB8AC3E}">
        <p14:creationId xmlns:p14="http://schemas.microsoft.com/office/powerpoint/2010/main" val="1889111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cs typeface="Arial" pitchFamily="34" charset="0"/>
            </a:endParaRPr>
          </a:p>
          <a:p>
            <a:pPr marL="0" indent="0" algn="just">
              <a:lnSpc>
                <a:spcPct val="100000"/>
              </a:lnSpc>
              <a:buNone/>
            </a:pPr>
            <a:r>
              <a:rPr lang="tr-TR" sz="2000" dirty="0">
                <a:cs typeface="Arial" pitchFamily="34" charset="0"/>
              </a:rPr>
              <a:t>LABORATUVAR TANISI</a:t>
            </a:r>
          </a:p>
          <a:p>
            <a:pPr marL="0" indent="0" algn="just">
              <a:lnSpc>
                <a:spcPct val="100000"/>
              </a:lnSpc>
              <a:buNone/>
            </a:pPr>
            <a:endParaRPr lang="tr-TR" sz="2000" dirty="0">
              <a:cs typeface="Arial"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İnceleme maddesi olarak alınan cerahat, </a:t>
            </a:r>
            <a:r>
              <a:rPr lang="tr-TR" altLang="tr-TR" sz="2000" dirty="0" err="1">
                <a:cs typeface="Arial" panose="020B0604020202020204" pitchFamily="34" charset="0"/>
              </a:rPr>
              <a:t>pürülan</a:t>
            </a:r>
            <a:r>
              <a:rPr lang="tr-TR" altLang="tr-TR" sz="2000" dirty="0">
                <a:cs typeface="Arial" panose="020B0604020202020204" pitchFamily="34" charset="0"/>
              </a:rPr>
              <a:t> sıvı, balgam, idrar vb.</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Uygun </a:t>
            </a:r>
            <a:r>
              <a:rPr lang="tr-TR" altLang="tr-TR" sz="2000" dirty="0" err="1">
                <a:cs typeface="Arial" panose="020B0604020202020204" pitchFamily="34" charset="0"/>
              </a:rPr>
              <a:t>besiyerine</a:t>
            </a:r>
            <a:r>
              <a:rPr lang="tr-TR" altLang="tr-TR" sz="2000" dirty="0">
                <a:cs typeface="Arial" panose="020B0604020202020204" pitchFamily="34" charset="0"/>
              </a:rPr>
              <a:t> ekim yapılır,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Kanlı </a:t>
            </a:r>
            <a:r>
              <a:rPr lang="tr-TR" altLang="tr-TR" sz="2000" dirty="0" err="1">
                <a:cs typeface="Arial" panose="020B0604020202020204" pitchFamily="34" charset="0"/>
              </a:rPr>
              <a:t>agar</a:t>
            </a:r>
            <a:r>
              <a:rPr lang="tr-TR" altLang="tr-TR" sz="2000" dirty="0">
                <a:cs typeface="Arial" panose="020B0604020202020204" pitchFamily="34" charset="0"/>
              </a:rPr>
              <a:t>, </a:t>
            </a:r>
            <a:r>
              <a:rPr lang="tr-TR" altLang="tr-TR" sz="2000" dirty="0" err="1">
                <a:cs typeface="Arial" panose="020B0604020202020204" pitchFamily="34" charset="0"/>
              </a:rPr>
              <a:t>staph</a:t>
            </a:r>
            <a:r>
              <a:rPr lang="tr-TR" altLang="tr-TR" sz="2000" dirty="0">
                <a:cs typeface="Arial" panose="020B0604020202020204" pitchFamily="34" charset="0"/>
              </a:rPr>
              <a:t>. </a:t>
            </a:r>
            <a:r>
              <a:rPr lang="tr-TR" altLang="tr-TR" sz="2000" dirty="0" err="1">
                <a:cs typeface="Arial" panose="020B0604020202020204" pitchFamily="34" charset="0"/>
              </a:rPr>
              <a:t>medium</a:t>
            </a:r>
            <a:r>
              <a:rPr lang="tr-TR" altLang="tr-TR" sz="2000" dirty="0">
                <a:cs typeface="Arial" panose="020B0604020202020204" pitchFamily="34" charset="0"/>
              </a:rPr>
              <a:t> 110 gibi tipik yuvarlak </a:t>
            </a:r>
            <a:r>
              <a:rPr lang="tr-TR" altLang="tr-TR" sz="2000" dirty="0" err="1">
                <a:cs typeface="Arial" panose="020B0604020202020204" pitchFamily="34" charset="0"/>
              </a:rPr>
              <a:t>staph</a:t>
            </a:r>
            <a:r>
              <a:rPr lang="tr-TR" altLang="tr-TR" sz="2000" dirty="0">
                <a:cs typeface="Arial" panose="020B0604020202020204" pitchFamily="34" charset="0"/>
              </a:rPr>
              <a:t>. kolonileri,</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Altın sarısı pigment yapanlar çoğunlukla patojendir.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Plazma </a:t>
            </a:r>
            <a:r>
              <a:rPr lang="tr-TR" altLang="tr-TR" sz="2000" dirty="0" err="1">
                <a:cs typeface="Arial" panose="020B0604020202020204" pitchFamily="34" charset="0"/>
              </a:rPr>
              <a:t>koagülaz</a:t>
            </a:r>
            <a:r>
              <a:rPr lang="tr-TR" altLang="tr-TR" sz="2000" dirty="0">
                <a:cs typeface="Arial" panose="020B0604020202020204" pitchFamily="34" charset="0"/>
              </a:rPr>
              <a:t> (+), </a:t>
            </a:r>
            <a:r>
              <a:rPr lang="tr-TR" altLang="tr-TR" sz="2000" dirty="0" err="1">
                <a:cs typeface="Arial" panose="020B0604020202020204" pitchFamily="34" charset="0"/>
              </a:rPr>
              <a:t>mannitole</a:t>
            </a:r>
            <a:r>
              <a:rPr lang="tr-TR" altLang="tr-TR" sz="2000" dirty="0">
                <a:cs typeface="Arial" panose="020B0604020202020204" pitchFamily="34" charset="0"/>
              </a:rPr>
              <a:t> etki eden, </a:t>
            </a:r>
            <a:r>
              <a:rPr lang="tr-TR" altLang="tr-TR" sz="2000" dirty="0" err="1">
                <a:cs typeface="Arial" panose="020B0604020202020204" pitchFamily="34" charset="0"/>
              </a:rPr>
              <a:t>hemoliz</a:t>
            </a:r>
            <a:r>
              <a:rPr lang="tr-TR" altLang="tr-TR" sz="2000" dirty="0">
                <a:cs typeface="Arial" panose="020B0604020202020204" pitchFamily="34" charset="0"/>
              </a:rPr>
              <a:t> yapan, jelatini eriten </a:t>
            </a:r>
            <a:r>
              <a:rPr lang="tr-TR" altLang="tr-TR" sz="2000" dirty="0" err="1">
                <a:cs typeface="Arial" panose="020B0604020202020204" pitchFamily="34" charset="0"/>
              </a:rPr>
              <a:t>staph.lar</a:t>
            </a:r>
            <a:r>
              <a:rPr lang="tr-TR" altLang="tr-TR" sz="2000" dirty="0">
                <a:cs typeface="Arial" panose="020B0604020202020204" pitchFamily="34" charset="0"/>
              </a:rPr>
              <a:t> patojendir.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Kanlı </a:t>
            </a:r>
            <a:r>
              <a:rPr lang="tr-TR" altLang="tr-TR" sz="2000" dirty="0" err="1">
                <a:cs typeface="Arial" panose="020B0604020202020204" pitchFamily="34" charset="0"/>
              </a:rPr>
              <a:t>agarda</a:t>
            </a:r>
            <a:r>
              <a:rPr lang="tr-TR" altLang="tr-TR" sz="2000" dirty="0">
                <a:cs typeface="Arial" panose="020B0604020202020204" pitchFamily="34" charset="0"/>
              </a:rPr>
              <a:t> beta </a:t>
            </a:r>
            <a:r>
              <a:rPr lang="tr-TR" altLang="tr-TR" sz="2000" dirty="0" err="1">
                <a:cs typeface="Arial" panose="020B0604020202020204" pitchFamily="34" charset="0"/>
              </a:rPr>
              <a:t>hemoliz</a:t>
            </a:r>
            <a:r>
              <a:rPr lang="tr-TR" altLang="tr-TR" sz="2000" dirty="0">
                <a:cs typeface="Arial" panose="020B0604020202020204" pitchFamily="34" charset="0"/>
              </a:rPr>
              <a:t> </a:t>
            </a:r>
            <a:r>
              <a:rPr lang="tr-TR" altLang="tr-TR" sz="2000" dirty="0" err="1">
                <a:cs typeface="Arial" panose="020B0604020202020204" pitchFamily="34" charset="0"/>
              </a:rPr>
              <a:t>zonu</a:t>
            </a:r>
            <a:r>
              <a:rPr lang="tr-TR" altLang="tr-TR" sz="2000" dirty="0">
                <a:cs typeface="Arial" panose="020B0604020202020204" pitchFamily="34" charset="0"/>
              </a:rPr>
              <a:t> bulunan, altın sarısı , </a:t>
            </a:r>
            <a:r>
              <a:rPr lang="tr-TR" altLang="tr-TR" sz="2000" dirty="0" err="1">
                <a:cs typeface="Arial" panose="020B0604020202020204" pitchFamily="34" charset="0"/>
              </a:rPr>
              <a:t>koagülaz</a:t>
            </a:r>
            <a:r>
              <a:rPr lang="tr-TR" altLang="tr-TR" sz="2000" dirty="0">
                <a:cs typeface="Arial" panose="020B0604020202020204" pitchFamily="34" charset="0"/>
              </a:rPr>
              <a:t> ve </a:t>
            </a:r>
            <a:r>
              <a:rPr lang="tr-TR" altLang="tr-TR" sz="2000" dirty="0" err="1">
                <a:cs typeface="Arial" panose="020B0604020202020204" pitchFamily="34" charset="0"/>
              </a:rPr>
              <a:t>mannitol</a:t>
            </a:r>
            <a:r>
              <a:rPr lang="tr-TR" altLang="tr-TR" sz="2000" dirty="0">
                <a:cs typeface="Arial" panose="020B0604020202020204" pitchFamily="34" charset="0"/>
              </a:rPr>
              <a:t> (+), Gram (+) koloniler </a:t>
            </a:r>
            <a:r>
              <a:rPr lang="tr-TR" altLang="tr-TR" sz="2000" i="1" dirty="0" err="1">
                <a:cs typeface="Arial" panose="020B0604020202020204" pitchFamily="34" charset="0"/>
              </a:rPr>
              <a:t>S.aureus</a:t>
            </a:r>
            <a:r>
              <a:rPr lang="tr-TR" altLang="tr-TR" sz="2000" i="1" dirty="0">
                <a:cs typeface="Arial" panose="020B0604020202020204" pitchFamily="34" charset="0"/>
              </a:rPr>
              <a:t> </a:t>
            </a:r>
            <a:r>
              <a:rPr lang="tr-TR" altLang="tr-TR" sz="2000" dirty="0">
                <a:cs typeface="Arial" panose="020B0604020202020204" pitchFamily="34" charset="0"/>
              </a:rPr>
              <a:t>olarak değerlendirilir.</a:t>
            </a:r>
          </a:p>
          <a:p>
            <a:pPr marL="0" indent="0" algn="just">
              <a:lnSpc>
                <a:spcPct val="100000"/>
              </a:lnSpc>
              <a:buNone/>
            </a:pPr>
            <a:endParaRPr lang="en-US" altLang="tr-TR" sz="2000" dirty="0">
              <a:cs typeface="Arial" panose="020B0604020202020204" pitchFamily="34" charset="0"/>
            </a:endParaRPr>
          </a:p>
        </p:txBody>
      </p:sp>
    </p:spTree>
    <p:extLst>
      <p:ext uri="{BB962C8B-B14F-4D97-AF65-F5344CB8AC3E}">
        <p14:creationId xmlns:p14="http://schemas.microsoft.com/office/powerpoint/2010/main" val="1172879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10000"/>
              </a:lnSpc>
              <a:buNone/>
            </a:pPr>
            <a:endParaRPr lang="tr-TR" sz="2000" dirty="0"/>
          </a:p>
          <a:p>
            <a:pPr marL="0" indent="0" algn="just">
              <a:lnSpc>
                <a:spcPct val="110000"/>
              </a:lnSpc>
              <a:buNone/>
            </a:pPr>
            <a:r>
              <a:rPr lang="tr-TR" sz="2000" dirty="0"/>
              <a:t>TEDAVİ</a:t>
            </a:r>
          </a:p>
          <a:p>
            <a:pPr algn="just">
              <a:lnSpc>
                <a:spcPct val="110000"/>
              </a:lnSpc>
              <a:buFont typeface="Wingdings" panose="05000000000000000000" pitchFamily="2" charset="2"/>
              <a:buChar char="Ø"/>
            </a:pPr>
            <a:endParaRPr lang="tr-TR" altLang="tr-TR" sz="2000" dirty="0">
              <a:cs typeface="Arial" panose="020B0604020202020204" pitchFamily="34" charset="0"/>
            </a:endParaRPr>
          </a:p>
          <a:p>
            <a:pPr algn="just">
              <a:lnSpc>
                <a:spcPct val="110000"/>
              </a:lnSpc>
              <a:buFont typeface="Wingdings" panose="05000000000000000000" pitchFamily="2" charset="2"/>
              <a:buChar char="Ø"/>
            </a:pPr>
            <a:r>
              <a:rPr lang="tr-TR" altLang="tr-TR" sz="2000" dirty="0">
                <a:cs typeface="Arial" panose="020B0604020202020204" pitchFamily="34" charset="0"/>
              </a:rPr>
              <a:t>Antibiyotiklere hızlı direnç  nedeniyle uygun antibiyotiğin seçimi için, antibiyotik duyarlılık testi yapılmalıdır.</a:t>
            </a:r>
          </a:p>
          <a:p>
            <a:pPr algn="just">
              <a:lnSpc>
                <a:spcPct val="110000"/>
              </a:lnSpc>
              <a:buFont typeface="Wingdings" panose="05000000000000000000" pitchFamily="2" charset="2"/>
              <a:buChar char="Ø"/>
            </a:pPr>
            <a:r>
              <a:rPr lang="tr-TR" altLang="tr-TR" sz="2000" dirty="0">
                <a:cs typeface="Arial" panose="020B0604020202020204" pitchFamily="34" charset="0"/>
              </a:rPr>
              <a:t>1940’lı yıllarda penisilin G başarı ile kullanılmış daha sonraları direnç göstermiştir.</a:t>
            </a:r>
          </a:p>
          <a:p>
            <a:pPr algn="just">
              <a:lnSpc>
                <a:spcPct val="110000"/>
              </a:lnSpc>
              <a:buFont typeface="Wingdings" panose="05000000000000000000" pitchFamily="2" charset="2"/>
              <a:buChar char="Ø"/>
            </a:pPr>
            <a:r>
              <a:rPr lang="tr-TR" altLang="tr-TR" sz="2000" dirty="0" err="1">
                <a:cs typeface="Arial" panose="020B0604020202020204" pitchFamily="34" charset="0"/>
              </a:rPr>
              <a:t>Metisiline</a:t>
            </a:r>
            <a:r>
              <a:rPr lang="tr-TR" altLang="tr-TR" sz="2000" dirty="0">
                <a:cs typeface="Arial" panose="020B0604020202020204" pitchFamily="34" charset="0"/>
              </a:rPr>
              <a:t> dirençli </a:t>
            </a:r>
            <a:r>
              <a:rPr lang="tr-TR" altLang="tr-TR" sz="2000" i="1" dirty="0" err="1">
                <a:cs typeface="Arial" panose="020B0604020202020204" pitchFamily="34" charset="0"/>
              </a:rPr>
              <a:t>S.aureus</a:t>
            </a:r>
            <a:r>
              <a:rPr lang="tr-TR" altLang="tr-TR" sz="2000" i="1" dirty="0">
                <a:cs typeface="Arial" panose="020B0604020202020204" pitchFamily="34" charset="0"/>
              </a:rPr>
              <a:t> </a:t>
            </a:r>
            <a:r>
              <a:rPr lang="tr-TR" altLang="tr-TR" sz="2000" dirty="0" err="1">
                <a:cs typeface="Arial" panose="020B0604020202020204" pitchFamily="34" charset="0"/>
              </a:rPr>
              <a:t>suşlarının</a:t>
            </a:r>
            <a:r>
              <a:rPr lang="tr-TR" altLang="tr-TR" sz="2000" dirty="0">
                <a:cs typeface="Arial" panose="020B0604020202020204" pitchFamily="34" charset="0"/>
              </a:rPr>
              <a:t> çoğu </a:t>
            </a:r>
            <a:r>
              <a:rPr lang="tr-TR" altLang="tr-TR" sz="2000" dirty="0" err="1">
                <a:cs typeface="Arial" panose="020B0604020202020204" pitchFamily="34" charset="0"/>
              </a:rPr>
              <a:t>aminoglikozidlere</a:t>
            </a:r>
            <a:r>
              <a:rPr lang="tr-TR" altLang="tr-TR" sz="2000" dirty="0">
                <a:cs typeface="Arial" panose="020B0604020202020204" pitchFamily="34" charset="0"/>
              </a:rPr>
              <a:t> ve </a:t>
            </a:r>
            <a:r>
              <a:rPr lang="tr-TR" altLang="tr-TR" sz="2000" dirty="0" err="1">
                <a:cs typeface="Arial" panose="020B0604020202020204" pitchFamily="34" charset="0"/>
              </a:rPr>
              <a:t>tetrasikline</a:t>
            </a:r>
            <a:r>
              <a:rPr lang="tr-TR" altLang="tr-TR" sz="2000" dirty="0">
                <a:cs typeface="Arial" panose="020B0604020202020204" pitchFamily="34" charset="0"/>
              </a:rPr>
              <a:t> de dirençlidir.</a:t>
            </a:r>
          </a:p>
          <a:p>
            <a:pPr algn="just">
              <a:lnSpc>
                <a:spcPct val="110000"/>
              </a:lnSpc>
              <a:buFont typeface="Wingdings" panose="05000000000000000000" pitchFamily="2" charset="2"/>
              <a:buChar char="Ø"/>
            </a:pPr>
            <a:r>
              <a:rPr lang="tr-TR" altLang="tr-TR" sz="2000" i="1" dirty="0" err="1">
                <a:cs typeface="Arial" panose="020B0604020202020204" pitchFamily="34" charset="0"/>
              </a:rPr>
              <a:t>S.aureus’</a:t>
            </a:r>
            <a:r>
              <a:rPr lang="tr-TR" altLang="tr-TR" sz="2000" dirty="0" err="1">
                <a:cs typeface="Arial" panose="020B0604020202020204" pitchFamily="34" charset="0"/>
              </a:rPr>
              <a:t>un</a:t>
            </a:r>
            <a:r>
              <a:rPr lang="tr-TR" altLang="tr-TR" sz="2000" dirty="0">
                <a:cs typeface="Arial" panose="020B0604020202020204" pitchFamily="34" charset="0"/>
              </a:rPr>
              <a:t> çoğunun </a:t>
            </a:r>
            <a:r>
              <a:rPr lang="tr-TR" altLang="tr-TR" sz="2000" dirty="0" err="1">
                <a:cs typeface="Arial" panose="020B0604020202020204" pitchFamily="34" charset="0"/>
              </a:rPr>
              <a:t>betalaktamaz</a:t>
            </a:r>
            <a:r>
              <a:rPr lang="tr-TR" altLang="tr-TR" sz="2000" dirty="0">
                <a:cs typeface="Arial" panose="020B0604020202020204" pitchFamily="34" charset="0"/>
              </a:rPr>
              <a:t> yapmaları nedeni ile stafilokok enfeksiyonlarda artık kullanılmaz duruma gelmiştir.</a:t>
            </a:r>
          </a:p>
          <a:p>
            <a:pPr algn="just">
              <a:lnSpc>
                <a:spcPct val="110000"/>
              </a:lnSpc>
              <a:buFont typeface="Wingdings" panose="05000000000000000000" pitchFamily="2" charset="2"/>
              <a:buChar char="Ø"/>
            </a:pPr>
            <a:r>
              <a:rPr lang="tr-TR" altLang="tr-TR" sz="2000" dirty="0" err="1">
                <a:cs typeface="Arial" panose="020B0604020202020204" pitchFamily="34" charset="0"/>
              </a:rPr>
              <a:t>Vankomisin</a:t>
            </a:r>
            <a:r>
              <a:rPr lang="tr-TR" altLang="tr-TR" sz="2000" dirty="0">
                <a:cs typeface="Arial" panose="020B0604020202020204" pitchFamily="34" charset="0"/>
              </a:rPr>
              <a:t>, </a:t>
            </a:r>
            <a:r>
              <a:rPr lang="tr-TR" altLang="tr-TR" sz="2000" dirty="0" err="1">
                <a:cs typeface="Arial" panose="020B0604020202020204" pitchFamily="34" charset="0"/>
              </a:rPr>
              <a:t>metisiline</a:t>
            </a:r>
            <a:r>
              <a:rPr lang="tr-TR" altLang="tr-TR" sz="2000" dirty="0">
                <a:cs typeface="Arial" panose="020B0604020202020204" pitchFamily="34" charset="0"/>
              </a:rPr>
              <a:t> dirençli </a:t>
            </a:r>
            <a:r>
              <a:rPr lang="tr-TR" altLang="tr-TR" sz="2000" dirty="0" err="1">
                <a:cs typeface="Arial" panose="020B0604020202020204" pitchFamily="34" charset="0"/>
              </a:rPr>
              <a:t>Staph</a:t>
            </a:r>
            <a:r>
              <a:rPr lang="tr-TR" altLang="tr-TR" sz="2000" dirty="0">
                <a:cs typeface="Arial" panose="020B0604020202020204" pitchFamily="34" charset="0"/>
              </a:rPr>
              <a:t>. enfeksiyonları için seçilecek antibiyotik (RNA sentezini </a:t>
            </a:r>
            <a:r>
              <a:rPr lang="tr-TR" altLang="tr-TR" sz="2000" dirty="0" err="1">
                <a:cs typeface="Arial" panose="020B0604020202020204" pitchFamily="34" charset="0"/>
              </a:rPr>
              <a:t>inhibe</a:t>
            </a:r>
            <a:r>
              <a:rPr lang="tr-TR" altLang="tr-TR" sz="2000" dirty="0">
                <a:cs typeface="Arial" panose="020B0604020202020204" pitchFamily="34" charset="0"/>
              </a:rPr>
              <a:t> ederek, plazma </a:t>
            </a:r>
            <a:r>
              <a:rPr lang="tr-TR" altLang="tr-TR" sz="2000" dirty="0" err="1">
                <a:cs typeface="Arial" panose="020B0604020202020204" pitchFamily="34" charset="0"/>
              </a:rPr>
              <a:t>membran</a:t>
            </a:r>
            <a:r>
              <a:rPr lang="tr-TR" altLang="tr-TR" sz="2000" dirty="0">
                <a:cs typeface="Arial" panose="020B0604020202020204" pitchFamily="34" charset="0"/>
              </a:rPr>
              <a:t> fonksiyonlarını ve hücre duvarında </a:t>
            </a:r>
            <a:r>
              <a:rPr lang="tr-TR" altLang="tr-TR" sz="2000" dirty="0" err="1">
                <a:cs typeface="Arial" panose="020B0604020202020204" pitchFamily="34" charset="0"/>
              </a:rPr>
              <a:t>fosfolipid</a:t>
            </a:r>
            <a:r>
              <a:rPr lang="tr-TR" altLang="tr-TR" sz="2000" dirty="0">
                <a:cs typeface="Arial" panose="020B0604020202020204" pitchFamily="34" charset="0"/>
              </a:rPr>
              <a:t> </a:t>
            </a:r>
            <a:r>
              <a:rPr lang="tr-TR" altLang="tr-TR" sz="2000" dirty="0" err="1">
                <a:cs typeface="Arial" panose="020B0604020202020204" pitchFamily="34" charset="0"/>
              </a:rPr>
              <a:t>siklusunu</a:t>
            </a:r>
            <a:r>
              <a:rPr lang="tr-TR" altLang="tr-TR" sz="2000" dirty="0">
                <a:cs typeface="Arial" panose="020B0604020202020204" pitchFamily="34" charset="0"/>
              </a:rPr>
              <a:t> bozarak </a:t>
            </a:r>
            <a:r>
              <a:rPr lang="tr-TR" altLang="tr-TR" sz="2000" dirty="0" err="1">
                <a:cs typeface="Arial" panose="020B0604020202020204" pitchFamily="34" charset="0"/>
              </a:rPr>
              <a:t>bakterisid</a:t>
            </a:r>
            <a:r>
              <a:rPr lang="tr-TR" altLang="tr-TR" sz="2000" dirty="0">
                <a:cs typeface="Arial" panose="020B0604020202020204" pitchFamily="34" charset="0"/>
              </a:rPr>
              <a:t> etki gösterir) </a:t>
            </a:r>
            <a:r>
              <a:rPr lang="tr-TR" altLang="tr-TR" sz="2000" dirty="0" err="1">
                <a:cs typeface="Arial" panose="020B0604020202020204" pitchFamily="34" charset="0"/>
              </a:rPr>
              <a:t>toksik</a:t>
            </a:r>
            <a:r>
              <a:rPr lang="tr-TR" altLang="tr-TR" sz="2000" dirty="0">
                <a:cs typeface="Arial" panose="020B0604020202020204" pitchFamily="34" charset="0"/>
              </a:rPr>
              <a:t> etkileri nedeni ile kullanımı sınırlıdır.</a:t>
            </a:r>
          </a:p>
          <a:p>
            <a:pPr algn="just">
              <a:lnSpc>
                <a:spcPct val="110000"/>
              </a:lnSpc>
              <a:buFont typeface="Wingdings" panose="05000000000000000000" pitchFamily="2" charset="2"/>
              <a:buChar char="Ø"/>
            </a:pPr>
            <a:r>
              <a:rPr lang="tr-TR" altLang="tr-TR" sz="2000" dirty="0" err="1">
                <a:cs typeface="Arial" panose="020B0604020202020204" pitchFamily="34" charset="0"/>
              </a:rPr>
              <a:t>Vankomisin</a:t>
            </a:r>
            <a:r>
              <a:rPr lang="tr-TR" altLang="tr-TR" sz="2000" dirty="0">
                <a:cs typeface="Arial" panose="020B0604020202020204" pitchFamily="34" charset="0"/>
              </a:rPr>
              <a:t>, </a:t>
            </a:r>
            <a:r>
              <a:rPr lang="tr-TR" altLang="tr-TR" sz="2000" dirty="0" err="1">
                <a:cs typeface="Arial" panose="020B0604020202020204" pitchFamily="34" charset="0"/>
              </a:rPr>
              <a:t>osteomyelit</a:t>
            </a:r>
            <a:r>
              <a:rPr lang="tr-TR" altLang="tr-TR" sz="2000" dirty="0">
                <a:cs typeface="Arial" panose="020B0604020202020204" pitchFamily="34" charset="0"/>
              </a:rPr>
              <a:t>, </a:t>
            </a:r>
            <a:r>
              <a:rPr lang="tr-TR" altLang="tr-TR" sz="2000" dirty="0" err="1">
                <a:cs typeface="Arial" panose="020B0604020202020204" pitchFamily="34" charset="0"/>
              </a:rPr>
              <a:t>pnömoni</a:t>
            </a:r>
            <a:r>
              <a:rPr lang="tr-TR" altLang="tr-TR" sz="2000" dirty="0">
                <a:cs typeface="Arial" panose="020B0604020202020204" pitchFamily="34" charset="0"/>
              </a:rPr>
              <a:t>, </a:t>
            </a:r>
            <a:r>
              <a:rPr lang="tr-TR" altLang="tr-TR" sz="2000" dirty="0" err="1">
                <a:cs typeface="Arial" panose="020B0604020202020204" pitchFamily="34" charset="0"/>
              </a:rPr>
              <a:t>perikardit</a:t>
            </a:r>
            <a:r>
              <a:rPr lang="tr-TR" altLang="tr-TR" sz="2000" dirty="0">
                <a:cs typeface="Arial" panose="020B0604020202020204" pitchFamily="34" charset="0"/>
              </a:rPr>
              <a:t>, menenjit, akciğer </a:t>
            </a:r>
            <a:r>
              <a:rPr lang="tr-TR" altLang="tr-TR" sz="2000" dirty="0" err="1">
                <a:cs typeface="Arial" panose="020B0604020202020204" pitchFamily="34" charset="0"/>
              </a:rPr>
              <a:t>absesi</a:t>
            </a:r>
            <a:r>
              <a:rPr lang="tr-TR" altLang="tr-TR" sz="2000" dirty="0">
                <a:cs typeface="Arial" panose="020B0604020202020204" pitchFamily="34" charset="0"/>
              </a:rPr>
              <a:t> gibi ağır </a:t>
            </a:r>
            <a:r>
              <a:rPr lang="tr-TR" altLang="tr-TR" sz="2000" dirty="0" err="1">
                <a:cs typeface="Arial" panose="020B0604020202020204" pitchFamily="34" charset="0"/>
              </a:rPr>
              <a:t>stafilokokal</a:t>
            </a:r>
            <a:r>
              <a:rPr lang="tr-TR" altLang="tr-TR" sz="2000" dirty="0">
                <a:cs typeface="Arial" panose="020B0604020202020204" pitchFamily="34" charset="0"/>
              </a:rPr>
              <a:t> </a:t>
            </a:r>
            <a:r>
              <a:rPr lang="tr-TR" altLang="tr-TR" sz="2000" dirty="0" err="1">
                <a:cs typeface="Arial" panose="020B0604020202020204" pitchFamily="34" charset="0"/>
              </a:rPr>
              <a:t>rnfeksiyonlarda</a:t>
            </a:r>
            <a:r>
              <a:rPr lang="tr-TR" altLang="tr-TR" sz="2000" dirty="0">
                <a:cs typeface="Arial" panose="020B0604020202020204" pitchFamily="34" charset="0"/>
              </a:rPr>
              <a:t> hayat kurtarıcıdır.</a:t>
            </a:r>
          </a:p>
          <a:p>
            <a:pPr marL="0" indent="0" algn="just">
              <a:lnSpc>
                <a:spcPct val="110000"/>
              </a:lnSpc>
              <a:buNone/>
            </a:pPr>
            <a:endParaRPr lang="tr-TR" altLang="tr-TR" sz="2000" dirty="0">
              <a:cs typeface="Arial" panose="020B0604020202020204" pitchFamily="34" charset="0"/>
            </a:endParaRPr>
          </a:p>
        </p:txBody>
      </p:sp>
    </p:spTree>
    <p:extLst>
      <p:ext uri="{BB962C8B-B14F-4D97-AF65-F5344CB8AC3E}">
        <p14:creationId xmlns:p14="http://schemas.microsoft.com/office/powerpoint/2010/main" val="424024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algn="just">
              <a:lnSpc>
                <a:spcPct val="100000"/>
              </a:lnSpc>
              <a:buFont typeface="Wingdings" panose="05000000000000000000" pitchFamily="2" charset="2"/>
              <a:buChar char="Ø"/>
            </a:pPr>
            <a:endParaRPr lang="tr-TR" altLang="tr-TR" sz="2000" b="1" i="1" dirty="0">
              <a:cs typeface="Arial" panose="020B0604020202020204" pitchFamily="34" charset="0"/>
            </a:endParaRPr>
          </a:p>
          <a:p>
            <a:pPr algn="just">
              <a:lnSpc>
                <a:spcPct val="100000"/>
              </a:lnSpc>
              <a:buFont typeface="Wingdings" panose="05000000000000000000" pitchFamily="2" charset="2"/>
              <a:buChar char="Ø"/>
            </a:pPr>
            <a:r>
              <a:rPr lang="tr-TR" altLang="tr-TR" sz="2000" b="1" i="1" dirty="0" err="1">
                <a:cs typeface="Arial" panose="020B0604020202020204" pitchFamily="34" charset="0"/>
              </a:rPr>
              <a:t>Staphylococcus</a:t>
            </a:r>
            <a:r>
              <a:rPr lang="tr-TR" altLang="tr-TR" sz="2000" b="1" i="1" dirty="0">
                <a:cs typeface="Arial" panose="020B0604020202020204" pitchFamily="34" charset="0"/>
              </a:rPr>
              <a:t> </a:t>
            </a:r>
            <a:r>
              <a:rPr lang="tr-TR" altLang="tr-TR" sz="2000" b="1" i="1" dirty="0" err="1">
                <a:cs typeface="Arial" panose="020B0604020202020204" pitchFamily="34" charset="0"/>
              </a:rPr>
              <a:t>aureus</a:t>
            </a:r>
            <a:r>
              <a:rPr lang="tr-TR" altLang="tr-TR" sz="2000" dirty="0">
                <a:cs typeface="Arial" panose="020B0604020202020204" pitchFamily="34" charset="0"/>
              </a:rPr>
              <a:t>, tüm dünyada gerek toplum kaynaklı gerekse hastane kaynaklı enfeksiyonlara yol açar</a:t>
            </a:r>
          </a:p>
          <a:p>
            <a:pPr algn="just">
              <a:lnSpc>
                <a:spcPct val="100000"/>
              </a:lnSpc>
              <a:buFont typeface="Wingdings" panose="05000000000000000000" pitchFamily="2" charset="2"/>
              <a:buChar char="Ø"/>
            </a:pPr>
            <a:r>
              <a:rPr lang="tr-TR" altLang="tr-TR" sz="2000" dirty="0">
                <a:cs typeface="Arial" panose="020B0604020202020204" pitchFamily="34" charset="0"/>
              </a:rPr>
              <a:t>Özellikle yoğun bakım ünitelerinde </a:t>
            </a:r>
            <a:r>
              <a:rPr lang="tr-TR" altLang="tr-TR" sz="2000" dirty="0" err="1">
                <a:cs typeface="Arial" panose="020B0604020202020204" pitchFamily="34" charset="0"/>
              </a:rPr>
              <a:t>metisilin</a:t>
            </a:r>
            <a:r>
              <a:rPr lang="tr-TR" altLang="tr-TR" sz="2000" dirty="0">
                <a:cs typeface="Arial" panose="020B0604020202020204" pitchFamily="34" charset="0"/>
              </a:rPr>
              <a:t> dirençli </a:t>
            </a:r>
            <a:r>
              <a:rPr lang="tr-TR" altLang="tr-TR" sz="2000" i="1" dirty="0">
                <a:cs typeface="Arial" panose="020B0604020202020204" pitchFamily="34" charset="0"/>
              </a:rPr>
              <a:t>S. </a:t>
            </a:r>
            <a:r>
              <a:rPr lang="tr-TR" altLang="tr-TR" sz="2000" i="1" dirty="0" err="1">
                <a:cs typeface="Arial" panose="020B0604020202020204" pitchFamily="34" charset="0"/>
              </a:rPr>
              <a:t>aureus</a:t>
            </a:r>
            <a:r>
              <a:rPr lang="tr-TR" altLang="tr-TR" sz="2000" i="1" dirty="0">
                <a:cs typeface="Arial" panose="020B0604020202020204" pitchFamily="34" charset="0"/>
              </a:rPr>
              <a:t> </a:t>
            </a:r>
            <a:r>
              <a:rPr lang="tr-TR" altLang="tr-TR" sz="2000" dirty="0">
                <a:cs typeface="Arial" panose="020B0604020202020204" pitchFamily="34" charset="0"/>
              </a:rPr>
              <a:t>enfeksiyonları giderek artan düzeydedir.</a:t>
            </a:r>
          </a:p>
          <a:p>
            <a:pPr algn="just">
              <a:lnSpc>
                <a:spcPct val="100000"/>
              </a:lnSpc>
              <a:buFont typeface="Wingdings" panose="05000000000000000000" pitchFamily="2" charset="2"/>
              <a:buChar char="Ø"/>
            </a:pPr>
            <a:r>
              <a:rPr lang="tr-TR" altLang="tr-TR" sz="2000" dirty="0">
                <a:cs typeface="Arial" panose="020B0604020202020204" pitchFamily="34" charset="0"/>
              </a:rPr>
              <a:t>Çoğu </a:t>
            </a:r>
            <a:r>
              <a:rPr lang="tr-TR" altLang="tr-TR" sz="2000" dirty="0" err="1">
                <a:cs typeface="Arial" panose="020B0604020202020204" pitchFamily="34" charset="0"/>
              </a:rPr>
              <a:t>metisilin</a:t>
            </a:r>
            <a:r>
              <a:rPr lang="tr-TR" altLang="tr-TR" sz="2000" dirty="0">
                <a:cs typeface="Arial" panose="020B0604020202020204" pitchFamily="34" charset="0"/>
              </a:rPr>
              <a:t> dirençlidir.</a:t>
            </a:r>
          </a:p>
          <a:p>
            <a:pPr algn="just">
              <a:lnSpc>
                <a:spcPct val="100000"/>
              </a:lnSpc>
              <a:buFont typeface="Wingdings" panose="05000000000000000000" pitchFamily="2" charset="2"/>
              <a:buChar char="Ø"/>
            </a:pPr>
            <a:r>
              <a:rPr lang="tr-TR" altLang="tr-TR" sz="2000" i="1" dirty="0">
                <a:cs typeface="Arial" panose="020B0604020202020204" pitchFamily="34" charset="0"/>
              </a:rPr>
              <a:t>S. </a:t>
            </a:r>
            <a:r>
              <a:rPr lang="tr-TR" altLang="tr-TR" sz="2000" i="1" dirty="0" err="1">
                <a:cs typeface="Arial" panose="020B0604020202020204" pitchFamily="34" charset="0"/>
              </a:rPr>
              <a:t>aureus</a:t>
            </a:r>
            <a:r>
              <a:rPr lang="tr-TR" altLang="tr-TR" sz="2000" i="1" dirty="0">
                <a:cs typeface="Arial" panose="020B0604020202020204" pitchFamily="34" charset="0"/>
              </a:rPr>
              <a:t> </a:t>
            </a:r>
            <a:r>
              <a:rPr lang="tr-TR" altLang="tr-TR" sz="2000" dirty="0" err="1">
                <a:cs typeface="Arial" panose="020B0604020202020204" pitchFamily="34" charset="0"/>
              </a:rPr>
              <a:t>suşları</a:t>
            </a:r>
            <a:r>
              <a:rPr lang="tr-TR" altLang="tr-TR" sz="2000" dirty="0">
                <a:cs typeface="Arial" panose="020B0604020202020204" pitchFamily="34" charset="0"/>
              </a:rPr>
              <a:t> </a:t>
            </a:r>
            <a:r>
              <a:rPr lang="tr-TR" altLang="tr-TR" sz="2000" dirty="0" err="1">
                <a:cs typeface="Arial" panose="020B0604020202020204" pitchFamily="34" charset="0"/>
              </a:rPr>
              <a:t>vankomisine</a:t>
            </a:r>
            <a:r>
              <a:rPr lang="tr-TR" altLang="tr-TR" sz="2000" dirty="0">
                <a:cs typeface="Arial" panose="020B0604020202020204" pitchFamily="34" charset="0"/>
              </a:rPr>
              <a:t> duyarlıdır.</a:t>
            </a:r>
          </a:p>
          <a:p>
            <a:pPr algn="just">
              <a:lnSpc>
                <a:spcPct val="100000"/>
              </a:lnSpc>
              <a:buFont typeface="Wingdings" panose="05000000000000000000" pitchFamily="2" charset="2"/>
              <a:buChar char="Ø"/>
            </a:pPr>
            <a:r>
              <a:rPr lang="tr-TR" altLang="tr-TR" sz="2000" dirty="0">
                <a:cs typeface="Arial" panose="020B0604020202020204" pitchFamily="34" charset="0"/>
              </a:rPr>
              <a:t>Buna rağmen son yıllarda </a:t>
            </a:r>
            <a:r>
              <a:rPr lang="tr-TR" altLang="tr-TR" sz="2000" dirty="0" err="1">
                <a:cs typeface="Arial" panose="020B0604020202020204" pitchFamily="34" charset="0"/>
              </a:rPr>
              <a:t>vankomisine</a:t>
            </a:r>
            <a:r>
              <a:rPr lang="tr-TR" altLang="tr-TR" sz="2000" dirty="0">
                <a:cs typeface="Arial" panose="020B0604020202020204" pitchFamily="34" charset="0"/>
              </a:rPr>
              <a:t> orta duyarlı ve daha düşük oranda da </a:t>
            </a:r>
            <a:r>
              <a:rPr lang="tr-TR" altLang="tr-TR" sz="2000" dirty="0" err="1">
                <a:cs typeface="Arial" panose="020B0604020202020204" pitchFamily="34" charset="0"/>
              </a:rPr>
              <a:t>vankomisine</a:t>
            </a:r>
            <a:r>
              <a:rPr lang="tr-TR" altLang="tr-TR" sz="2000" dirty="0">
                <a:cs typeface="Arial" panose="020B0604020202020204" pitchFamily="34" charset="0"/>
              </a:rPr>
              <a:t> dirençli </a:t>
            </a:r>
            <a:r>
              <a:rPr lang="tr-TR" altLang="tr-TR" sz="2000" i="1" dirty="0">
                <a:cs typeface="Arial" panose="020B0604020202020204" pitchFamily="34" charset="0"/>
              </a:rPr>
              <a:t>S. </a:t>
            </a:r>
            <a:r>
              <a:rPr lang="tr-TR" altLang="tr-TR" sz="2000" i="1" dirty="0" err="1">
                <a:cs typeface="Arial" panose="020B0604020202020204" pitchFamily="34" charset="0"/>
              </a:rPr>
              <a:t>aureus</a:t>
            </a:r>
            <a:r>
              <a:rPr lang="tr-TR" altLang="tr-TR" sz="2000" i="1" dirty="0">
                <a:cs typeface="Arial" panose="020B0604020202020204" pitchFamily="34" charset="0"/>
              </a:rPr>
              <a:t> </a:t>
            </a:r>
            <a:r>
              <a:rPr lang="tr-TR" altLang="tr-TR" sz="2000" dirty="0" err="1">
                <a:cs typeface="Arial" panose="020B0604020202020204" pitchFamily="34" charset="0"/>
              </a:rPr>
              <a:t>suşları</a:t>
            </a:r>
            <a:r>
              <a:rPr lang="tr-TR" altLang="tr-TR" sz="2000" dirty="0">
                <a:cs typeface="Arial" panose="020B0604020202020204" pitchFamily="34" charset="0"/>
              </a:rPr>
              <a:t> rapor edilmektedir.</a:t>
            </a:r>
          </a:p>
          <a:p>
            <a:pPr algn="just">
              <a:lnSpc>
                <a:spcPct val="100000"/>
              </a:lnSpc>
              <a:buFont typeface="Wingdings" panose="05000000000000000000" pitchFamily="2" charset="2"/>
              <a:buChar char="Ø"/>
            </a:pPr>
            <a:r>
              <a:rPr lang="tr-TR" altLang="tr-TR" sz="2000" i="1" dirty="0">
                <a:cs typeface="Arial" panose="020B0604020202020204" pitchFamily="34" charset="0"/>
              </a:rPr>
              <a:t>S. </a:t>
            </a:r>
            <a:r>
              <a:rPr lang="tr-TR" altLang="tr-TR" sz="2000" i="1" dirty="0" err="1">
                <a:cs typeface="Arial" panose="020B0604020202020204" pitchFamily="34" charset="0"/>
              </a:rPr>
              <a:t>aureus</a:t>
            </a:r>
            <a:r>
              <a:rPr lang="tr-TR" altLang="tr-TR" sz="2000" i="1" dirty="0">
                <a:cs typeface="Arial" panose="020B0604020202020204" pitchFamily="34" charset="0"/>
              </a:rPr>
              <a:t> </a:t>
            </a:r>
            <a:r>
              <a:rPr lang="tr-TR" altLang="tr-TR" sz="2000" dirty="0" err="1">
                <a:cs typeface="Arial" panose="020B0604020202020204" pitchFamily="34" charset="0"/>
              </a:rPr>
              <a:t>suşlarında</a:t>
            </a:r>
            <a:r>
              <a:rPr lang="tr-TR" altLang="tr-TR" sz="2000" dirty="0">
                <a:cs typeface="Arial" panose="020B0604020202020204" pitchFamily="34" charset="0"/>
              </a:rPr>
              <a:t> gelişen antibiyotik direnci tedavide önemli sorunlara yol açmaktadır</a:t>
            </a:r>
          </a:p>
          <a:p>
            <a:pPr algn="just">
              <a:lnSpc>
                <a:spcPct val="100000"/>
              </a:lnSpc>
              <a:buFont typeface="Wingdings" panose="05000000000000000000" pitchFamily="2" charset="2"/>
              <a:buChar char="Ø"/>
            </a:pPr>
            <a:r>
              <a:rPr lang="tr-TR" altLang="tr-TR" sz="2000" i="1" dirty="0">
                <a:cs typeface="Arial" panose="020B0604020202020204" pitchFamily="34" charset="0"/>
              </a:rPr>
              <a:t>S. </a:t>
            </a:r>
            <a:r>
              <a:rPr lang="tr-TR" altLang="tr-TR" sz="2000" i="1" dirty="0" err="1">
                <a:cs typeface="Arial" panose="020B0604020202020204" pitchFamily="34" charset="0"/>
              </a:rPr>
              <a:t>aureus</a:t>
            </a:r>
            <a:r>
              <a:rPr lang="tr-TR" altLang="tr-TR" sz="2000" i="1" dirty="0">
                <a:cs typeface="Arial" panose="020B0604020202020204" pitchFamily="34" charset="0"/>
              </a:rPr>
              <a:t> </a:t>
            </a:r>
            <a:r>
              <a:rPr lang="tr-TR" altLang="tr-TR" sz="2000" dirty="0">
                <a:cs typeface="Arial" panose="020B0604020202020204" pitchFamily="34" charset="0"/>
              </a:rPr>
              <a:t>tedavisinde kullanılabilecek yeni </a:t>
            </a:r>
            <a:r>
              <a:rPr lang="tr-TR" altLang="tr-TR" sz="2000" dirty="0" err="1">
                <a:cs typeface="Arial" panose="020B0604020202020204" pitchFamily="34" charset="0"/>
              </a:rPr>
              <a:t>antimikrobiyal</a:t>
            </a:r>
            <a:r>
              <a:rPr lang="tr-TR" altLang="tr-TR" sz="2000" dirty="0">
                <a:cs typeface="Arial" panose="020B0604020202020204" pitchFamily="34" charset="0"/>
              </a:rPr>
              <a:t> ajanlarla ilgili  çalışmalar giderek artmaktadır.</a:t>
            </a:r>
          </a:p>
          <a:p>
            <a:pPr algn="just">
              <a:lnSpc>
                <a:spcPct val="100000"/>
              </a:lnSpc>
              <a:buFont typeface="Wingdings" panose="05000000000000000000" pitchFamily="2" charset="2"/>
              <a:buChar char="Ø"/>
            </a:pPr>
            <a:r>
              <a:rPr lang="tr-TR" altLang="tr-TR" sz="2000" i="1" dirty="0">
                <a:cs typeface="Arial" panose="020B0604020202020204" pitchFamily="34" charset="0"/>
              </a:rPr>
              <a:t>S. </a:t>
            </a:r>
            <a:r>
              <a:rPr lang="tr-TR" altLang="tr-TR" sz="2000" i="1" dirty="0" err="1">
                <a:cs typeface="Arial" panose="020B0604020202020204" pitchFamily="34" charset="0"/>
              </a:rPr>
              <a:t>aureus</a:t>
            </a:r>
            <a:r>
              <a:rPr lang="tr-TR" altLang="tr-TR" sz="2000" dirty="0" err="1">
                <a:cs typeface="Arial" panose="020B0604020202020204" pitchFamily="34" charset="0"/>
              </a:rPr>
              <a:t>'un</a:t>
            </a:r>
            <a:r>
              <a:rPr lang="tr-TR" altLang="tr-TR" sz="2000" dirty="0">
                <a:cs typeface="Arial" panose="020B0604020202020204" pitchFamily="34" charset="0"/>
              </a:rPr>
              <a:t> neden olduğu ciddi enfeksiyonların tedavisi için </a:t>
            </a:r>
            <a:r>
              <a:rPr lang="tr-TR" altLang="tr-TR" sz="2000" dirty="0" err="1">
                <a:cs typeface="Arial" panose="020B0604020202020204" pitchFamily="34" charset="0"/>
              </a:rPr>
              <a:t>daptomisin</a:t>
            </a:r>
            <a:r>
              <a:rPr lang="tr-TR" altLang="tr-TR" sz="2000" dirty="0">
                <a:cs typeface="Arial" panose="020B0604020202020204" pitchFamily="34" charset="0"/>
              </a:rPr>
              <a:t>, </a:t>
            </a:r>
            <a:r>
              <a:rPr lang="tr-TR" altLang="tr-TR" sz="2000" dirty="0" err="1">
                <a:cs typeface="Arial" panose="020B0604020202020204" pitchFamily="34" charset="0"/>
              </a:rPr>
              <a:t>linezolid</a:t>
            </a:r>
            <a:r>
              <a:rPr lang="tr-TR" altLang="tr-TR" sz="2000" dirty="0">
                <a:cs typeface="Arial" panose="020B0604020202020204" pitchFamily="34" charset="0"/>
              </a:rPr>
              <a:t>, </a:t>
            </a:r>
            <a:r>
              <a:rPr lang="tr-TR" altLang="tr-TR" sz="2000" dirty="0" err="1">
                <a:cs typeface="Arial" panose="020B0604020202020204" pitchFamily="34" charset="0"/>
              </a:rPr>
              <a:t>tigesiklin</a:t>
            </a:r>
            <a:r>
              <a:rPr lang="tr-TR" altLang="tr-TR" sz="2000" dirty="0">
                <a:cs typeface="Arial" panose="020B0604020202020204" pitchFamily="34" charset="0"/>
              </a:rPr>
              <a:t>, yeni </a:t>
            </a:r>
            <a:r>
              <a:rPr lang="tr-TR" altLang="tr-TR" sz="2000" dirty="0" err="1">
                <a:cs typeface="Arial" panose="020B0604020202020204" pitchFamily="34" charset="0"/>
              </a:rPr>
              <a:t>glikopeptidler</a:t>
            </a:r>
            <a:r>
              <a:rPr lang="tr-TR" altLang="tr-TR" sz="2000" dirty="0">
                <a:cs typeface="Arial" panose="020B0604020202020204" pitchFamily="34" charset="0"/>
              </a:rPr>
              <a:t>, </a:t>
            </a:r>
            <a:r>
              <a:rPr lang="tr-TR" altLang="tr-TR" sz="2000" dirty="0" err="1">
                <a:cs typeface="Arial" panose="020B0604020202020204" pitchFamily="34" charset="0"/>
              </a:rPr>
              <a:t>seftobipirol</a:t>
            </a:r>
            <a:r>
              <a:rPr lang="tr-TR" altLang="tr-TR" sz="2000" dirty="0">
                <a:cs typeface="Arial" panose="020B0604020202020204" pitchFamily="34" charset="0"/>
              </a:rPr>
              <a:t> gibi yeni </a:t>
            </a:r>
            <a:r>
              <a:rPr lang="tr-TR" altLang="tr-TR" sz="2000" dirty="0" err="1">
                <a:cs typeface="Arial" panose="020B0604020202020204" pitchFamily="34" charset="0"/>
              </a:rPr>
              <a:t>antimikrobiyal</a:t>
            </a:r>
            <a:r>
              <a:rPr lang="tr-TR" altLang="tr-TR" sz="2000" dirty="0">
                <a:cs typeface="Arial" panose="020B0604020202020204" pitchFamily="34" charset="0"/>
              </a:rPr>
              <a:t> ajanlar umut vericidir.</a:t>
            </a:r>
          </a:p>
          <a:p>
            <a:pPr marL="0" indent="0" algn="just">
              <a:lnSpc>
                <a:spcPct val="100000"/>
              </a:lnSpc>
              <a:buNone/>
            </a:pPr>
            <a:endParaRPr lang="tr-TR" altLang="tr-TR" sz="2000" dirty="0">
              <a:cs typeface="Arial" panose="020B0604020202020204" pitchFamily="34" charset="0"/>
            </a:endParaRPr>
          </a:p>
        </p:txBody>
      </p:sp>
    </p:spTree>
    <p:extLst>
      <p:ext uri="{BB962C8B-B14F-4D97-AF65-F5344CB8AC3E}">
        <p14:creationId xmlns:p14="http://schemas.microsoft.com/office/powerpoint/2010/main" val="3543943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a:t>EPİDEMİYOLOJİ</a:t>
            </a:r>
          </a:p>
          <a:p>
            <a:pPr marL="0" indent="0" algn="just">
              <a:lnSpc>
                <a:spcPct val="100000"/>
              </a:lnSpc>
              <a:buNone/>
            </a:pPr>
            <a:endParaRPr lang="tr-TR" sz="2000" dirty="0"/>
          </a:p>
          <a:p>
            <a:pPr algn="just">
              <a:lnSpc>
                <a:spcPct val="100000"/>
              </a:lnSpc>
              <a:buFont typeface="Wingdings" panose="05000000000000000000" pitchFamily="2" charset="2"/>
              <a:buChar char="Ø"/>
            </a:pPr>
            <a:r>
              <a:rPr lang="tr-TR" altLang="tr-TR" sz="2000" dirty="0">
                <a:cs typeface="Arial" panose="020B0604020202020204" pitchFamily="34" charset="0"/>
              </a:rPr>
              <a:t>Epidemiyolojik çalışmalar </a:t>
            </a:r>
            <a:r>
              <a:rPr lang="tr-TR" altLang="tr-TR" sz="2000" dirty="0" err="1">
                <a:cs typeface="Arial" panose="020B0604020202020204" pitchFamily="34" charset="0"/>
              </a:rPr>
              <a:t>virülans</a:t>
            </a:r>
            <a:r>
              <a:rPr lang="tr-TR" altLang="tr-TR" sz="2000" dirty="0">
                <a:cs typeface="Arial" panose="020B0604020202020204" pitchFamily="34" charset="0"/>
              </a:rPr>
              <a:t> ve özel </a:t>
            </a:r>
            <a:r>
              <a:rPr lang="tr-TR" altLang="tr-TR" sz="2000" dirty="0" err="1">
                <a:cs typeface="Arial" panose="020B0604020202020204" pitchFamily="34" charset="0"/>
              </a:rPr>
              <a:t>faj</a:t>
            </a:r>
            <a:r>
              <a:rPr lang="tr-TR" altLang="tr-TR" sz="2000" dirty="0">
                <a:cs typeface="Arial" panose="020B0604020202020204" pitchFamily="34" charset="0"/>
              </a:rPr>
              <a:t> tipleri arasında belirgin bir ilişki olduğunu göstermektedir.</a:t>
            </a:r>
          </a:p>
          <a:p>
            <a:pPr algn="just">
              <a:lnSpc>
                <a:spcPct val="100000"/>
              </a:lnSpc>
              <a:buFont typeface="Wingdings" panose="05000000000000000000" pitchFamily="2" charset="2"/>
              <a:buChar char="Ø"/>
            </a:pPr>
            <a:r>
              <a:rPr lang="tr-TR" altLang="tr-TR" sz="2000" i="1" dirty="0" err="1">
                <a:cs typeface="Arial" panose="020B0604020202020204" pitchFamily="34" charset="0"/>
              </a:rPr>
              <a:t>Staph</a:t>
            </a:r>
            <a:r>
              <a:rPr lang="tr-TR" altLang="tr-TR" sz="2000" i="1" dirty="0">
                <a:cs typeface="Arial" panose="020B0604020202020204" pitchFamily="34" charset="0"/>
              </a:rPr>
              <a:t>. </a:t>
            </a:r>
            <a:r>
              <a:rPr lang="tr-TR" altLang="tr-TR" sz="2000" i="1" dirty="0" err="1">
                <a:cs typeface="Arial" panose="020B0604020202020204" pitchFamily="34" charset="0"/>
              </a:rPr>
              <a:t>aureus</a:t>
            </a:r>
            <a:r>
              <a:rPr lang="tr-TR" altLang="tr-TR" sz="2000" i="1" dirty="0">
                <a:cs typeface="Arial" panose="020B0604020202020204" pitchFamily="34" charset="0"/>
              </a:rPr>
              <a:t> </a:t>
            </a:r>
            <a:r>
              <a:rPr lang="tr-TR" altLang="tr-TR" sz="2000" dirty="0" err="1">
                <a:cs typeface="Arial" panose="020B0604020202020204" pitchFamily="34" charset="0"/>
              </a:rPr>
              <a:t>faj</a:t>
            </a:r>
            <a:r>
              <a:rPr lang="tr-TR" altLang="tr-TR" sz="2000" dirty="0">
                <a:cs typeface="Arial" panose="020B0604020202020204" pitchFamily="34" charset="0"/>
              </a:rPr>
              <a:t> tipleri I,II,III,IV olmak üzere 4 grupta toplanır.</a:t>
            </a:r>
          </a:p>
          <a:p>
            <a:pPr algn="just">
              <a:lnSpc>
                <a:spcPct val="100000"/>
              </a:lnSpc>
              <a:buFont typeface="Wingdings" panose="05000000000000000000" pitchFamily="2" charset="2"/>
              <a:buChar char="Ø"/>
            </a:pPr>
            <a:r>
              <a:rPr lang="tr-TR" altLang="tr-TR" sz="2000" dirty="0">
                <a:cs typeface="Arial" panose="020B0604020202020204" pitchFamily="34" charset="0"/>
              </a:rPr>
              <a:t>Grup II </a:t>
            </a:r>
            <a:r>
              <a:rPr lang="tr-TR" altLang="tr-TR" sz="2000" dirty="0" err="1">
                <a:cs typeface="Arial" panose="020B0604020202020204" pitchFamily="34" charset="0"/>
              </a:rPr>
              <a:t>suşları</a:t>
            </a:r>
            <a:r>
              <a:rPr lang="tr-TR" altLang="tr-TR" sz="2000" dirty="0">
                <a:cs typeface="Arial" panose="020B0604020202020204" pitchFamily="34" charset="0"/>
              </a:rPr>
              <a:t> </a:t>
            </a:r>
            <a:r>
              <a:rPr lang="tr-TR" altLang="tr-TR" sz="2000" dirty="0" err="1">
                <a:cs typeface="Arial" panose="020B0604020202020204" pitchFamily="34" charset="0"/>
              </a:rPr>
              <a:t>impetigo</a:t>
            </a:r>
            <a:r>
              <a:rPr lang="tr-TR" altLang="tr-TR" sz="2000" dirty="0">
                <a:cs typeface="Arial" panose="020B0604020202020204" pitchFamily="34" charset="0"/>
              </a:rPr>
              <a:t> ve deri enfeksiyonlarına yol açar.</a:t>
            </a:r>
          </a:p>
          <a:p>
            <a:pPr algn="just">
              <a:lnSpc>
                <a:spcPct val="100000"/>
              </a:lnSpc>
              <a:buFont typeface="Wingdings" panose="05000000000000000000" pitchFamily="2" charset="2"/>
              <a:buChar char="Ø"/>
            </a:pPr>
            <a:r>
              <a:rPr lang="tr-TR" altLang="tr-TR" sz="2000" dirty="0" err="1">
                <a:cs typeface="Arial" panose="020B0604020202020204" pitchFamily="34" charset="0"/>
              </a:rPr>
              <a:t>Enterotoksin</a:t>
            </a:r>
            <a:r>
              <a:rPr lang="tr-TR" altLang="tr-TR" sz="2000" dirty="0">
                <a:cs typeface="Arial" panose="020B0604020202020204" pitchFamily="34" charset="0"/>
              </a:rPr>
              <a:t> III ve IV </a:t>
            </a:r>
            <a:r>
              <a:rPr lang="tr-TR" altLang="tr-TR" sz="2000" dirty="0" err="1">
                <a:cs typeface="Arial" panose="020B0604020202020204" pitchFamily="34" charset="0"/>
              </a:rPr>
              <a:t>faj</a:t>
            </a:r>
            <a:r>
              <a:rPr lang="tr-TR" altLang="tr-TR" sz="2000" dirty="0">
                <a:cs typeface="Arial" panose="020B0604020202020204" pitchFamily="34" charset="0"/>
              </a:rPr>
              <a:t> gruplarına ait stafilokoklar tarafından oluşturulur.</a:t>
            </a:r>
          </a:p>
          <a:p>
            <a:pPr algn="just">
              <a:lnSpc>
                <a:spcPct val="100000"/>
              </a:lnSpc>
              <a:buFont typeface="Wingdings" panose="05000000000000000000" pitchFamily="2" charset="2"/>
              <a:buChar char="Ø"/>
            </a:pPr>
            <a:r>
              <a:rPr lang="tr-TR" altLang="tr-TR" sz="2000" i="1" dirty="0">
                <a:cs typeface="Arial" panose="020B0604020202020204" pitchFamily="34" charset="0"/>
              </a:rPr>
              <a:t>S. </a:t>
            </a:r>
            <a:r>
              <a:rPr lang="tr-TR" altLang="tr-TR" sz="2000" i="1" dirty="0" err="1">
                <a:cs typeface="Arial" panose="020B0604020202020204" pitchFamily="34" charset="0"/>
              </a:rPr>
              <a:t>aureus</a:t>
            </a:r>
            <a:r>
              <a:rPr lang="tr-TR" altLang="tr-TR" sz="2000" i="1" dirty="0">
                <a:cs typeface="Arial" panose="020B0604020202020204" pitchFamily="34" charset="0"/>
              </a:rPr>
              <a:t> </a:t>
            </a:r>
            <a:r>
              <a:rPr lang="tr-TR" altLang="tr-TR" sz="2000" dirty="0">
                <a:cs typeface="Arial" panose="020B0604020202020204" pitchFamily="34" charset="0"/>
              </a:rPr>
              <a:t>enfeksiyonlarında burun </a:t>
            </a:r>
            <a:r>
              <a:rPr lang="tr-TR" altLang="tr-TR" sz="2000" dirty="0" err="1">
                <a:cs typeface="Arial" panose="020B0604020202020204" pitchFamily="34" charset="0"/>
              </a:rPr>
              <a:t>portörlüğü</a:t>
            </a:r>
            <a:r>
              <a:rPr lang="tr-TR" altLang="tr-TR" sz="2000" dirty="0">
                <a:cs typeface="Arial" panose="020B0604020202020204" pitchFamily="34" charset="0"/>
              </a:rPr>
              <a:t> çok önemlidir.</a:t>
            </a:r>
          </a:p>
          <a:p>
            <a:pPr algn="just">
              <a:lnSpc>
                <a:spcPct val="100000"/>
              </a:lnSpc>
              <a:buFont typeface="Wingdings" panose="05000000000000000000" pitchFamily="2" charset="2"/>
              <a:buChar char="Ø"/>
            </a:pPr>
            <a:r>
              <a:rPr lang="tr-TR" altLang="tr-TR" sz="2000" dirty="0">
                <a:cs typeface="Arial" panose="020B0604020202020204" pitchFamily="34" charset="0"/>
              </a:rPr>
              <a:t>Stafilokok portörleri burun ve elleriyle besin maddelerini </a:t>
            </a:r>
            <a:r>
              <a:rPr lang="tr-TR" altLang="tr-TR" sz="2000" dirty="0" err="1">
                <a:cs typeface="Arial" panose="020B0604020202020204" pitchFamily="34" charset="0"/>
              </a:rPr>
              <a:t>kontamine</a:t>
            </a:r>
            <a:r>
              <a:rPr lang="tr-TR" altLang="tr-TR" sz="2000" dirty="0">
                <a:cs typeface="Arial" panose="020B0604020202020204" pitchFamily="34" charset="0"/>
              </a:rPr>
              <a:t> edebilir.</a:t>
            </a:r>
          </a:p>
          <a:p>
            <a:pPr algn="just">
              <a:lnSpc>
                <a:spcPct val="100000"/>
              </a:lnSpc>
              <a:buFont typeface="Wingdings" panose="05000000000000000000" pitchFamily="2" charset="2"/>
              <a:buChar char="Ø"/>
            </a:pPr>
            <a:r>
              <a:rPr lang="tr-TR" altLang="tr-TR" sz="2000" dirty="0">
                <a:cs typeface="Arial" panose="020B0604020202020204" pitchFamily="34" charset="0"/>
              </a:rPr>
              <a:t>Özellikle pasta, süt, krema gibi </a:t>
            </a:r>
            <a:r>
              <a:rPr lang="tr-TR" altLang="tr-TR" sz="2000" dirty="0" err="1">
                <a:cs typeface="Arial" panose="020B0604020202020204" pitchFamily="34" charset="0"/>
              </a:rPr>
              <a:t>karbohidratlı</a:t>
            </a:r>
            <a:r>
              <a:rPr lang="tr-TR" altLang="tr-TR" sz="2000" dirty="0">
                <a:cs typeface="Arial" panose="020B0604020202020204" pitchFamily="34" charset="0"/>
              </a:rPr>
              <a:t> ve proteinli yiyecekler üzerinde, </a:t>
            </a:r>
            <a:r>
              <a:rPr lang="tr-TR" altLang="tr-TR" sz="2000" dirty="0" err="1">
                <a:cs typeface="Arial" panose="020B0604020202020204" pitchFamily="34" charset="0"/>
              </a:rPr>
              <a:t>enterotoksin</a:t>
            </a:r>
            <a:r>
              <a:rPr lang="tr-TR" altLang="tr-TR" sz="2000" dirty="0">
                <a:cs typeface="Arial" panose="020B0604020202020204" pitchFamily="34" charset="0"/>
              </a:rPr>
              <a:t> yapan </a:t>
            </a:r>
            <a:r>
              <a:rPr lang="tr-TR" altLang="tr-TR" sz="2000" i="1" dirty="0" err="1">
                <a:cs typeface="Arial" panose="020B0604020202020204" pitchFamily="34" charset="0"/>
              </a:rPr>
              <a:t>S.aureus</a:t>
            </a:r>
            <a:r>
              <a:rPr lang="tr-TR" altLang="tr-TR" sz="2000" dirty="0" err="1">
                <a:cs typeface="Arial" panose="020B0604020202020204" pitchFamily="34" charset="0"/>
              </a:rPr>
              <a:t>’lar</a:t>
            </a:r>
            <a:r>
              <a:rPr lang="tr-TR" altLang="tr-TR" sz="2000" dirty="0">
                <a:cs typeface="Arial" panose="020B0604020202020204" pitchFamily="34" charset="0"/>
              </a:rPr>
              <a:t> kolaylıkla çoğalır.</a:t>
            </a:r>
          </a:p>
          <a:p>
            <a:pPr marL="0" indent="0" algn="just">
              <a:lnSpc>
                <a:spcPct val="100000"/>
              </a:lnSpc>
              <a:buNone/>
            </a:pPr>
            <a:endParaRPr lang="tr-TR" sz="2000" dirty="0"/>
          </a:p>
        </p:txBody>
      </p:sp>
    </p:spTree>
    <p:extLst>
      <p:ext uri="{BB962C8B-B14F-4D97-AF65-F5344CB8AC3E}">
        <p14:creationId xmlns:p14="http://schemas.microsoft.com/office/powerpoint/2010/main" val="2465473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a:t>TOKSİNLERİ</a:t>
            </a:r>
          </a:p>
          <a:p>
            <a:pPr marL="0" indent="0" algn="just">
              <a:lnSpc>
                <a:spcPct val="100000"/>
              </a:lnSpc>
              <a:buNone/>
            </a:pPr>
            <a:endParaRPr lang="tr-TR" sz="2000" dirty="0"/>
          </a:p>
          <a:p>
            <a:pPr marL="0" indent="0" algn="just">
              <a:lnSpc>
                <a:spcPct val="100000"/>
              </a:lnSpc>
              <a:buNone/>
            </a:pPr>
            <a:r>
              <a:rPr lang="tr-TR" sz="2000" dirty="0"/>
              <a:t>ENTEROTOKSİNLER</a:t>
            </a:r>
          </a:p>
          <a:p>
            <a:pPr marL="0" indent="0" algn="just">
              <a:lnSpc>
                <a:spcPct val="100000"/>
              </a:lnSpc>
              <a:buNone/>
            </a:pPr>
            <a:r>
              <a:rPr lang="tr-TR" sz="2000" dirty="0"/>
              <a:t>Genç hayvanların bağırsak enfeksiyonlarından (buzağı, kuzu, domuz yavrusu) sorumlu </a:t>
            </a:r>
            <a:r>
              <a:rPr lang="tr-TR" sz="2000" i="1" dirty="0"/>
              <a:t>E. </a:t>
            </a:r>
            <a:r>
              <a:rPr lang="tr-TR" sz="2000" i="1" dirty="0" err="1"/>
              <a:t>coli</a:t>
            </a:r>
            <a:r>
              <a:rPr lang="tr-TR" sz="2000" dirty="0" err="1"/>
              <a:t>’ler</a:t>
            </a:r>
            <a:r>
              <a:rPr lang="tr-TR" sz="2000" i="1" dirty="0"/>
              <a:t> </a:t>
            </a:r>
            <a:r>
              <a:rPr lang="tr-TR" sz="2000" dirty="0"/>
              <a:t>tarafından sentezlenmektedir. </a:t>
            </a:r>
            <a:r>
              <a:rPr lang="tr-TR" sz="2000" dirty="0" err="1"/>
              <a:t>Enterotoksin</a:t>
            </a:r>
            <a:r>
              <a:rPr lang="tr-TR" sz="2000" dirty="0"/>
              <a:t> oluşturan </a:t>
            </a:r>
            <a:r>
              <a:rPr lang="tr-TR" sz="2000" i="1" dirty="0"/>
              <a:t>E. </a:t>
            </a:r>
            <a:r>
              <a:rPr lang="tr-TR" sz="2000" i="1" dirty="0" err="1"/>
              <a:t>coli</a:t>
            </a:r>
            <a:r>
              <a:rPr lang="tr-TR" sz="2000" dirty="0" err="1"/>
              <a:t>’ler</a:t>
            </a:r>
            <a:r>
              <a:rPr lang="tr-TR" sz="2000" dirty="0"/>
              <a:t> ETEC olarak isimlendirilir (</a:t>
            </a:r>
            <a:r>
              <a:rPr lang="tr-TR" sz="2000" dirty="0" err="1"/>
              <a:t>Enterotoksijenik</a:t>
            </a:r>
            <a:r>
              <a:rPr lang="tr-TR" sz="2000" dirty="0"/>
              <a:t> </a:t>
            </a:r>
            <a:r>
              <a:rPr lang="tr-TR" sz="2000" i="1" dirty="0"/>
              <a:t>E. </a:t>
            </a:r>
            <a:r>
              <a:rPr lang="tr-TR" sz="2000" i="1" dirty="0" err="1"/>
              <a:t>coli</a:t>
            </a:r>
            <a:r>
              <a:rPr lang="tr-TR" sz="2000" dirty="0"/>
              <a:t>). Oluşturmayanlar ise NETEC olarak isimlendirilir.</a:t>
            </a:r>
          </a:p>
          <a:p>
            <a:pPr marL="0" indent="0" algn="just">
              <a:lnSpc>
                <a:spcPct val="100000"/>
              </a:lnSpc>
              <a:buNone/>
            </a:pPr>
            <a:r>
              <a:rPr lang="tr-TR" sz="2000" dirty="0" err="1"/>
              <a:t>Enterotoksinler</a:t>
            </a:r>
            <a:r>
              <a:rPr lang="tr-TR" sz="2000" dirty="0"/>
              <a:t> 2 fraksiyon şeklinde bulunurlar. Bunlardan STABİL TOKSİN (ST); ısıya duyarlıdır. LABİL TOKSİN ise ısıya dayanıklıdır.</a:t>
            </a:r>
          </a:p>
          <a:p>
            <a:pPr marL="0" indent="0" algn="just">
              <a:lnSpc>
                <a:spcPct val="100000"/>
              </a:lnSpc>
              <a:buNone/>
            </a:pPr>
            <a:endParaRPr lang="tr-TR" sz="2000" dirty="0"/>
          </a:p>
          <a:p>
            <a:pPr marL="0" indent="0" algn="just">
              <a:lnSpc>
                <a:spcPct val="100000"/>
              </a:lnSpc>
              <a:buNone/>
            </a:pPr>
            <a:r>
              <a:rPr lang="tr-TR" sz="2000" dirty="0"/>
              <a:t>ENTEROTOKSİNLERİN BELİRLENMESİ</a:t>
            </a:r>
          </a:p>
          <a:p>
            <a:pPr marL="0" indent="0" algn="just">
              <a:lnSpc>
                <a:spcPct val="100000"/>
              </a:lnSpc>
              <a:buNone/>
            </a:pPr>
            <a:endParaRPr lang="tr-TR" sz="2000" dirty="0"/>
          </a:p>
          <a:p>
            <a:pPr algn="just">
              <a:lnSpc>
                <a:spcPct val="100000"/>
              </a:lnSpc>
              <a:buFont typeface="Wingdings" panose="05000000000000000000" pitchFamily="2" charset="2"/>
              <a:buChar char="Ø"/>
            </a:pPr>
            <a:r>
              <a:rPr lang="tr-TR" sz="2000" dirty="0"/>
              <a:t>Bağırsak Lup Testi</a:t>
            </a:r>
          </a:p>
          <a:p>
            <a:pPr algn="just">
              <a:lnSpc>
                <a:spcPct val="100000"/>
              </a:lnSpc>
              <a:buFont typeface="Wingdings" panose="05000000000000000000" pitchFamily="2" charset="2"/>
              <a:buChar char="Ø"/>
            </a:pPr>
            <a:r>
              <a:rPr lang="tr-TR" sz="2000" dirty="0" err="1"/>
              <a:t>Infant</a:t>
            </a:r>
            <a:r>
              <a:rPr lang="tr-TR" sz="2000" dirty="0"/>
              <a:t> Mouse Testi</a:t>
            </a:r>
          </a:p>
          <a:p>
            <a:pPr algn="just">
              <a:lnSpc>
                <a:spcPct val="100000"/>
              </a:lnSpc>
              <a:buFont typeface="Wingdings" panose="05000000000000000000" pitchFamily="2" charset="2"/>
              <a:buChar char="Ø"/>
            </a:pPr>
            <a:r>
              <a:rPr lang="tr-TR" sz="2000" dirty="0"/>
              <a:t>Doku Kültürü Testi</a:t>
            </a:r>
          </a:p>
          <a:p>
            <a:pPr marL="0" indent="0" algn="just">
              <a:lnSpc>
                <a:spcPct val="100000"/>
              </a:lnSpc>
              <a:buNone/>
            </a:pPr>
            <a:endParaRPr lang="tr-TR" sz="2000" dirty="0"/>
          </a:p>
        </p:txBody>
      </p:sp>
    </p:spTree>
    <p:extLst>
      <p:ext uri="{BB962C8B-B14F-4D97-AF65-F5344CB8AC3E}">
        <p14:creationId xmlns:p14="http://schemas.microsoft.com/office/powerpoint/2010/main" val="3720835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cs typeface="Arial" pitchFamily="34" charset="0"/>
            </a:endParaRPr>
          </a:p>
          <a:p>
            <a:pPr marL="0" indent="0" algn="just">
              <a:lnSpc>
                <a:spcPct val="100000"/>
              </a:lnSpc>
              <a:buNone/>
            </a:pPr>
            <a:r>
              <a:rPr lang="tr-TR" sz="2000" dirty="0">
                <a:cs typeface="Arial" pitchFamily="34" charset="0"/>
              </a:rPr>
              <a:t>KORUNMA</a:t>
            </a:r>
          </a:p>
          <a:p>
            <a:pPr marL="0" indent="0" algn="just">
              <a:lnSpc>
                <a:spcPct val="100000"/>
              </a:lnSpc>
              <a:buNone/>
            </a:pPr>
            <a:endParaRPr lang="tr-TR" sz="2000" dirty="0">
              <a:cs typeface="Arial"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Stafilokokların rezervuarı insan,</a:t>
            </a:r>
          </a:p>
          <a:p>
            <a:pPr marL="0" indent="0" algn="just">
              <a:lnSpc>
                <a:spcPct val="100000"/>
              </a:lnSpc>
              <a:buNone/>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Bakteri insana ya hava yoluyla, veya doğrudan temasla geçer.</a:t>
            </a:r>
          </a:p>
          <a:p>
            <a:pPr algn="just">
              <a:lnSpc>
                <a:spcPct val="100000"/>
              </a:lnSpc>
              <a:buFont typeface="Wingdings" panose="05000000000000000000" pitchFamily="2" charset="2"/>
              <a:buChar char="Ø"/>
            </a:pPr>
            <a:endParaRPr lang="tr-TR" altLang="tr-TR" sz="2000" dirty="0">
              <a:cs typeface="Arial" panose="020B0604020202020204" pitchFamily="34" charset="0"/>
            </a:endParaRPr>
          </a:p>
          <a:p>
            <a:pPr algn="just">
              <a:lnSpc>
                <a:spcPct val="100000"/>
              </a:lnSpc>
              <a:buFont typeface="Wingdings" panose="05000000000000000000" pitchFamily="2" charset="2"/>
              <a:buChar char="Ø"/>
            </a:pPr>
            <a:r>
              <a:rPr lang="tr-TR" altLang="tr-TR" sz="2000" dirty="0">
                <a:cs typeface="Arial" panose="020B0604020202020204" pitchFamily="34" charset="0"/>
              </a:rPr>
              <a:t>Korunmanın temeli hijyen koşullarına uyulması, deri temizliğine dikkat edilmesi, gıda elleyicilerinin temizlik kurallarına uyması gereklidir.</a:t>
            </a:r>
          </a:p>
          <a:p>
            <a:pPr algn="just">
              <a:lnSpc>
                <a:spcPct val="100000"/>
              </a:lnSpc>
              <a:buFont typeface="Wingdings" panose="05000000000000000000" pitchFamily="2" charset="2"/>
              <a:buChar char="Ø"/>
            </a:pPr>
            <a:r>
              <a:rPr lang="tr-TR" altLang="tr-TR" sz="2000" dirty="0">
                <a:cs typeface="Arial" panose="020B0604020202020204" pitchFamily="34" charset="0"/>
              </a:rPr>
              <a:t>Antibiyotiklere dirençli </a:t>
            </a:r>
            <a:r>
              <a:rPr lang="tr-TR" altLang="tr-TR" sz="2000" dirty="0" err="1">
                <a:cs typeface="Arial" panose="020B0604020202020204" pitchFamily="34" charset="0"/>
              </a:rPr>
              <a:t>staph</a:t>
            </a:r>
            <a:r>
              <a:rPr lang="tr-TR" altLang="tr-TR" sz="2000" dirty="0">
                <a:cs typeface="Arial" panose="020B0604020202020204" pitchFamily="34" charset="0"/>
              </a:rPr>
              <a:t>.’</a:t>
            </a:r>
            <a:r>
              <a:rPr lang="tr-TR" altLang="tr-TR" sz="2000" dirty="0" err="1">
                <a:cs typeface="Arial" panose="020B0604020202020204" pitchFamily="34" charset="0"/>
              </a:rPr>
              <a:t>ları</a:t>
            </a:r>
            <a:r>
              <a:rPr lang="tr-TR" altLang="tr-TR" sz="2000" dirty="0">
                <a:cs typeface="Arial" panose="020B0604020202020204" pitchFamily="34" charset="0"/>
              </a:rPr>
              <a:t> burunda taşıdığı bilinenler, ameliyathanelerden ve bebek bakıcılığından uzaklaştırılmalıdır.</a:t>
            </a:r>
          </a:p>
          <a:p>
            <a:pPr algn="just">
              <a:lnSpc>
                <a:spcPct val="100000"/>
              </a:lnSpc>
              <a:buFont typeface="Wingdings" panose="05000000000000000000" pitchFamily="2" charset="2"/>
              <a:buChar char="Ø"/>
            </a:pPr>
            <a:r>
              <a:rPr lang="tr-TR" altLang="tr-TR" sz="2000" dirty="0">
                <a:cs typeface="Arial" panose="020B0604020202020204" pitchFamily="34" charset="0"/>
              </a:rPr>
              <a:t>Cerrahi aletlerin sterilizasyonuna çok özen gösterilmelidir.</a:t>
            </a:r>
          </a:p>
          <a:p>
            <a:pPr marL="0" indent="0" algn="just">
              <a:lnSpc>
                <a:spcPct val="100000"/>
              </a:lnSpc>
              <a:buNone/>
            </a:pPr>
            <a:endParaRPr lang="tr-TR" altLang="tr-TR" sz="2000" dirty="0">
              <a:cs typeface="Arial" panose="020B0604020202020204" pitchFamily="34" charset="0"/>
            </a:endParaRPr>
          </a:p>
        </p:txBody>
      </p:sp>
    </p:spTree>
    <p:extLst>
      <p:ext uri="{BB962C8B-B14F-4D97-AF65-F5344CB8AC3E}">
        <p14:creationId xmlns:p14="http://schemas.microsoft.com/office/powerpoint/2010/main" val="342284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nSpc>
                <a:spcPct val="100000"/>
              </a:lnSpc>
              <a:buNone/>
            </a:pPr>
            <a:endParaRPr lang="tr-TR" sz="2000" dirty="0"/>
          </a:p>
          <a:p>
            <a:pPr marL="0" indent="0">
              <a:lnSpc>
                <a:spcPct val="100000"/>
              </a:lnSpc>
              <a:buNone/>
            </a:pPr>
            <a:r>
              <a:rPr lang="tr-TR" sz="2000" dirty="0"/>
              <a:t>BACILLACEAE FAMİLYASI</a:t>
            </a:r>
          </a:p>
          <a:p>
            <a:pPr marL="0" indent="0">
              <a:lnSpc>
                <a:spcPct val="100000"/>
              </a:lnSpc>
              <a:buNone/>
            </a:pPr>
            <a:endParaRPr lang="tr-TR" sz="2000" dirty="0"/>
          </a:p>
          <a:p>
            <a:pPr>
              <a:lnSpc>
                <a:spcPct val="100000"/>
              </a:lnSpc>
              <a:buFont typeface="Wingdings" panose="05000000000000000000" pitchFamily="2" charset="2"/>
              <a:buChar char="Ø"/>
            </a:pPr>
            <a:r>
              <a:rPr lang="tr-TR" sz="2000" dirty="0"/>
              <a:t>Gram pozitif, </a:t>
            </a:r>
            <a:r>
              <a:rPr lang="tr-TR" sz="2000" dirty="0" err="1"/>
              <a:t>endosporlu</a:t>
            </a:r>
            <a:r>
              <a:rPr lang="tr-TR" sz="2000" dirty="0"/>
              <a:t>, </a:t>
            </a:r>
            <a:r>
              <a:rPr lang="tr-TR" sz="2000" dirty="0" err="1"/>
              <a:t>comak</a:t>
            </a:r>
            <a:r>
              <a:rPr lang="tr-TR" sz="2000" dirty="0"/>
              <a:t> etkenlerdir.</a:t>
            </a:r>
          </a:p>
          <a:p>
            <a:pPr>
              <a:lnSpc>
                <a:spcPct val="100000"/>
              </a:lnSpc>
              <a:buFont typeface="Wingdings" panose="05000000000000000000" pitchFamily="2" charset="2"/>
              <a:buChar char="Ø"/>
            </a:pPr>
            <a:r>
              <a:rPr lang="tr-TR" sz="2000" dirty="0" err="1"/>
              <a:t>Katalaz</a:t>
            </a:r>
            <a:r>
              <a:rPr lang="tr-TR" sz="2000" dirty="0"/>
              <a:t> </a:t>
            </a:r>
            <a:r>
              <a:rPr lang="tr-TR" sz="2000" dirty="0" err="1"/>
              <a:t>poizitif</a:t>
            </a:r>
            <a:endParaRPr lang="tr-TR" sz="2000" dirty="0"/>
          </a:p>
          <a:p>
            <a:pPr>
              <a:lnSpc>
                <a:spcPct val="100000"/>
              </a:lnSpc>
              <a:buFont typeface="Wingdings" panose="05000000000000000000" pitchFamily="2" charset="2"/>
              <a:buChar char="Ø"/>
            </a:pPr>
            <a:r>
              <a:rPr lang="tr-TR" sz="2000" dirty="0"/>
              <a:t>Genellikle aerobik</a:t>
            </a:r>
          </a:p>
          <a:p>
            <a:pPr>
              <a:lnSpc>
                <a:spcPct val="100000"/>
              </a:lnSpc>
              <a:buFont typeface="Wingdings" panose="05000000000000000000" pitchFamily="2" charset="2"/>
              <a:buChar char="Ø"/>
            </a:pPr>
            <a:r>
              <a:rPr lang="tr-TR" sz="2000" i="1" dirty="0"/>
              <a:t>B. </a:t>
            </a:r>
            <a:r>
              <a:rPr lang="tr-TR" sz="2000" i="1" dirty="0" err="1"/>
              <a:t>anthracis</a:t>
            </a:r>
            <a:r>
              <a:rPr lang="tr-TR" sz="2000" i="1" dirty="0"/>
              <a:t> </a:t>
            </a:r>
            <a:r>
              <a:rPr lang="tr-TR" sz="2000" dirty="0"/>
              <a:t>ve </a:t>
            </a:r>
            <a:r>
              <a:rPr lang="tr-TR" sz="2000" i="1" dirty="0"/>
              <a:t>B. </a:t>
            </a:r>
            <a:r>
              <a:rPr lang="tr-TR" sz="2000" i="1" dirty="0" err="1"/>
              <a:t>mycoides</a:t>
            </a:r>
            <a:r>
              <a:rPr lang="tr-TR" sz="2000" i="1" dirty="0"/>
              <a:t> </a:t>
            </a:r>
            <a:r>
              <a:rPr lang="tr-TR" sz="2000" dirty="0"/>
              <a:t>dışında hareketlidirler.</a:t>
            </a:r>
          </a:p>
          <a:p>
            <a:pPr>
              <a:lnSpc>
                <a:spcPct val="100000"/>
              </a:lnSpc>
              <a:buFont typeface="Wingdings" panose="05000000000000000000" pitchFamily="2" charset="2"/>
              <a:buChar char="Ø"/>
            </a:pPr>
            <a:r>
              <a:rPr lang="tr-TR" sz="2000" dirty="0"/>
              <a:t>Kapsüllüdürler. (Kapsül </a:t>
            </a:r>
            <a:r>
              <a:rPr lang="tr-TR" sz="2000" i="1" dirty="0"/>
              <a:t>B. </a:t>
            </a:r>
            <a:r>
              <a:rPr lang="tr-TR" sz="2000" i="1" dirty="0" err="1"/>
              <a:t>antracis</a:t>
            </a:r>
            <a:r>
              <a:rPr lang="tr-TR" sz="2000" dirty="0" err="1"/>
              <a:t>’te</a:t>
            </a:r>
            <a:r>
              <a:rPr lang="tr-TR" sz="2000" dirty="0"/>
              <a:t> protein yapısındadır. D- </a:t>
            </a:r>
            <a:r>
              <a:rPr lang="tr-TR" sz="2000" dirty="0" err="1"/>
              <a:t>Glutamik</a:t>
            </a:r>
            <a:r>
              <a:rPr lang="tr-TR" sz="2000" dirty="0"/>
              <a:t> asit)</a:t>
            </a:r>
          </a:p>
          <a:p>
            <a:pPr>
              <a:lnSpc>
                <a:spcPct val="100000"/>
              </a:lnSpc>
              <a:buFont typeface="Wingdings" panose="05000000000000000000" pitchFamily="2" charset="2"/>
              <a:buChar char="Ø"/>
            </a:pPr>
            <a:r>
              <a:rPr lang="tr-TR" sz="2000" dirty="0"/>
              <a:t>İnsan ve hayvanlarda yaptıkları hastalıklardan en önemlisi </a:t>
            </a:r>
            <a:r>
              <a:rPr lang="tr-TR" sz="2000" i="1" dirty="0"/>
              <a:t>B. </a:t>
            </a:r>
            <a:r>
              <a:rPr lang="tr-TR" sz="2000" i="1" dirty="0" err="1"/>
              <a:t>anthracis</a:t>
            </a:r>
            <a:r>
              <a:rPr lang="tr-TR" sz="2000" dirty="0" err="1"/>
              <a:t>’in</a:t>
            </a:r>
            <a:r>
              <a:rPr lang="tr-TR" sz="2000" dirty="0"/>
              <a:t> yaptığı </a:t>
            </a:r>
            <a:r>
              <a:rPr lang="tr-TR" sz="2000" dirty="0" err="1"/>
              <a:t>Antraks’tır</a:t>
            </a:r>
            <a:r>
              <a:rPr lang="tr-TR" sz="2000" dirty="0"/>
              <a:t>.</a:t>
            </a:r>
          </a:p>
          <a:p>
            <a:pPr>
              <a:lnSpc>
                <a:spcPct val="100000"/>
              </a:lnSpc>
              <a:buFont typeface="Wingdings" panose="05000000000000000000" pitchFamily="2" charset="2"/>
              <a:buChar char="Ø"/>
            </a:pPr>
            <a:r>
              <a:rPr lang="tr-TR" sz="2000" dirty="0"/>
              <a:t>Bu etken dışındaki diğer etkenlere ’</a:t>
            </a:r>
            <a:r>
              <a:rPr lang="tr-TR" sz="2000" dirty="0" err="1"/>
              <a:t>Antracoid</a:t>
            </a:r>
            <a:r>
              <a:rPr lang="tr-TR" sz="2000" dirty="0"/>
              <a:t>’ denilmektedir.</a:t>
            </a:r>
          </a:p>
          <a:p>
            <a:pPr marL="0" indent="0">
              <a:lnSpc>
                <a:spcPct val="100000"/>
              </a:lnSpc>
              <a:buNone/>
            </a:pPr>
            <a:endParaRPr lang="tr-TR" sz="2000" dirty="0"/>
          </a:p>
        </p:txBody>
      </p:sp>
    </p:spTree>
    <p:extLst>
      <p:ext uri="{BB962C8B-B14F-4D97-AF65-F5344CB8AC3E}">
        <p14:creationId xmlns:p14="http://schemas.microsoft.com/office/powerpoint/2010/main" val="2116776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Autofit/>
          </a:bodyPr>
          <a:lstStyle/>
          <a:p>
            <a:pPr marL="0" indent="0" algn="just">
              <a:lnSpc>
                <a:spcPct val="100000"/>
              </a:lnSpc>
              <a:buNone/>
            </a:pPr>
            <a:r>
              <a:rPr lang="tr-TR" sz="1800" b="1" dirty="0"/>
              <a:t>BACİLUS CİNSİ		DUYARLI HAYVANLAR		KLİNİK SEYİR</a:t>
            </a:r>
          </a:p>
          <a:p>
            <a:pPr marL="0" indent="0" algn="just">
              <a:lnSpc>
                <a:spcPct val="100000"/>
              </a:lnSpc>
              <a:buNone/>
            </a:pPr>
            <a:r>
              <a:rPr lang="tr-TR" sz="1800" i="1" dirty="0"/>
              <a:t>B. </a:t>
            </a:r>
            <a:r>
              <a:rPr lang="tr-TR" sz="1800" i="1" dirty="0" err="1"/>
              <a:t>anthracis</a:t>
            </a:r>
            <a:r>
              <a:rPr lang="tr-TR" sz="1800" dirty="0"/>
              <a:t>		Sığır, Koyun			Ölümcül, </a:t>
            </a:r>
            <a:r>
              <a:rPr lang="tr-TR" sz="1800" dirty="0" err="1"/>
              <a:t>perakut</a:t>
            </a:r>
            <a:r>
              <a:rPr lang="tr-TR" sz="1800" dirty="0"/>
              <a:t> veya akut </a:t>
            </a:r>
            <a:r>
              <a:rPr lang="tr-TR" sz="1800" dirty="0" err="1"/>
              <a:t>septisemik</a:t>
            </a:r>
            <a:r>
              <a:rPr lang="tr-TR" sz="1800" dirty="0"/>
              <a:t> antraks</a:t>
            </a:r>
          </a:p>
          <a:p>
            <a:pPr marL="0" indent="0" algn="just">
              <a:lnSpc>
                <a:spcPct val="100000"/>
              </a:lnSpc>
              <a:buNone/>
            </a:pPr>
            <a:r>
              <a:rPr lang="tr-TR" sz="1800" dirty="0"/>
              <a:t>			Domuz				</a:t>
            </a:r>
            <a:r>
              <a:rPr lang="tr-TR" sz="1800" dirty="0" err="1"/>
              <a:t>Faringeal</a:t>
            </a:r>
            <a:r>
              <a:rPr lang="tr-TR" sz="1800" dirty="0"/>
              <a:t> ödem </a:t>
            </a:r>
            <a:r>
              <a:rPr lang="tr-TR" sz="1800" dirty="0" err="1"/>
              <a:t>subakut</a:t>
            </a:r>
            <a:r>
              <a:rPr lang="tr-TR" sz="1800" dirty="0"/>
              <a:t> antraks; </a:t>
            </a:r>
            <a:r>
              <a:rPr lang="tr-TR" sz="1800" dirty="0" err="1"/>
              <a:t>intestinak</a:t>
            </a:r>
            <a:r>
              <a:rPr lang="tr-TR" sz="1800" dirty="0"/>
              <a:t> form</a:t>
            </a:r>
          </a:p>
          <a:p>
            <a:pPr marL="0" indent="0" algn="just">
              <a:lnSpc>
                <a:spcPct val="100000"/>
              </a:lnSpc>
              <a:buNone/>
            </a:pPr>
            <a:r>
              <a:rPr lang="tr-TR" sz="1800" dirty="0"/>
              <a:t>			At				Lokal ödemli </a:t>
            </a:r>
            <a:r>
              <a:rPr lang="tr-TR" sz="1800" dirty="0" err="1"/>
              <a:t>subakut</a:t>
            </a:r>
            <a:r>
              <a:rPr lang="tr-TR" sz="1800" dirty="0"/>
              <a:t> antraks; septisemi ve </a:t>
            </a:r>
            <a:r>
              <a:rPr lang="tr-TR" sz="1800" dirty="0" err="1"/>
              <a:t>enterit</a:t>
            </a:r>
            <a:endParaRPr lang="tr-TR" sz="1800" dirty="0"/>
          </a:p>
          <a:p>
            <a:pPr marL="0" indent="0" algn="just">
              <a:lnSpc>
                <a:spcPct val="100000"/>
              </a:lnSpc>
              <a:buNone/>
            </a:pPr>
            <a:r>
              <a:rPr lang="tr-TR" sz="1800" dirty="0"/>
              <a:t>			İnsan				Deri, solunum ve </a:t>
            </a:r>
            <a:r>
              <a:rPr lang="tr-TR" sz="1800" dirty="0" err="1"/>
              <a:t>intestinal</a:t>
            </a:r>
            <a:r>
              <a:rPr lang="tr-TR" sz="1800" dirty="0"/>
              <a:t> form</a:t>
            </a:r>
          </a:p>
          <a:p>
            <a:pPr marL="0" indent="0" algn="just">
              <a:lnSpc>
                <a:spcPct val="100000"/>
              </a:lnSpc>
              <a:buNone/>
            </a:pPr>
            <a:r>
              <a:rPr lang="pt-BR" sz="1800" i="1" dirty="0"/>
              <a:t>B. cereus</a:t>
            </a:r>
            <a:r>
              <a:rPr lang="tr-TR" sz="1800" dirty="0"/>
              <a:t>			</a:t>
            </a:r>
            <a:r>
              <a:rPr lang="pt-BR" sz="1800" dirty="0"/>
              <a:t>Sığır, Koyun, Ke</a:t>
            </a:r>
            <a:r>
              <a:rPr lang="tr-TR" sz="1800" dirty="0"/>
              <a:t>ç</a:t>
            </a:r>
            <a:r>
              <a:rPr lang="pt-BR" sz="1800" dirty="0"/>
              <a:t>i</a:t>
            </a:r>
            <a:r>
              <a:rPr lang="tr-TR" sz="1800" dirty="0"/>
              <a:t>			</a:t>
            </a:r>
            <a:r>
              <a:rPr lang="pt-BR" sz="1800" dirty="0"/>
              <a:t>Ma</a:t>
            </a:r>
            <a:r>
              <a:rPr lang="tr-TR" sz="1800" dirty="0" err="1"/>
              <a:t>stitis</a:t>
            </a:r>
            <a:endParaRPr lang="tr-TR" sz="1800" dirty="0"/>
          </a:p>
          <a:p>
            <a:pPr marL="0" indent="0" algn="just">
              <a:lnSpc>
                <a:spcPct val="100000"/>
              </a:lnSpc>
              <a:buNone/>
            </a:pPr>
            <a:r>
              <a:rPr lang="tr-TR" sz="1800" dirty="0"/>
              <a:t>			İnek, Koyun			</a:t>
            </a:r>
            <a:r>
              <a:rPr lang="tr-TR" sz="1800" dirty="0" err="1"/>
              <a:t>Abortus</a:t>
            </a:r>
            <a:endParaRPr lang="tr-TR" sz="1800" dirty="0"/>
          </a:p>
          <a:p>
            <a:pPr marL="0" indent="0" algn="just">
              <a:lnSpc>
                <a:spcPct val="100000"/>
              </a:lnSpc>
              <a:buNone/>
            </a:pPr>
            <a:r>
              <a:rPr lang="tr-TR" sz="1800" i="1" dirty="0"/>
              <a:t>B. </a:t>
            </a:r>
            <a:r>
              <a:rPr lang="tr-TR" sz="1800" i="1" dirty="0" err="1"/>
              <a:t>licheniformis</a:t>
            </a:r>
            <a:r>
              <a:rPr lang="tr-TR" sz="1800" dirty="0"/>
              <a:t>		Sığır, Koyun			</a:t>
            </a:r>
            <a:r>
              <a:rPr lang="tr-TR" sz="1800" dirty="0" err="1"/>
              <a:t>Sporadik</a:t>
            </a:r>
            <a:r>
              <a:rPr lang="tr-TR" sz="1800" dirty="0"/>
              <a:t> </a:t>
            </a:r>
            <a:r>
              <a:rPr lang="tr-TR" sz="1800" dirty="0" err="1"/>
              <a:t>abort</a:t>
            </a:r>
            <a:endParaRPr lang="tr-TR" sz="1800" dirty="0"/>
          </a:p>
          <a:p>
            <a:pPr marL="0" indent="0" algn="just">
              <a:lnSpc>
                <a:spcPct val="100000"/>
              </a:lnSpc>
              <a:buNone/>
            </a:pPr>
            <a:r>
              <a:rPr lang="pt-BR" sz="1800" i="1" dirty="0"/>
              <a:t>B. sub</a:t>
            </a:r>
            <a:r>
              <a:rPr lang="tr-TR" sz="1800" i="1" dirty="0"/>
              <a:t>ti</a:t>
            </a:r>
            <a:r>
              <a:rPr lang="pt-BR" sz="1800" i="1" dirty="0"/>
              <a:t>lis</a:t>
            </a:r>
            <a:r>
              <a:rPr lang="tr-TR" sz="1800" i="1" dirty="0"/>
              <a:t>	</a:t>
            </a:r>
            <a:r>
              <a:rPr lang="tr-TR" sz="1800" dirty="0"/>
              <a:t>		</a:t>
            </a:r>
            <a:r>
              <a:rPr lang="pt-BR" sz="1800" dirty="0"/>
              <a:t>Sığır, Koyun</a:t>
            </a:r>
            <a:r>
              <a:rPr lang="tr-TR" sz="1800" dirty="0"/>
              <a:t>			</a:t>
            </a:r>
            <a:r>
              <a:rPr lang="pt-BR" sz="1800" dirty="0"/>
              <a:t>Ma</a:t>
            </a:r>
            <a:r>
              <a:rPr lang="tr-TR" sz="1800" dirty="0" err="1"/>
              <a:t>stitis</a:t>
            </a:r>
            <a:endParaRPr lang="pt-BR" sz="1800" dirty="0"/>
          </a:p>
          <a:p>
            <a:pPr marL="0" indent="0" algn="just">
              <a:lnSpc>
                <a:spcPct val="100000"/>
              </a:lnSpc>
              <a:buNone/>
            </a:pPr>
            <a:r>
              <a:rPr lang="tr-TR" sz="1800" i="1" dirty="0"/>
              <a:t>B. </a:t>
            </a:r>
            <a:r>
              <a:rPr lang="tr-TR" sz="1800" i="1" dirty="0" err="1"/>
              <a:t>coagulans</a:t>
            </a:r>
            <a:r>
              <a:rPr lang="tr-TR" sz="1800" dirty="0"/>
              <a:t>		İnek				</a:t>
            </a:r>
            <a:r>
              <a:rPr lang="tr-TR" sz="1800" dirty="0" err="1"/>
              <a:t>Abortus</a:t>
            </a:r>
            <a:endParaRPr lang="tr-TR" sz="1800" dirty="0"/>
          </a:p>
          <a:p>
            <a:pPr marL="0" indent="0" algn="just">
              <a:lnSpc>
                <a:spcPct val="100000"/>
              </a:lnSpc>
              <a:buNone/>
            </a:pPr>
            <a:r>
              <a:rPr lang="tr-TR" sz="1800" i="1" dirty="0"/>
              <a:t>B. </a:t>
            </a:r>
            <a:r>
              <a:rPr lang="tr-TR" sz="1800" i="1" dirty="0" err="1"/>
              <a:t>macerans</a:t>
            </a:r>
            <a:r>
              <a:rPr lang="tr-TR" sz="1800" dirty="0"/>
              <a:t>		İnek				</a:t>
            </a:r>
            <a:r>
              <a:rPr lang="tr-TR" sz="1800" dirty="0" err="1"/>
              <a:t>Abortus</a:t>
            </a:r>
            <a:endParaRPr lang="tr-TR" sz="1800" dirty="0"/>
          </a:p>
          <a:p>
            <a:pPr marL="0" indent="0" algn="just">
              <a:lnSpc>
                <a:spcPct val="100000"/>
              </a:lnSpc>
              <a:buNone/>
            </a:pPr>
            <a:r>
              <a:rPr lang="pt-BR" sz="1800" i="1" dirty="0"/>
              <a:t>B. pumilus</a:t>
            </a:r>
            <a:r>
              <a:rPr lang="tr-TR" sz="1800" dirty="0"/>
              <a:t>		</a:t>
            </a:r>
            <a:r>
              <a:rPr lang="pt-BR" sz="1800" dirty="0"/>
              <a:t>İnek</a:t>
            </a:r>
            <a:r>
              <a:rPr lang="tr-TR" sz="1800" dirty="0"/>
              <a:t>				</a:t>
            </a:r>
            <a:r>
              <a:rPr lang="pt-BR" sz="1800" dirty="0"/>
              <a:t>Ma</a:t>
            </a:r>
            <a:r>
              <a:rPr lang="tr-TR" sz="1800" dirty="0" err="1"/>
              <a:t>stitis</a:t>
            </a:r>
            <a:endParaRPr lang="pt-BR" sz="1800" dirty="0"/>
          </a:p>
          <a:p>
            <a:pPr marL="0" indent="0" algn="just">
              <a:lnSpc>
                <a:spcPct val="100000"/>
              </a:lnSpc>
              <a:buNone/>
            </a:pPr>
            <a:r>
              <a:rPr lang="tr-TR" sz="1800" i="1" dirty="0"/>
              <a:t>B. </a:t>
            </a:r>
            <a:r>
              <a:rPr lang="tr-TR" sz="1800" i="1" dirty="0" err="1"/>
              <a:t>mycoides</a:t>
            </a:r>
            <a:r>
              <a:rPr lang="tr-TR" sz="1800" dirty="0"/>
              <a:t>		Yayın Balığı			Kaslarda ülser ve nekroz</a:t>
            </a:r>
          </a:p>
          <a:p>
            <a:pPr marL="0" indent="0" algn="just">
              <a:lnSpc>
                <a:spcPct val="100000"/>
              </a:lnSpc>
              <a:buNone/>
            </a:pPr>
            <a:r>
              <a:rPr lang="tr-TR" sz="1800" dirty="0"/>
              <a:t>			Koyun				</a:t>
            </a:r>
            <a:r>
              <a:rPr lang="tr-TR" sz="1800" dirty="0" err="1"/>
              <a:t>Mastitis</a:t>
            </a:r>
            <a:endParaRPr lang="tr-TR" sz="1800" dirty="0"/>
          </a:p>
          <a:p>
            <a:pPr marL="0" indent="0" algn="just">
              <a:lnSpc>
                <a:spcPct val="100000"/>
              </a:lnSpc>
              <a:buNone/>
            </a:pPr>
            <a:r>
              <a:rPr lang="pt-BR" sz="1800" i="1" dirty="0"/>
              <a:t>B. thuringiensis</a:t>
            </a:r>
            <a:r>
              <a:rPr lang="tr-TR" sz="1800" dirty="0"/>
              <a:t>		</a:t>
            </a:r>
            <a:r>
              <a:rPr lang="pt-BR" sz="1800" dirty="0"/>
              <a:t>İnek</a:t>
            </a:r>
            <a:r>
              <a:rPr lang="tr-TR" sz="1800" dirty="0"/>
              <a:t>				M</a:t>
            </a:r>
            <a:r>
              <a:rPr lang="pt-BR" sz="1800" dirty="0"/>
              <a:t>a</a:t>
            </a:r>
            <a:r>
              <a:rPr lang="tr-TR" sz="1800" dirty="0" err="1"/>
              <a:t>stitis</a:t>
            </a:r>
            <a:endParaRPr lang="pt-BR" sz="1800" dirty="0"/>
          </a:p>
          <a:p>
            <a:pPr marL="0" indent="0" algn="just">
              <a:lnSpc>
                <a:spcPct val="100000"/>
              </a:lnSpc>
              <a:buNone/>
            </a:pPr>
            <a:r>
              <a:rPr lang="tr-TR" sz="1800" i="1" dirty="0"/>
              <a:t>B. </a:t>
            </a:r>
            <a:r>
              <a:rPr lang="tr-TR" sz="1800" i="1" dirty="0" err="1"/>
              <a:t>larvae</a:t>
            </a:r>
            <a:r>
              <a:rPr lang="tr-TR" sz="1800" dirty="0"/>
              <a:t>			Arı				Amerikan yavru çürüğü</a:t>
            </a:r>
          </a:p>
          <a:p>
            <a:pPr marL="0" indent="0" algn="just">
              <a:lnSpc>
                <a:spcPct val="100000"/>
              </a:lnSpc>
              <a:buNone/>
            </a:pPr>
            <a:endParaRPr lang="tr-TR" sz="1800" dirty="0"/>
          </a:p>
        </p:txBody>
      </p:sp>
    </p:spTree>
    <p:extLst>
      <p:ext uri="{BB962C8B-B14F-4D97-AF65-F5344CB8AC3E}">
        <p14:creationId xmlns:p14="http://schemas.microsoft.com/office/powerpoint/2010/main" val="1140365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Autofit/>
          </a:bodyPr>
          <a:lstStyle/>
          <a:p>
            <a:pPr marL="0" indent="0" algn="just">
              <a:lnSpc>
                <a:spcPct val="100000"/>
              </a:lnSpc>
              <a:buNone/>
            </a:pPr>
            <a:endParaRPr lang="tr-TR" sz="2000" dirty="0"/>
          </a:p>
          <a:p>
            <a:pPr marL="0" indent="0" algn="just">
              <a:lnSpc>
                <a:spcPct val="100000"/>
              </a:lnSpc>
              <a:buNone/>
            </a:pPr>
            <a:r>
              <a:rPr lang="tr-TR" sz="2000" dirty="0"/>
              <a:t>ANTRAKS (ŞARBON)</a:t>
            </a:r>
          </a:p>
          <a:p>
            <a:pPr marL="0" indent="0" algn="just">
              <a:lnSpc>
                <a:spcPct val="100000"/>
              </a:lnSpc>
              <a:buNone/>
            </a:pPr>
            <a:endParaRPr lang="tr-TR" sz="2000" dirty="0"/>
          </a:p>
          <a:p>
            <a:pPr marL="0" indent="0" algn="just">
              <a:lnSpc>
                <a:spcPct val="100000"/>
              </a:lnSpc>
              <a:buNone/>
            </a:pPr>
            <a:r>
              <a:rPr lang="tr-TR" sz="2000" dirty="0"/>
              <a:t>Şarbon vücut ısısının yükselmesi, dalağın şişmesi, kanın katran gibi koyu renk alması ve pıhtılaşmaması, deri altı ve </a:t>
            </a:r>
            <a:r>
              <a:rPr lang="tr-TR" sz="2000" dirty="0" err="1"/>
              <a:t>sub-seroz</a:t>
            </a:r>
            <a:r>
              <a:rPr lang="tr-TR" sz="2000" dirty="0"/>
              <a:t> boşluklarda </a:t>
            </a:r>
            <a:r>
              <a:rPr lang="tr-TR" sz="2000" dirty="0" err="1"/>
              <a:t>sero-hemorajik</a:t>
            </a:r>
            <a:r>
              <a:rPr lang="tr-TR" sz="2000" dirty="0"/>
              <a:t> </a:t>
            </a:r>
            <a:r>
              <a:rPr lang="tr-TR" sz="2000" dirty="0" err="1"/>
              <a:t>infiltrasyonların</a:t>
            </a:r>
            <a:r>
              <a:rPr lang="tr-TR" sz="2000" dirty="0"/>
              <a:t> oluşumu ile karakterize, </a:t>
            </a:r>
            <a:r>
              <a:rPr lang="tr-TR" sz="2000" i="1" dirty="0" err="1"/>
              <a:t>Bacillus</a:t>
            </a:r>
            <a:r>
              <a:rPr lang="tr-TR" sz="2000" i="1" dirty="0"/>
              <a:t> </a:t>
            </a:r>
            <a:r>
              <a:rPr lang="tr-TR" sz="2000" i="1" dirty="0" err="1"/>
              <a:t>anthracis</a:t>
            </a:r>
            <a:r>
              <a:rPr lang="tr-TR" sz="2000" i="1" dirty="0"/>
              <a:t> </a:t>
            </a:r>
            <a:r>
              <a:rPr lang="tr-TR" sz="2000" dirty="0"/>
              <a:t>adlı bakterinin neden olduğu bir enfeksiyondur.</a:t>
            </a:r>
          </a:p>
          <a:p>
            <a:pPr marL="0" indent="0" algn="just">
              <a:lnSpc>
                <a:spcPct val="100000"/>
              </a:lnSpc>
              <a:buNone/>
            </a:pPr>
            <a:endParaRPr lang="tr-TR" sz="2000" dirty="0"/>
          </a:p>
          <a:p>
            <a:pPr marL="0" indent="0" algn="just">
              <a:lnSpc>
                <a:spcPct val="100000"/>
              </a:lnSpc>
              <a:buNone/>
            </a:pPr>
            <a:r>
              <a:rPr lang="tr-TR" sz="2000" dirty="0"/>
              <a:t>ETİYOLOJİ</a:t>
            </a:r>
          </a:p>
          <a:p>
            <a:pPr marL="0" indent="0" algn="just">
              <a:lnSpc>
                <a:spcPct val="100000"/>
              </a:lnSpc>
              <a:buNone/>
            </a:pPr>
            <a:endParaRPr lang="tr-TR" sz="2000" dirty="0"/>
          </a:p>
          <a:p>
            <a:pPr marL="0" indent="0" algn="just">
              <a:lnSpc>
                <a:spcPct val="100000"/>
              </a:lnSpc>
              <a:buNone/>
            </a:pPr>
            <a:r>
              <a:rPr lang="fr-FR" sz="2000" dirty="0"/>
              <a:t>Bacillus anthracis Gram </a:t>
            </a:r>
            <a:r>
              <a:rPr lang="fr-FR" sz="2000" dirty="0" err="1"/>
              <a:t>pozitif</a:t>
            </a:r>
            <a:r>
              <a:rPr lang="fr-FR" sz="2000" dirty="0"/>
              <a:t> </a:t>
            </a:r>
            <a:r>
              <a:rPr lang="fr-FR" sz="2000" dirty="0" err="1"/>
              <a:t>çomak</a:t>
            </a:r>
            <a:r>
              <a:rPr lang="tr-TR" sz="2000" dirty="0"/>
              <a:t> şeklinde, sporlu ve kapsüllü bir bakteridir. Aerobik veya </a:t>
            </a:r>
            <a:r>
              <a:rPr lang="tr-TR" sz="2000" dirty="0" err="1"/>
              <a:t>fakültatif</a:t>
            </a:r>
            <a:r>
              <a:rPr lang="tr-TR" sz="2000" dirty="0"/>
              <a:t> aerobik özelliktedir. Hareketsizdir. Boyutları 1-2x3-8 mikrometre arasındadır.</a:t>
            </a:r>
          </a:p>
          <a:p>
            <a:pPr marL="0" indent="0" algn="just">
              <a:lnSpc>
                <a:spcPct val="100000"/>
              </a:lnSpc>
              <a:buNone/>
            </a:pPr>
            <a:endParaRPr lang="tr-TR" sz="2000" dirty="0"/>
          </a:p>
        </p:txBody>
      </p:sp>
    </p:spTree>
    <p:extLst>
      <p:ext uri="{BB962C8B-B14F-4D97-AF65-F5344CB8AC3E}">
        <p14:creationId xmlns:p14="http://schemas.microsoft.com/office/powerpoint/2010/main" val="432346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Autofit/>
          </a:bodyPr>
          <a:lstStyle/>
          <a:p>
            <a:pPr algn="just">
              <a:lnSpc>
                <a:spcPct val="100000"/>
              </a:lnSpc>
              <a:buFont typeface="Wingdings" panose="05000000000000000000" pitchFamily="2" charset="2"/>
              <a:buChar char="Ø"/>
            </a:pPr>
            <a:r>
              <a:rPr lang="nn-NO" sz="2000" dirty="0"/>
              <a:t>Dokulardan yapılan boyamalarda etken tek tek</a:t>
            </a:r>
            <a:r>
              <a:rPr lang="tr-TR" sz="2000" dirty="0"/>
              <a:t> veya 2-8 basillik zincirler şeklindedir. Buna karşın katı ve sıvı kültürlerde birbirine paralel </a:t>
            </a:r>
            <a:r>
              <a:rPr lang="tr-TR" sz="2000" dirty="0" err="1"/>
              <a:t>flamentler</a:t>
            </a:r>
            <a:r>
              <a:rPr lang="tr-TR" sz="2000" dirty="0"/>
              <a:t> saç şeklinde görünümdedir.</a:t>
            </a:r>
          </a:p>
          <a:p>
            <a:pPr algn="just">
              <a:lnSpc>
                <a:spcPct val="100000"/>
              </a:lnSpc>
              <a:buFont typeface="Wingdings" panose="05000000000000000000" pitchFamily="2" charset="2"/>
              <a:buChar char="Ø"/>
            </a:pPr>
            <a:r>
              <a:rPr lang="tr-TR" sz="2000" dirty="0"/>
              <a:t>Sporlar yuvarlak veya oval yapıda olup fiziksel ve kimyasal etkenlere karşı çok dirençlidirler. Sporların doğada 50-60 yıl süreyle canlı ve bulaşıcı kaldığı bilinmektedir.</a:t>
            </a:r>
          </a:p>
          <a:p>
            <a:pPr algn="just">
              <a:lnSpc>
                <a:spcPct val="100000"/>
              </a:lnSpc>
              <a:buFont typeface="Wingdings" panose="05000000000000000000" pitchFamily="2" charset="2"/>
              <a:buChar char="Ø"/>
            </a:pPr>
            <a:r>
              <a:rPr lang="tr-TR" sz="2000" i="1" dirty="0"/>
              <a:t>B. </a:t>
            </a:r>
            <a:r>
              <a:rPr lang="tr-TR" sz="2000" i="1" dirty="0" err="1"/>
              <a:t>anthracis</a:t>
            </a:r>
            <a:r>
              <a:rPr lang="tr-TR" sz="2000" dirty="0"/>
              <a:t> sıvı ve katı kültürlerde kolaylıkla ürer. </a:t>
            </a:r>
            <a:r>
              <a:rPr lang="tr-TR" sz="2000" dirty="0" err="1"/>
              <a:t>Nutrient</a:t>
            </a:r>
            <a:r>
              <a:rPr lang="tr-TR" sz="2000" dirty="0"/>
              <a:t> </a:t>
            </a:r>
            <a:r>
              <a:rPr lang="tr-TR" sz="2000" dirty="0" err="1"/>
              <a:t>buyyon</a:t>
            </a:r>
            <a:r>
              <a:rPr lang="tr-TR" sz="2000" dirty="0"/>
              <a:t>, </a:t>
            </a:r>
            <a:r>
              <a:rPr lang="tr-TR" sz="2000" dirty="0" err="1"/>
              <a:t>nutrient</a:t>
            </a:r>
            <a:r>
              <a:rPr lang="tr-TR" sz="2000" dirty="0"/>
              <a:t> ve kanlı </a:t>
            </a:r>
            <a:r>
              <a:rPr lang="tr-TR" sz="2000" dirty="0" err="1"/>
              <a:t>agar</a:t>
            </a:r>
            <a:r>
              <a:rPr lang="tr-TR" sz="2000" dirty="0"/>
              <a:t> üretmede başarı</a:t>
            </a:r>
          </a:p>
          <a:p>
            <a:pPr algn="just">
              <a:lnSpc>
                <a:spcPct val="100000"/>
              </a:lnSpc>
              <a:buFont typeface="Wingdings" panose="05000000000000000000" pitchFamily="2" charset="2"/>
              <a:buChar char="Ø"/>
            </a:pPr>
            <a:r>
              <a:rPr lang="tr-TR" sz="2000" dirty="0"/>
              <a:t>ile kullanılabilir.</a:t>
            </a:r>
          </a:p>
          <a:p>
            <a:pPr algn="just">
              <a:lnSpc>
                <a:spcPct val="100000"/>
              </a:lnSpc>
              <a:buFont typeface="Wingdings" panose="05000000000000000000" pitchFamily="2" charset="2"/>
              <a:buChar char="Ø"/>
            </a:pPr>
            <a:r>
              <a:rPr lang="tr-TR" sz="2000" dirty="0"/>
              <a:t>Üreme süresi 24-48 saattir. Sıvı ortamlarda tüpün dibinde yapışkan ipliksi bir görünümde ürerken katı ortamda genellikle R formuna benzeyen koloniler oluşturur.</a:t>
            </a:r>
          </a:p>
          <a:p>
            <a:pPr algn="just">
              <a:lnSpc>
                <a:spcPct val="100000"/>
              </a:lnSpc>
              <a:buFont typeface="Wingdings" panose="05000000000000000000" pitchFamily="2" charset="2"/>
              <a:buChar char="Ø"/>
            </a:pPr>
            <a:r>
              <a:rPr lang="tr-TR" sz="2000" dirty="0"/>
              <a:t>Koloniler 2-3 mm çapında pürüzlü kenarlı, tanecikli görünümde ve gri renklidir. Buzlucam ya da </a:t>
            </a:r>
            <a:r>
              <a:rPr lang="tr-TR" sz="2000" dirty="0" err="1"/>
              <a:t>meduza</a:t>
            </a:r>
            <a:r>
              <a:rPr lang="tr-TR" sz="2000" dirty="0"/>
              <a:t> başı şeklindedir.</a:t>
            </a:r>
          </a:p>
          <a:p>
            <a:pPr algn="just">
              <a:lnSpc>
                <a:spcPct val="100000"/>
              </a:lnSpc>
              <a:buFont typeface="Wingdings" panose="05000000000000000000" pitchFamily="2" charset="2"/>
              <a:buChar char="Ø"/>
            </a:pPr>
            <a:r>
              <a:rPr lang="tr-TR" sz="2000" i="1" dirty="0"/>
              <a:t>B. </a:t>
            </a:r>
            <a:r>
              <a:rPr lang="tr-TR" sz="2000" i="1" dirty="0" err="1"/>
              <a:t>anthracis</a:t>
            </a:r>
            <a:r>
              <a:rPr lang="tr-TR" sz="2000" dirty="0" err="1"/>
              <a:t>’in</a:t>
            </a:r>
            <a:r>
              <a:rPr lang="tr-TR" sz="2000" dirty="0"/>
              <a:t> POX1 ve POX2 adlı iki </a:t>
            </a:r>
            <a:r>
              <a:rPr lang="tr-TR" sz="2000" dirty="0" err="1"/>
              <a:t>plazmidi</a:t>
            </a:r>
            <a:r>
              <a:rPr lang="tr-TR" sz="2000" dirty="0"/>
              <a:t> vardır.</a:t>
            </a:r>
          </a:p>
          <a:p>
            <a:pPr algn="just">
              <a:lnSpc>
                <a:spcPct val="100000"/>
              </a:lnSpc>
              <a:buFont typeface="Wingdings" panose="05000000000000000000" pitchFamily="2" charset="2"/>
              <a:buChar char="Ø"/>
            </a:pPr>
            <a:r>
              <a:rPr lang="sv-SE" sz="2000" dirty="0"/>
              <a:t>POX1 plazmidi koruyucu antijen, letal</a:t>
            </a:r>
            <a:r>
              <a:rPr lang="tr-TR" sz="2000" dirty="0"/>
              <a:t> (öldürücü) faktör ve ödem faktörünü kodlamaktadır.</a:t>
            </a:r>
          </a:p>
          <a:p>
            <a:pPr algn="just">
              <a:lnSpc>
                <a:spcPct val="100000"/>
              </a:lnSpc>
              <a:buFont typeface="Wingdings" panose="05000000000000000000" pitchFamily="2" charset="2"/>
              <a:buChar char="Ø"/>
            </a:pPr>
            <a:r>
              <a:rPr lang="tr-TR" sz="2000" dirty="0"/>
              <a:t>POX2 ise kapsül oluşumunu sağlayan gen dizilerini taşır. Bakteri bu </a:t>
            </a:r>
            <a:r>
              <a:rPr lang="tr-TR" sz="2000" dirty="0" err="1"/>
              <a:t>plazmidlerden</a:t>
            </a:r>
            <a:r>
              <a:rPr lang="tr-TR" sz="2000" dirty="0"/>
              <a:t> birini ya da her ikisini kaybederse </a:t>
            </a:r>
            <a:r>
              <a:rPr lang="tr-TR" sz="2000" dirty="0" err="1"/>
              <a:t>avirulan</a:t>
            </a:r>
            <a:r>
              <a:rPr lang="tr-TR" sz="2000" dirty="0"/>
              <a:t> hale gelir. (Hastalık yapma gücünü kaybeder).</a:t>
            </a:r>
          </a:p>
          <a:p>
            <a:pPr algn="just">
              <a:lnSpc>
                <a:spcPct val="100000"/>
              </a:lnSpc>
              <a:buFont typeface="Wingdings" panose="05000000000000000000" pitchFamily="2" charset="2"/>
              <a:buChar char="Ø"/>
            </a:pPr>
            <a:r>
              <a:rPr lang="tr-TR" sz="2000" i="1" dirty="0"/>
              <a:t>B. </a:t>
            </a:r>
            <a:r>
              <a:rPr lang="tr-TR" sz="2000" i="1" dirty="0" err="1"/>
              <a:t>anthracis</a:t>
            </a:r>
            <a:r>
              <a:rPr lang="tr-TR" sz="2000" dirty="0" err="1"/>
              <a:t>’in</a:t>
            </a:r>
            <a:r>
              <a:rPr lang="tr-TR" sz="2000" dirty="0"/>
              <a:t> </a:t>
            </a:r>
            <a:r>
              <a:rPr lang="tr-TR" sz="2000" dirty="0" err="1"/>
              <a:t>vegetatif</a:t>
            </a:r>
            <a:r>
              <a:rPr lang="tr-TR" sz="2000" dirty="0"/>
              <a:t> formu spor formu gibi dayanıklı değildir. Açılmamış kadavralarda 3-6 gün içinde tahrip olur. Dezenfektanlara karşı dirençsizdir</a:t>
            </a:r>
            <a:r>
              <a:rPr lang="tr-TR" sz="2000"/>
              <a:t>. 55-58</a:t>
            </a:r>
            <a:r>
              <a:rPr lang="tr-TR" sz="2000" baseline="30000"/>
              <a:t> o</a:t>
            </a:r>
            <a:r>
              <a:rPr lang="tr-TR" sz="2000"/>
              <a:t>C’de </a:t>
            </a:r>
            <a:r>
              <a:rPr lang="tr-TR" sz="2000" dirty="0"/>
              <a:t>10-15 dakikada ölür. Buna karşın spor formu fiziksel ve kimyasal etkenlere karşı çok dirençlidir. Otoklavda nemli </a:t>
            </a:r>
            <a:r>
              <a:rPr lang="tr-TR" sz="2000"/>
              <a:t>ısıda 121 </a:t>
            </a:r>
            <a:r>
              <a:rPr lang="tr-TR" sz="2000" baseline="30000"/>
              <a:t>o</a:t>
            </a:r>
            <a:r>
              <a:rPr lang="tr-TR" sz="2000"/>
              <a:t>C’de </a:t>
            </a:r>
            <a:r>
              <a:rPr lang="tr-TR" sz="2000" dirty="0"/>
              <a:t>15 dakikada ve kuru ısıda </a:t>
            </a:r>
            <a:r>
              <a:rPr lang="tr-TR" sz="2000"/>
              <a:t>160 </a:t>
            </a:r>
            <a:r>
              <a:rPr lang="tr-TR" sz="2000" baseline="30000"/>
              <a:t>o</a:t>
            </a:r>
            <a:r>
              <a:rPr lang="tr-TR" sz="2000"/>
              <a:t>C’de </a:t>
            </a:r>
            <a:r>
              <a:rPr lang="tr-TR" sz="2000" dirty="0"/>
              <a:t>60 dakikada </a:t>
            </a:r>
            <a:r>
              <a:rPr lang="tr-TR" sz="2000" dirty="0" err="1"/>
              <a:t>inaktif</a:t>
            </a:r>
            <a:r>
              <a:rPr lang="tr-TR" sz="2000" dirty="0"/>
              <a:t> hale gelir. </a:t>
            </a:r>
            <a:r>
              <a:rPr lang="tr-TR" sz="2000" dirty="0" err="1"/>
              <a:t>Merküri</a:t>
            </a:r>
            <a:r>
              <a:rPr lang="tr-TR" sz="2000" dirty="0"/>
              <a:t> </a:t>
            </a:r>
            <a:r>
              <a:rPr lang="tr-TR" sz="2000" dirty="0" err="1"/>
              <a:t>klorid</a:t>
            </a:r>
            <a:r>
              <a:rPr lang="tr-TR" sz="2000" dirty="0"/>
              <a:t> (1/1000) 5 dakika ve formol (%10) 15 dakikada sporları öldürür.</a:t>
            </a:r>
          </a:p>
        </p:txBody>
      </p:sp>
    </p:spTree>
    <p:extLst>
      <p:ext uri="{BB962C8B-B14F-4D97-AF65-F5344CB8AC3E}">
        <p14:creationId xmlns:p14="http://schemas.microsoft.com/office/powerpoint/2010/main" val="2859833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a:t>KLİNİK BELİRTİLER</a:t>
            </a:r>
          </a:p>
          <a:p>
            <a:pPr marL="0" indent="0" algn="just">
              <a:lnSpc>
                <a:spcPct val="100000"/>
              </a:lnSpc>
              <a:buNone/>
            </a:pPr>
            <a:endParaRPr lang="tr-TR" sz="2000" dirty="0"/>
          </a:p>
          <a:p>
            <a:pPr algn="just">
              <a:lnSpc>
                <a:spcPct val="100000"/>
              </a:lnSpc>
              <a:buFont typeface="Wingdings" panose="05000000000000000000" pitchFamily="2" charset="2"/>
              <a:buChar char="Ø"/>
            </a:pPr>
            <a:r>
              <a:rPr lang="tr-TR" sz="2000" dirty="0"/>
              <a:t>Şarbon </a:t>
            </a:r>
            <a:r>
              <a:rPr lang="tr-TR" sz="2000" dirty="0" err="1"/>
              <a:t>perakut</a:t>
            </a:r>
            <a:r>
              <a:rPr lang="tr-TR" sz="2000" dirty="0"/>
              <a:t>, akut ve </a:t>
            </a:r>
            <a:r>
              <a:rPr lang="tr-TR" sz="2000" dirty="0" err="1"/>
              <a:t>subakut</a:t>
            </a:r>
            <a:r>
              <a:rPr lang="tr-TR" sz="2000" dirty="0"/>
              <a:t> bir seyir izleyebilir. Hastalığın </a:t>
            </a:r>
            <a:r>
              <a:rPr lang="tr-TR" sz="2000" dirty="0" err="1"/>
              <a:t>inkubasyon</a:t>
            </a:r>
            <a:r>
              <a:rPr lang="tr-TR" sz="2000" dirty="0"/>
              <a:t> süresi 1-14 gün arasında değişebilir. </a:t>
            </a:r>
            <a:r>
              <a:rPr lang="tr-TR" sz="2000" dirty="0" err="1"/>
              <a:t>Perakut</a:t>
            </a:r>
            <a:r>
              <a:rPr lang="tr-TR" sz="2000" dirty="0"/>
              <a:t> form daha çok sığır ve koyunlarda görülür. Ani ölümle karakterizedir.</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tr-TR" sz="2000" dirty="0"/>
              <a:t>Akut ve </a:t>
            </a:r>
            <a:r>
              <a:rPr lang="tr-TR" sz="2000" dirty="0" err="1"/>
              <a:t>subakut</a:t>
            </a:r>
            <a:r>
              <a:rPr lang="tr-TR" sz="2000" dirty="0"/>
              <a:t> formlarda vücut ısısında 40- </a:t>
            </a:r>
            <a:r>
              <a:rPr lang="tr-TR" sz="2000"/>
              <a:t>42 </a:t>
            </a:r>
            <a:r>
              <a:rPr lang="tr-TR" sz="2000" baseline="30000"/>
              <a:t>o</a:t>
            </a:r>
            <a:r>
              <a:rPr lang="tr-TR" sz="2000"/>
              <a:t>C’ye </a:t>
            </a:r>
            <a:r>
              <a:rPr lang="tr-TR" sz="2000" dirty="0"/>
              <a:t>kadar artma olur ve bir süre sonra ölümler şekillenir.</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tr-TR" sz="2000" dirty="0"/>
              <a:t>Olayların çoğunda sinirlilik, iştahsızlık, kanlı idrar, boğaz altına lokalize olan ödemler, </a:t>
            </a:r>
            <a:r>
              <a:rPr lang="tr-TR" sz="2000" b="1" dirty="0"/>
              <a:t>süt</a:t>
            </a:r>
            <a:r>
              <a:rPr lang="tr-TR" sz="2000" dirty="0"/>
              <a:t> veriminde azalma ve gebelerde </a:t>
            </a:r>
            <a:r>
              <a:rPr lang="tr-TR" sz="2000" dirty="0" err="1"/>
              <a:t>abort</a:t>
            </a:r>
            <a:r>
              <a:rPr lang="tr-TR" sz="2000" dirty="0"/>
              <a:t> şekillenir.</a:t>
            </a:r>
          </a:p>
          <a:p>
            <a:pPr marL="0" indent="0" algn="just">
              <a:lnSpc>
                <a:spcPct val="100000"/>
              </a:lnSpc>
              <a:buNone/>
            </a:pPr>
            <a:endParaRPr lang="tr-TR" sz="2000" dirty="0"/>
          </a:p>
        </p:txBody>
      </p:sp>
    </p:spTree>
    <p:extLst>
      <p:ext uri="{BB962C8B-B14F-4D97-AF65-F5344CB8AC3E}">
        <p14:creationId xmlns:p14="http://schemas.microsoft.com/office/powerpoint/2010/main" val="3909846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a:t>NEKROPSİ</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pt-BR" sz="2000" dirty="0"/>
              <a:t>Kadavralar cabuk kokuşur. Rigor mor</a:t>
            </a:r>
            <a:r>
              <a:rPr lang="tr-TR" sz="2000" dirty="0"/>
              <a:t>ti</a:t>
            </a:r>
            <a:r>
              <a:rPr lang="pt-BR" sz="2000" dirty="0"/>
              <a:t>s tam</a:t>
            </a:r>
            <a:r>
              <a:rPr lang="tr-TR" sz="2000" dirty="0"/>
              <a:t> </a:t>
            </a:r>
            <a:r>
              <a:rPr lang="es-ES" sz="2000" dirty="0"/>
              <a:t>değildir ya da hi</a:t>
            </a:r>
            <a:r>
              <a:rPr lang="tr-TR" sz="2000" dirty="0"/>
              <a:t>ç</a:t>
            </a:r>
            <a:r>
              <a:rPr lang="es-ES" sz="2000" dirty="0"/>
              <a:t> g</a:t>
            </a:r>
            <a:r>
              <a:rPr lang="tr-TR" sz="2000" dirty="0"/>
              <a:t>ö</a:t>
            </a:r>
            <a:r>
              <a:rPr lang="es-ES" sz="2000" dirty="0"/>
              <a:t>r</a:t>
            </a:r>
            <a:r>
              <a:rPr lang="tr-TR" sz="2000" dirty="0"/>
              <a:t>ü</a:t>
            </a:r>
            <a:r>
              <a:rPr lang="es-ES" sz="2000" dirty="0"/>
              <a:t>lmez.</a:t>
            </a:r>
            <a:endParaRPr lang="tr-TR" sz="2000" dirty="0"/>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nb-NO" sz="2000" dirty="0"/>
              <a:t>Doğal deliklerden siyah renkli kan gelir ve</a:t>
            </a:r>
            <a:r>
              <a:rPr lang="tr-TR" sz="2000" dirty="0"/>
              <a:t> pıhtılaşmaz.</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tr-TR" sz="2000" dirty="0"/>
              <a:t>Mukozalarda </a:t>
            </a:r>
            <a:r>
              <a:rPr lang="tr-TR" sz="2000" dirty="0" err="1"/>
              <a:t>siyanoz</a:t>
            </a:r>
            <a:r>
              <a:rPr lang="tr-TR" sz="2000" dirty="0"/>
              <a:t> </a:t>
            </a:r>
            <a:r>
              <a:rPr lang="tr-TR" sz="2000" dirty="0" err="1"/>
              <a:t>gorulur</a:t>
            </a:r>
            <a:r>
              <a:rPr lang="tr-TR" sz="2000" dirty="0"/>
              <a:t>. Deri </a:t>
            </a:r>
            <a:r>
              <a:rPr lang="tr-TR" sz="2000" dirty="0" err="1"/>
              <a:t>alI</a:t>
            </a:r>
            <a:r>
              <a:rPr lang="tr-TR" sz="2000" dirty="0"/>
              <a:t> ve </a:t>
            </a:r>
            <a:r>
              <a:rPr lang="tr-TR" sz="2000" dirty="0" err="1"/>
              <a:t>seroz</a:t>
            </a:r>
            <a:r>
              <a:rPr lang="tr-TR" sz="2000" dirty="0"/>
              <a:t> zarlarda </a:t>
            </a:r>
            <a:r>
              <a:rPr lang="tr-TR" sz="2000" dirty="0" err="1"/>
              <a:t>sep</a:t>
            </a:r>
            <a:r>
              <a:rPr lang="tr-TR" sz="2000" dirty="0"/>
              <a:t>&gt;</a:t>
            </a:r>
            <a:r>
              <a:rPr lang="tr-TR" sz="2000" dirty="0" err="1"/>
              <a:t>semik</a:t>
            </a:r>
            <a:r>
              <a:rPr lang="tr-TR" sz="2000" dirty="0"/>
              <a:t> kanamalar vardır.</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tr-TR" sz="2000" dirty="0"/>
              <a:t>Dalak büyük, çamur kıvamında ve kesit yüzü kömür rengindedir.</a:t>
            </a:r>
          </a:p>
          <a:p>
            <a:pPr marL="0" indent="0" algn="just">
              <a:lnSpc>
                <a:spcPct val="100000"/>
              </a:lnSpc>
              <a:buNone/>
            </a:pPr>
            <a:endParaRPr lang="tr-TR" sz="2000" dirty="0"/>
          </a:p>
        </p:txBody>
      </p:sp>
    </p:spTree>
    <p:extLst>
      <p:ext uri="{BB962C8B-B14F-4D97-AF65-F5344CB8AC3E}">
        <p14:creationId xmlns:p14="http://schemas.microsoft.com/office/powerpoint/2010/main" val="364663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a:extLst>
              <a:ext uri="{FF2B5EF4-FFF2-40B4-BE49-F238E27FC236}">
                <a16:creationId xmlns:a16="http://schemas.microsoft.com/office/drawing/2014/main" xmlns="" id="{7FA85ED2-8A2B-4BF7-AA14-2E2BFEA90F16}"/>
              </a:ext>
            </a:extLst>
          </p:cNvPr>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888730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a:extLst>
              <a:ext uri="{FF2B5EF4-FFF2-40B4-BE49-F238E27FC236}">
                <a16:creationId xmlns:a16="http://schemas.microsoft.com/office/drawing/2014/main" xmlns="" id="{A3BE9BAC-CED6-495C-B28C-67D96ACC4FD2}"/>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76582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a:extLst>
              <a:ext uri="{FF2B5EF4-FFF2-40B4-BE49-F238E27FC236}">
                <a16:creationId xmlns:a16="http://schemas.microsoft.com/office/drawing/2014/main" xmlns="" id="{A192089E-B246-4670-84FD-7AD0EA418B86}"/>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096324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b="1" dirty="0" err="1"/>
              <a:t>Nörotoksinler</a:t>
            </a:r>
            <a:r>
              <a:rPr lang="tr-TR" sz="2000" dirty="0"/>
              <a:t>; </a:t>
            </a:r>
            <a:r>
              <a:rPr lang="tr-TR" sz="2000" dirty="0" err="1"/>
              <a:t>lipoprotein</a:t>
            </a:r>
            <a:r>
              <a:rPr lang="tr-TR" sz="2000" dirty="0"/>
              <a:t> yapıdadır. Domuzlarda ödem hastalığına neden olmaktadır.</a:t>
            </a:r>
          </a:p>
          <a:p>
            <a:pPr marL="0" indent="0" algn="just">
              <a:lnSpc>
                <a:spcPct val="100000"/>
              </a:lnSpc>
              <a:buNone/>
            </a:pPr>
            <a:endParaRPr lang="tr-TR" sz="2000" dirty="0"/>
          </a:p>
          <a:p>
            <a:pPr marL="0" indent="0" algn="just">
              <a:lnSpc>
                <a:spcPct val="100000"/>
              </a:lnSpc>
              <a:buNone/>
            </a:pPr>
            <a:r>
              <a:rPr lang="tr-TR" sz="2000" b="1" dirty="0" err="1"/>
              <a:t>Endotoksinler</a:t>
            </a:r>
            <a:r>
              <a:rPr lang="tr-TR" sz="2000" dirty="0"/>
              <a:t>; hücre duvarında bulunan </a:t>
            </a:r>
            <a:r>
              <a:rPr lang="tr-TR" sz="2000" dirty="0" err="1"/>
              <a:t>lipoproteinlerdir</a:t>
            </a:r>
            <a:r>
              <a:rPr lang="tr-TR" sz="2000" dirty="0"/>
              <a:t>. Septisemi durumlarında şok belirtilerine ve şiddetli ateşe neden olur.</a:t>
            </a:r>
          </a:p>
          <a:p>
            <a:pPr marL="0" indent="0" algn="just">
              <a:lnSpc>
                <a:spcPct val="100000"/>
              </a:lnSpc>
              <a:buNone/>
            </a:pPr>
            <a:endParaRPr lang="tr-TR" sz="2000" dirty="0"/>
          </a:p>
          <a:p>
            <a:pPr marL="0" indent="0" algn="just">
              <a:lnSpc>
                <a:spcPct val="100000"/>
              </a:lnSpc>
              <a:buNone/>
            </a:pPr>
            <a:r>
              <a:rPr lang="tr-TR" sz="2000" b="1" dirty="0" err="1"/>
              <a:t>Sitotoksik</a:t>
            </a:r>
            <a:r>
              <a:rPr lang="tr-TR" sz="2000" b="1" dirty="0"/>
              <a:t> </a:t>
            </a:r>
            <a:r>
              <a:rPr lang="tr-TR" sz="2000" b="1" dirty="0" err="1"/>
              <a:t>Nekrotizan</a:t>
            </a:r>
            <a:r>
              <a:rPr lang="tr-TR" sz="2000" b="1" dirty="0"/>
              <a:t> Faktör</a:t>
            </a:r>
          </a:p>
          <a:p>
            <a:pPr marL="0" indent="0" algn="just">
              <a:lnSpc>
                <a:spcPct val="100000"/>
              </a:lnSpc>
              <a:buNone/>
            </a:pPr>
            <a:endParaRPr lang="tr-TR" sz="2000" dirty="0"/>
          </a:p>
          <a:p>
            <a:pPr marL="0" indent="0" algn="just">
              <a:lnSpc>
                <a:spcPct val="100000"/>
              </a:lnSpc>
              <a:buNone/>
            </a:pPr>
            <a:r>
              <a:rPr lang="tr-TR" sz="2000" b="1" dirty="0" err="1"/>
              <a:t>Aerobaktin</a:t>
            </a:r>
            <a:r>
              <a:rPr lang="tr-TR" sz="2000" dirty="0"/>
              <a:t>; demirden yararlanmak için </a:t>
            </a:r>
            <a:r>
              <a:rPr lang="tr-TR" sz="2000" i="1" dirty="0"/>
              <a:t>E. </a:t>
            </a:r>
            <a:r>
              <a:rPr lang="tr-TR" sz="2000" i="1" dirty="0" err="1"/>
              <a:t>coli</a:t>
            </a:r>
            <a:r>
              <a:rPr lang="tr-TR" sz="2000" i="1" dirty="0"/>
              <a:t> </a:t>
            </a:r>
            <a:r>
              <a:rPr lang="tr-TR" sz="2000" dirty="0"/>
              <a:t>yapısında bulunan düşük moleküllü bileşikle </a:t>
            </a:r>
            <a:r>
              <a:rPr lang="tr-TR" sz="2000" dirty="0" err="1"/>
              <a:t>sideroforlar</a:t>
            </a:r>
            <a:r>
              <a:rPr lang="tr-TR" sz="2000" dirty="0"/>
              <a:t> yardımıyla organizmada </a:t>
            </a:r>
            <a:r>
              <a:rPr lang="tr-TR" sz="2000" dirty="0" err="1"/>
              <a:t>transferrin</a:t>
            </a:r>
            <a:r>
              <a:rPr lang="tr-TR" sz="2000" dirty="0"/>
              <a:t> veya </a:t>
            </a:r>
            <a:r>
              <a:rPr lang="tr-TR" sz="2000" dirty="0" err="1"/>
              <a:t>laktoferrin</a:t>
            </a:r>
            <a:r>
              <a:rPr lang="tr-TR" sz="2000" dirty="0"/>
              <a:t> gibi demire bağlanmış moleküllerden demiri kazanır.</a:t>
            </a:r>
          </a:p>
          <a:p>
            <a:pPr marL="0" indent="0" algn="just">
              <a:lnSpc>
                <a:spcPct val="100000"/>
              </a:lnSpc>
              <a:buNone/>
            </a:pPr>
            <a:endParaRPr lang="tr-TR" sz="2000" dirty="0"/>
          </a:p>
          <a:p>
            <a:pPr marL="0" indent="0" algn="just">
              <a:lnSpc>
                <a:spcPct val="100000"/>
              </a:lnSpc>
              <a:buNone/>
            </a:pPr>
            <a:r>
              <a:rPr lang="fi-FI" sz="2000" b="1" dirty="0"/>
              <a:t>Kolisin</a:t>
            </a:r>
            <a:r>
              <a:rPr lang="tr-TR" sz="2000" dirty="0"/>
              <a:t>;</a:t>
            </a:r>
            <a:r>
              <a:rPr lang="fi-FI" sz="2000" dirty="0"/>
              <a:t> A- V’ye kadar 20 ye yakın Kolisin</a:t>
            </a:r>
            <a:r>
              <a:rPr lang="tr-TR" sz="2000" dirty="0"/>
              <a:t> tespit edilmiştir.</a:t>
            </a:r>
          </a:p>
          <a:p>
            <a:pPr marL="0" indent="0" algn="just">
              <a:lnSpc>
                <a:spcPct val="100000"/>
              </a:lnSpc>
              <a:buNone/>
            </a:pPr>
            <a:endParaRPr lang="tr-TR" sz="2000" dirty="0"/>
          </a:p>
        </p:txBody>
      </p:sp>
    </p:spTree>
    <p:extLst>
      <p:ext uri="{BB962C8B-B14F-4D97-AF65-F5344CB8AC3E}">
        <p14:creationId xmlns:p14="http://schemas.microsoft.com/office/powerpoint/2010/main" val="2579950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a:extLst>
              <a:ext uri="{FF2B5EF4-FFF2-40B4-BE49-F238E27FC236}">
                <a16:creationId xmlns:a16="http://schemas.microsoft.com/office/drawing/2014/main" xmlns="" id="{BAC5226E-00EF-4F4C-BCC8-424FE55DD33D}"/>
              </a:ext>
            </a:extLst>
          </p:cNvPr>
          <p:cNvPicPr>
            <a:picLocks noGrp="1" noChangeAspect="1"/>
          </p:cNvPicPr>
          <p:nvPr>
            <p:ph idx="1"/>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114549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a:t>TEŞHİS</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tr-TR" sz="2000" dirty="0"/>
              <a:t>Klinik Teşhis; hastalık </a:t>
            </a:r>
            <a:r>
              <a:rPr lang="tr-TR" sz="2000" dirty="0" err="1"/>
              <a:t>perakut</a:t>
            </a:r>
            <a:r>
              <a:rPr lang="tr-TR" sz="2000" dirty="0"/>
              <a:t> ve akut seyreden birçok hastalıkla karışabilir. Klinik belirtiler tanı için yetersizdir. Sığırlarda Yanıkara, </a:t>
            </a:r>
            <a:r>
              <a:rPr lang="tr-TR" sz="2000" dirty="0" err="1"/>
              <a:t>Piroplasmosis</a:t>
            </a:r>
            <a:r>
              <a:rPr lang="tr-TR" sz="2000" dirty="0"/>
              <a:t>, </a:t>
            </a:r>
            <a:r>
              <a:rPr lang="tr-TR" sz="2000" dirty="0" err="1"/>
              <a:t>Leptospirozis</a:t>
            </a:r>
            <a:r>
              <a:rPr lang="tr-TR" sz="2000" dirty="0"/>
              <a:t>, </a:t>
            </a:r>
            <a:r>
              <a:rPr lang="tr-TR" sz="2000" dirty="0" err="1"/>
              <a:t>Pastörellozis</a:t>
            </a:r>
            <a:r>
              <a:rPr lang="tr-TR" sz="2000" dirty="0"/>
              <a:t>, Basiller </a:t>
            </a:r>
            <a:r>
              <a:rPr lang="tr-TR" sz="2000" dirty="0" err="1"/>
              <a:t>hemoglobinuri</a:t>
            </a:r>
            <a:r>
              <a:rPr lang="tr-TR" sz="2000" dirty="0"/>
              <a:t>, koyunlarda </a:t>
            </a:r>
            <a:r>
              <a:rPr lang="tr-TR" sz="2000" dirty="0" err="1"/>
              <a:t>Bradzot</a:t>
            </a:r>
            <a:r>
              <a:rPr lang="tr-TR" sz="2000" dirty="0"/>
              <a:t>, </a:t>
            </a:r>
            <a:r>
              <a:rPr lang="tr-TR" sz="2000" dirty="0" err="1"/>
              <a:t>Leptospirozis</a:t>
            </a:r>
            <a:r>
              <a:rPr lang="tr-TR" sz="2000" dirty="0"/>
              <a:t>, atlarda sancı ile seyreden </a:t>
            </a:r>
            <a:r>
              <a:rPr lang="tr-TR" sz="2000" dirty="0" err="1"/>
              <a:t>midebarsak</a:t>
            </a:r>
            <a:r>
              <a:rPr lang="tr-TR" sz="2000" dirty="0"/>
              <a:t> hastalıkları ile karışır.</a:t>
            </a:r>
          </a:p>
          <a:p>
            <a:pPr marL="0" indent="0" algn="just">
              <a:lnSpc>
                <a:spcPct val="100000"/>
              </a:lnSpc>
              <a:buNone/>
            </a:pPr>
            <a:endParaRPr lang="tr-TR" sz="2000" dirty="0"/>
          </a:p>
          <a:p>
            <a:pPr algn="just">
              <a:lnSpc>
                <a:spcPct val="100000"/>
              </a:lnSpc>
              <a:buFont typeface="Wingdings" panose="05000000000000000000" pitchFamily="2" charset="2"/>
              <a:buChar char="Ø"/>
            </a:pPr>
            <a:r>
              <a:rPr lang="tr-TR" sz="2000" dirty="0" err="1"/>
              <a:t>Nekropsi</a:t>
            </a:r>
            <a:r>
              <a:rPr lang="tr-TR" sz="2000" dirty="0"/>
              <a:t>; spor </a:t>
            </a:r>
            <a:r>
              <a:rPr lang="tr-TR" sz="2000" dirty="0" err="1"/>
              <a:t>kontaminasyonu</a:t>
            </a:r>
            <a:r>
              <a:rPr lang="tr-TR" sz="2000" dirty="0"/>
              <a:t> nedeniyle kural olarak şarbon şüpheli hayvanlara otopsi yapılmaz.</a:t>
            </a:r>
          </a:p>
          <a:p>
            <a:pPr marL="0" indent="0" algn="just">
              <a:lnSpc>
                <a:spcPct val="100000"/>
              </a:lnSpc>
              <a:buNone/>
            </a:pPr>
            <a:endParaRPr lang="tr-TR" sz="2000" dirty="0"/>
          </a:p>
        </p:txBody>
      </p:sp>
    </p:spTree>
    <p:extLst>
      <p:ext uri="{BB962C8B-B14F-4D97-AF65-F5344CB8AC3E}">
        <p14:creationId xmlns:p14="http://schemas.microsoft.com/office/powerpoint/2010/main" val="2171875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a:t>LABORATUVAR TANISI</a:t>
            </a:r>
          </a:p>
          <a:p>
            <a:pPr marL="0" indent="0" algn="just">
              <a:lnSpc>
                <a:spcPct val="100000"/>
              </a:lnSpc>
              <a:buNone/>
            </a:pPr>
            <a:endParaRPr lang="tr-TR" sz="2000" dirty="0"/>
          </a:p>
          <a:p>
            <a:pPr algn="just">
              <a:lnSpc>
                <a:spcPct val="100000"/>
              </a:lnSpc>
              <a:buFont typeface="Wingdings" panose="05000000000000000000" pitchFamily="2" charset="2"/>
              <a:buChar char="Ø"/>
            </a:pPr>
            <a:r>
              <a:rPr lang="tr-TR" sz="2000" dirty="0" err="1"/>
              <a:t>Anthrax</a:t>
            </a:r>
            <a:r>
              <a:rPr lang="tr-TR" sz="2000" dirty="0"/>
              <a:t> şüpheli hayvanlardan alınan kan, dalak, ilikli kemik, kulak parçası ve organlardan alınan parçalar ile ödem sıvıları laboratuvara muayene için gönderilebilir.</a:t>
            </a:r>
          </a:p>
          <a:p>
            <a:pPr marL="0" indent="0" algn="just">
              <a:lnSpc>
                <a:spcPct val="100000"/>
              </a:lnSpc>
              <a:buNone/>
            </a:pPr>
            <a:endParaRPr lang="tr-TR" sz="2000" dirty="0"/>
          </a:p>
          <a:p>
            <a:pPr algn="just">
              <a:lnSpc>
                <a:spcPct val="100000"/>
              </a:lnSpc>
              <a:buFont typeface="Wingdings" panose="05000000000000000000" pitchFamily="2" charset="2"/>
              <a:buChar char="Ø"/>
            </a:pPr>
            <a:r>
              <a:rPr lang="tr-TR" sz="2000" dirty="0"/>
              <a:t>Bakteriyoskopi; laboratuvara gönderilen materyallerden </a:t>
            </a:r>
            <a:r>
              <a:rPr lang="tr-TR" sz="2000" dirty="0" err="1"/>
              <a:t>frotiler</a:t>
            </a:r>
            <a:r>
              <a:rPr lang="tr-TR" sz="2000" dirty="0"/>
              <a:t> hazırlanarak Gram ve </a:t>
            </a:r>
            <a:r>
              <a:rPr lang="tr-TR" sz="2000" dirty="0" err="1"/>
              <a:t>Giemsa</a:t>
            </a:r>
            <a:r>
              <a:rPr lang="tr-TR" sz="2000" dirty="0"/>
              <a:t> boyama yöntemleri ile boyanır. Boyamalarda tek tek veya 2-8 basillik zincirler şeklinde etkenler görülür. </a:t>
            </a:r>
            <a:r>
              <a:rPr lang="tr-TR" sz="2000" dirty="0" err="1"/>
              <a:t>Giemsa</a:t>
            </a:r>
            <a:r>
              <a:rPr lang="tr-TR" sz="2000" dirty="0"/>
              <a:t> boyamada tek veya ikili kırmızı renkte boyanmış kapsüle sahip etkenler tipiktir.</a:t>
            </a:r>
          </a:p>
          <a:p>
            <a:pPr marL="0" indent="0" algn="just">
              <a:lnSpc>
                <a:spcPct val="100000"/>
              </a:lnSpc>
              <a:buNone/>
            </a:pPr>
            <a:endParaRPr lang="tr-TR" sz="2000" dirty="0"/>
          </a:p>
        </p:txBody>
      </p:sp>
    </p:spTree>
    <p:extLst>
      <p:ext uri="{BB962C8B-B14F-4D97-AF65-F5344CB8AC3E}">
        <p14:creationId xmlns:p14="http://schemas.microsoft.com/office/powerpoint/2010/main" val="296848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a:extLst>
              <a:ext uri="{FF2B5EF4-FFF2-40B4-BE49-F238E27FC236}">
                <a16:creationId xmlns:a16="http://schemas.microsoft.com/office/drawing/2014/main" xmlns="" id="{219A0C36-5590-4DEC-9721-3D92DA1A07A2}"/>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25865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87462605-B753-47C9-9A8D-545E87093A24}"/>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46613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a:extLst>
              <a:ext uri="{FF2B5EF4-FFF2-40B4-BE49-F238E27FC236}">
                <a16:creationId xmlns:a16="http://schemas.microsoft.com/office/drawing/2014/main" xmlns="" id="{3A114454-8091-4089-8905-00DCDEE90EFE}"/>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4387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a:extLst>
              <a:ext uri="{FF2B5EF4-FFF2-40B4-BE49-F238E27FC236}">
                <a16:creationId xmlns:a16="http://schemas.microsoft.com/office/drawing/2014/main" xmlns="" id="{0DB523F2-C756-4AB1-A788-3F516E1C2D1E}"/>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91068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a:t>KÜLTÜR</a:t>
            </a:r>
          </a:p>
          <a:p>
            <a:pPr marL="0" indent="0" algn="just">
              <a:lnSpc>
                <a:spcPct val="100000"/>
              </a:lnSpc>
              <a:buNone/>
            </a:pPr>
            <a:endParaRPr lang="tr-TR" sz="2000" dirty="0"/>
          </a:p>
          <a:p>
            <a:pPr marL="0" indent="0" algn="just">
              <a:lnSpc>
                <a:spcPct val="100000"/>
              </a:lnSpc>
              <a:buNone/>
            </a:pPr>
            <a:r>
              <a:rPr lang="tr-TR" sz="2000" dirty="0"/>
              <a:t>Laboratuvara gönderilen numunelerden uygun </a:t>
            </a:r>
            <a:r>
              <a:rPr lang="tr-TR" sz="2000" dirty="0" err="1"/>
              <a:t>besiyerlerine</a:t>
            </a:r>
            <a:r>
              <a:rPr lang="tr-TR" sz="2000" dirty="0"/>
              <a:t> ekim yapılarak aerobik koşullarda </a:t>
            </a:r>
            <a:r>
              <a:rPr lang="tr-TR" sz="2000"/>
              <a:t>37 </a:t>
            </a:r>
            <a:r>
              <a:rPr lang="tr-TR" sz="2000" baseline="30000"/>
              <a:t>o</a:t>
            </a:r>
            <a:r>
              <a:rPr lang="tr-TR" sz="2000"/>
              <a:t>C’de </a:t>
            </a:r>
            <a:r>
              <a:rPr lang="tr-TR" sz="2000" dirty="0"/>
              <a:t>24-48 saat </a:t>
            </a:r>
            <a:r>
              <a:rPr lang="tr-TR" sz="2000" dirty="0" err="1"/>
              <a:t>inkubasyona</a:t>
            </a:r>
            <a:r>
              <a:rPr lang="tr-TR" sz="2000" dirty="0"/>
              <a:t> bırakılır. Genellikle, 24 saat sonra 3-5 mm çapında R formu benzeri gri koloniler meydana gelir. Kültürlerden yapılan Gram boyamalarda etken saç benzeri uzun </a:t>
            </a:r>
            <a:r>
              <a:rPr lang="tr-TR" sz="2000" dirty="0" err="1"/>
              <a:t>flamentöz</a:t>
            </a:r>
            <a:r>
              <a:rPr lang="tr-TR" sz="2000" dirty="0"/>
              <a:t> bir yapıdadır. Bazıları sporlu Gram pozitif bakterilere rastlanır. Ölümden sonra alınan numunelerde </a:t>
            </a:r>
            <a:r>
              <a:rPr lang="tr-TR" sz="2000" i="1" dirty="0"/>
              <a:t>B. </a:t>
            </a:r>
            <a:r>
              <a:rPr lang="tr-TR" sz="2000" i="1" dirty="0" err="1"/>
              <a:t>anthracis</a:t>
            </a:r>
            <a:r>
              <a:rPr lang="tr-TR" sz="2000" dirty="0" err="1"/>
              <a:t>’e</a:t>
            </a:r>
            <a:r>
              <a:rPr lang="tr-TR" sz="2000" dirty="0"/>
              <a:t> benzeyen birçok bakteri bulunabileceğinden ayırıcı </a:t>
            </a:r>
            <a:r>
              <a:rPr lang="tr-TR" sz="2000" dirty="0" err="1"/>
              <a:t>identifikasyon</a:t>
            </a:r>
            <a:r>
              <a:rPr lang="tr-TR" sz="2000" dirty="0"/>
              <a:t> yapılmalıdır. Özellikle, diğer </a:t>
            </a:r>
            <a:r>
              <a:rPr lang="tr-TR" sz="2000" dirty="0" err="1"/>
              <a:t>Bacilluslar</a:t>
            </a:r>
            <a:r>
              <a:rPr lang="tr-TR" sz="2000" dirty="0"/>
              <a:t> (</a:t>
            </a:r>
            <a:r>
              <a:rPr lang="tr-TR" sz="2000" i="1" dirty="0"/>
              <a:t>B. </a:t>
            </a:r>
            <a:r>
              <a:rPr lang="tr-TR" sz="2000" i="1" dirty="0" err="1"/>
              <a:t>subtilis</a:t>
            </a:r>
            <a:r>
              <a:rPr lang="tr-TR" sz="2000" dirty="0"/>
              <a:t>, </a:t>
            </a:r>
            <a:r>
              <a:rPr lang="tr-TR" sz="2000" i="1" dirty="0"/>
              <a:t>B. </a:t>
            </a:r>
            <a:r>
              <a:rPr lang="tr-TR" sz="2000" i="1" dirty="0" err="1"/>
              <a:t>megaterium</a:t>
            </a:r>
            <a:r>
              <a:rPr lang="tr-TR" sz="2000" dirty="0"/>
              <a:t>, </a:t>
            </a:r>
            <a:r>
              <a:rPr lang="tr-TR" sz="2000" dirty="0" err="1"/>
              <a:t>vs</a:t>
            </a:r>
            <a:r>
              <a:rPr lang="tr-TR" sz="2000" dirty="0"/>
              <a:t>) ve </a:t>
            </a:r>
            <a:r>
              <a:rPr lang="tr-TR" sz="2000" i="1" dirty="0"/>
              <a:t>P. </a:t>
            </a:r>
            <a:r>
              <a:rPr lang="tr-TR" sz="2000" i="1" dirty="0" err="1"/>
              <a:t>aeruginosa</a:t>
            </a:r>
            <a:r>
              <a:rPr lang="tr-TR" sz="2000" i="1" dirty="0"/>
              <a:t> </a:t>
            </a:r>
            <a:r>
              <a:rPr lang="tr-TR" sz="2000" dirty="0"/>
              <a:t>çok karışır.</a:t>
            </a:r>
          </a:p>
          <a:p>
            <a:pPr marL="0" indent="0" algn="just">
              <a:lnSpc>
                <a:spcPct val="100000"/>
              </a:lnSpc>
              <a:buNone/>
            </a:pPr>
            <a:endParaRPr lang="tr-TR" sz="2000" dirty="0"/>
          </a:p>
        </p:txBody>
      </p:sp>
    </p:spTree>
    <p:extLst>
      <p:ext uri="{BB962C8B-B14F-4D97-AF65-F5344CB8AC3E}">
        <p14:creationId xmlns:p14="http://schemas.microsoft.com/office/powerpoint/2010/main" val="2637219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a:extLst>
              <a:ext uri="{FF2B5EF4-FFF2-40B4-BE49-F238E27FC236}">
                <a16:creationId xmlns:a16="http://schemas.microsoft.com/office/drawing/2014/main" xmlns="" id="{C6D94769-7FB3-415B-B9AC-D200546C8AFF}"/>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69389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a:extLst>
              <a:ext uri="{FF2B5EF4-FFF2-40B4-BE49-F238E27FC236}">
                <a16:creationId xmlns:a16="http://schemas.microsoft.com/office/drawing/2014/main" xmlns="" id="{81C0739D-7F9F-4B23-AFCF-72C6E1D0CDE0}"/>
              </a:ext>
            </a:extLst>
          </p:cNvPr>
          <p:cNvPicPr>
            <a:picLocks noGrp="1" noChangeAspect="1"/>
          </p:cNvPicPr>
          <p:nvPr>
            <p:ph idx="1"/>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4293353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i="1" dirty="0"/>
              <a:t>E</a:t>
            </a:r>
            <a:r>
              <a:rPr lang="nl-NL" sz="2000" i="1" dirty="0"/>
              <a:t>. COLI</a:t>
            </a:r>
            <a:r>
              <a:rPr lang="nl-NL" sz="2000" dirty="0"/>
              <a:t>’N</a:t>
            </a:r>
            <a:r>
              <a:rPr lang="tr-TR" sz="2000" dirty="0"/>
              <a:t>İ</a:t>
            </a:r>
            <a:r>
              <a:rPr lang="nl-NL" sz="2000" dirty="0"/>
              <a:t>N </a:t>
            </a:r>
            <a:r>
              <a:rPr lang="tr-TR" sz="2000" dirty="0"/>
              <a:t>N</a:t>
            </a:r>
            <a:r>
              <a:rPr lang="nl-NL" sz="2000" dirty="0"/>
              <a:t>EDEN </a:t>
            </a:r>
            <a:r>
              <a:rPr lang="tr-TR" sz="2000" dirty="0"/>
              <a:t>O</a:t>
            </a:r>
            <a:r>
              <a:rPr lang="nl-NL" sz="2000" dirty="0"/>
              <a:t>LDUĞU </a:t>
            </a:r>
            <a:r>
              <a:rPr lang="tr-TR" sz="2000" dirty="0"/>
              <a:t>E</a:t>
            </a:r>
            <a:r>
              <a:rPr lang="nl-NL" sz="2000" dirty="0"/>
              <a:t>NFEKS</a:t>
            </a:r>
            <a:r>
              <a:rPr lang="tr-TR" sz="2000" dirty="0"/>
              <a:t>İ</a:t>
            </a:r>
            <a:r>
              <a:rPr lang="nl-NL" sz="2000" dirty="0"/>
              <a:t>YONLAR</a:t>
            </a:r>
            <a:endParaRPr lang="tr-TR" sz="2000" dirty="0"/>
          </a:p>
          <a:p>
            <a:pPr marL="0" indent="0" algn="just">
              <a:lnSpc>
                <a:spcPct val="100000"/>
              </a:lnSpc>
              <a:buNone/>
            </a:pPr>
            <a:endParaRPr lang="nl-NL" sz="2000" dirty="0"/>
          </a:p>
          <a:p>
            <a:pPr algn="just">
              <a:lnSpc>
                <a:spcPct val="100000"/>
              </a:lnSpc>
              <a:buFont typeface="Wingdings" panose="05000000000000000000" pitchFamily="2" charset="2"/>
              <a:buChar char="Ø"/>
            </a:pPr>
            <a:r>
              <a:rPr lang="tr-TR" sz="2000" b="1" dirty="0" err="1"/>
              <a:t>Kolibasillozis’ler</a:t>
            </a:r>
            <a:r>
              <a:rPr lang="tr-TR" sz="2000" dirty="0"/>
              <a:t>; buzağı, kuzu, domuz yavrusu, tay ve civcivlerin bağırsak </a:t>
            </a:r>
            <a:r>
              <a:rPr lang="tr-TR" sz="2000"/>
              <a:t>enfeksiyonlarıdır.</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tr-TR" sz="2000" b="1" dirty="0"/>
              <a:t>Ekstra </a:t>
            </a:r>
            <a:r>
              <a:rPr lang="tr-TR" sz="2000" b="1" err="1"/>
              <a:t>intestinal</a:t>
            </a:r>
            <a:r>
              <a:rPr lang="tr-TR" sz="2000" b="1"/>
              <a:t> enfeksiyonlar</a:t>
            </a:r>
          </a:p>
          <a:p>
            <a:pPr algn="just">
              <a:lnSpc>
                <a:spcPct val="100000"/>
              </a:lnSpc>
              <a:buFont typeface="Wingdings" panose="05000000000000000000" pitchFamily="2" charset="2"/>
              <a:buChar char="Ø"/>
            </a:pPr>
            <a:endParaRPr lang="tr-TR" sz="2000" b="1" dirty="0"/>
          </a:p>
          <a:p>
            <a:pPr algn="just">
              <a:lnSpc>
                <a:spcPct val="100000"/>
              </a:lnSpc>
              <a:buFont typeface="Wingdings" panose="05000000000000000000" pitchFamily="2" charset="2"/>
              <a:buChar char="Ø"/>
            </a:pPr>
            <a:r>
              <a:rPr lang="tr-TR" sz="2000" b="1" dirty="0" err="1"/>
              <a:t>Ürogenital</a:t>
            </a:r>
            <a:r>
              <a:rPr lang="tr-TR" sz="2000" b="1" dirty="0"/>
              <a:t> sistem enfeksiyonları</a:t>
            </a:r>
            <a:r>
              <a:rPr lang="tr-TR" sz="2000" dirty="0"/>
              <a:t>; kedi ve köpeklerde sistit, </a:t>
            </a:r>
            <a:r>
              <a:rPr lang="tr-TR" sz="2000" dirty="0" err="1"/>
              <a:t>pyelonefrit</a:t>
            </a:r>
            <a:r>
              <a:rPr lang="tr-TR" sz="2000" dirty="0"/>
              <a:t>; köpek ve atlarda </a:t>
            </a:r>
            <a:r>
              <a:rPr lang="tr-TR" sz="2000" dirty="0" err="1"/>
              <a:t>genital</a:t>
            </a:r>
            <a:r>
              <a:rPr lang="tr-TR" sz="2000" dirty="0"/>
              <a:t> </a:t>
            </a:r>
            <a:r>
              <a:rPr lang="tr-TR" sz="2000"/>
              <a:t>sistem hastalıkları</a:t>
            </a:r>
          </a:p>
          <a:p>
            <a:pPr algn="just">
              <a:lnSpc>
                <a:spcPct val="100000"/>
              </a:lnSpc>
              <a:buFont typeface="Wingdings" panose="05000000000000000000" pitchFamily="2" charset="2"/>
              <a:buChar char="Ø"/>
            </a:pPr>
            <a:endParaRPr lang="tr-TR" sz="2000" dirty="0"/>
          </a:p>
          <a:p>
            <a:pPr algn="just">
              <a:lnSpc>
                <a:spcPct val="100000"/>
              </a:lnSpc>
              <a:buFont typeface="Wingdings" panose="05000000000000000000" pitchFamily="2" charset="2"/>
              <a:buChar char="Ø"/>
            </a:pPr>
            <a:r>
              <a:rPr lang="tr-TR" sz="2000" b="1"/>
              <a:t>Mastitis</a:t>
            </a:r>
          </a:p>
          <a:p>
            <a:pPr algn="just">
              <a:lnSpc>
                <a:spcPct val="100000"/>
              </a:lnSpc>
              <a:buFont typeface="Wingdings" panose="05000000000000000000" pitchFamily="2" charset="2"/>
              <a:buChar char="Ø"/>
            </a:pPr>
            <a:endParaRPr lang="tr-TR" sz="2000" b="1" dirty="0"/>
          </a:p>
          <a:p>
            <a:pPr algn="just">
              <a:lnSpc>
                <a:spcPct val="100000"/>
              </a:lnSpc>
              <a:buFont typeface="Wingdings" panose="05000000000000000000" pitchFamily="2" charset="2"/>
              <a:buChar char="Ø"/>
            </a:pPr>
            <a:r>
              <a:rPr lang="tr-TR" sz="2000" b="1"/>
              <a:t>Akciğer yangıları</a:t>
            </a:r>
          </a:p>
          <a:p>
            <a:pPr algn="just">
              <a:lnSpc>
                <a:spcPct val="100000"/>
              </a:lnSpc>
              <a:buFont typeface="Wingdings" panose="05000000000000000000" pitchFamily="2" charset="2"/>
              <a:buChar char="Ø"/>
            </a:pPr>
            <a:endParaRPr lang="tr-TR" sz="2000" b="1" dirty="0"/>
          </a:p>
          <a:p>
            <a:pPr algn="just">
              <a:lnSpc>
                <a:spcPct val="100000"/>
              </a:lnSpc>
              <a:buFont typeface="Wingdings" panose="05000000000000000000" pitchFamily="2" charset="2"/>
              <a:buChar char="Ø"/>
            </a:pPr>
            <a:r>
              <a:rPr lang="tr-TR" sz="2000" b="1" dirty="0"/>
              <a:t>Yara enfeksiyonları</a:t>
            </a:r>
          </a:p>
          <a:p>
            <a:pPr marL="0" indent="0" algn="just">
              <a:lnSpc>
                <a:spcPct val="100000"/>
              </a:lnSpc>
              <a:buNone/>
            </a:pPr>
            <a:endParaRPr lang="tr-TR" sz="2000" dirty="0"/>
          </a:p>
        </p:txBody>
      </p:sp>
    </p:spTree>
    <p:extLst>
      <p:ext uri="{BB962C8B-B14F-4D97-AF65-F5344CB8AC3E}">
        <p14:creationId xmlns:p14="http://schemas.microsoft.com/office/powerpoint/2010/main" val="274057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a:extLst>
              <a:ext uri="{FF2B5EF4-FFF2-40B4-BE49-F238E27FC236}">
                <a16:creationId xmlns:a16="http://schemas.microsoft.com/office/drawing/2014/main" xmlns="" id="{7BE00481-0E7D-4794-9B38-0921FCC4F9FB}"/>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561135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10000"/>
              </a:lnSpc>
              <a:buNone/>
            </a:pPr>
            <a:endParaRPr lang="tr-TR" sz="2000" dirty="0"/>
          </a:p>
          <a:p>
            <a:pPr marL="0" indent="0" algn="just">
              <a:lnSpc>
                <a:spcPct val="110000"/>
              </a:lnSpc>
              <a:buNone/>
            </a:pPr>
            <a:r>
              <a:rPr lang="tr-TR" sz="2000" dirty="0"/>
              <a:t>HAYVAN DENEYİ</a:t>
            </a:r>
          </a:p>
          <a:p>
            <a:pPr marL="0" indent="0" algn="just">
              <a:lnSpc>
                <a:spcPct val="110000"/>
              </a:lnSpc>
              <a:buNone/>
            </a:pPr>
            <a:endParaRPr lang="tr-TR" sz="2000" dirty="0"/>
          </a:p>
          <a:p>
            <a:pPr marL="0" indent="0" algn="just">
              <a:lnSpc>
                <a:spcPct val="110000"/>
              </a:lnSpc>
              <a:buNone/>
            </a:pPr>
            <a:r>
              <a:rPr lang="tr-TR" sz="2000" dirty="0"/>
              <a:t>Laboratuvara gönderilen marazi maddelerden hazırlanan </a:t>
            </a:r>
            <a:r>
              <a:rPr lang="tr-TR" sz="2000" dirty="0" err="1"/>
              <a:t>inokulumlar</a:t>
            </a:r>
            <a:r>
              <a:rPr lang="tr-TR" sz="2000" dirty="0"/>
              <a:t> fare veya kobaylara </a:t>
            </a:r>
            <a:r>
              <a:rPr lang="sv-SE" sz="2000" dirty="0"/>
              <a:t>deri altı veya intraperitoneal yolla verilir. Yaklaşık 2-7 gün</a:t>
            </a:r>
            <a:r>
              <a:rPr lang="tr-TR" sz="2000" dirty="0"/>
              <a:t> sonra hayvanlar ölürler. Ölen hayvanların otopsisi yapılır, başta kan ve dalak olmak üzere diğer dokularından </a:t>
            </a:r>
            <a:r>
              <a:rPr lang="tr-TR" sz="2000" dirty="0" err="1"/>
              <a:t>frotiler</a:t>
            </a:r>
            <a:r>
              <a:rPr lang="tr-TR" sz="2000" dirty="0"/>
              <a:t> yapılır. Gram ve </a:t>
            </a:r>
            <a:r>
              <a:rPr lang="tr-TR" sz="2000" dirty="0" err="1"/>
              <a:t>Giemsa</a:t>
            </a:r>
            <a:r>
              <a:rPr lang="tr-TR" sz="2000" dirty="0"/>
              <a:t> ile boyanır ve tipik etken aranır. Ayrıca, </a:t>
            </a:r>
            <a:r>
              <a:rPr lang="tr-TR" sz="2000" dirty="0" err="1"/>
              <a:t>besiyerlerine</a:t>
            </a:r>
            <a:r>
              <a:rPr lang="tr-TR" sz="2000" dirty="0"/>
              <a:t> de dalak ve karaciğer gibi dokulardan ekimler yapılır. Üreyen koloniler </a:t>
            </a:r>
            <a:r>
              <a:rPr lang="tr-TR" sz="2000" i="1" dirty="0"/>
              <a:t>B. </a:t>
            </a:r>
            <a:r>
              <a:rPr lang="tr-TR" sz="2000" i="1" dirty="0" err="1"/>
              <a:t>anthracis</a:t>
            </a:r>
            <a:r>
              <a:rPr lang="tr-TR" sz="2000" i="1" dirty="0"/>
              <a:t> </a:t>
            </a:r>
            <a:r>
              <a:rPr lang="tr-TR" sz="2000" dirty="0"/>
              <a:t>yönünden incelenir.</a:t>
            </a:r>
          </a:p>
          <a:p>
            <a:pPr marL="0" indent="0" algn="just">
              <a:lnSpc>
                <a:spcPct val="110000"/>
              </a:lnSpc>
              <a:buNone/>
            </a:pPr>
            <a:endParaRPr lang="tr-TR" sz="2000" dirty="0"/>
          </a:p>
          <a:p>
            <a:pPr marL="0" indent="0" algn="just">
              <a:lnSpc>
                <a:spcPct val="110000"/>
              </a:lnSpc>
              <a:buNone/>
            </a:pPr>
            <a:r>
              <a:rPr lang="tr-TR" sz="2000" dirty="0"/>
              <a:t>SEROLOJİK TESTLER</a:t>
            </a:r>
          </a:p>
          <a:p>
            <a:pPr marL="0" indent="0" algn="just">
              <a:lnSpc>
                <a:spcPct val="110000"/>
              </a:lnSpc>
              <a:buNone/>
            </a:pPr>
            <a:endParaRPr lang="tr-TR" sz="2000" dirty="0"/>
          </a:p>
          <a:p>
            <a:pPr marL="0" indent="0" algn="just">
              <a:lnSpc>
                <a:spcPct val="110000"/>
              </a:lnSpc>
              <a:buNone/>
            </a:pPr>
            <a:r>
              <a:rPr lang="tr-TR" sz="2000" dirty="0" err="1"/>
              <a:t>Serolojik</a:t>
            </a:r>
            <a:r>
              <a:rPr lang="tr-TR" sz="2000" dirty="0"/>
              <a:t> tanıda başta </a:t>
            </a:r>
            <a:r>
              <a:rPr lang="tr-TR" sz="2000" dirty="0" err="1"/>
              <a:t>Ascoli</a:t>
            </a:r>
            <a:r>
              <a:rPr lang="tr-TR" sz="2000" dirty="0"/>
              <a:t> </a:t>
            </a:r>
            <a:r>
              <a:rPr lang="tr-TR" sz="2000" dirty="0" err="1"/>
              <a:t>termopresipitasyon</a:t>
            </a:r>
            <a:r>
              <a:rPr lang="tr-TR" sz="2000" dirty="0"/>
              <a:t> testi olmak üzere az olarak </a:t>
            </a:r>
            <a:r>
              <a:rPr lang="tr-TR" sz="2000" dirty="0" err="1"/>
              <a:t>agar</a:t>
            </a:r>
            <a:r>
              <a:rPr lang="tr-TR" sz="2000" dirty="0"/>
              <a:t> jel </a:t>
            </a:r>
            <a:r>
              <a:rPr lang="tr-TR" sz="2000" dirty="0" err="1"/>
              <a:t>presipitasyon</a:t>
            </a:r>
            <a:r>
              <a:rPr lang="tr-TR" sz="2000" dirty="0"/>
              <a:t> testi, </a:t>
            </a:r>
            <a:r>
              <a:rPr lang="tr-TR" sz="2000" dirty="0" err="1"/>
              <a:t>indirek</a:t>
            </a:r>
            <a:r>
              <a:rPr lang="tr-TR" sz="2000" dirty="0"/>
              <a:t> </a:t>
            </a:r>
            <a:r>
              <a:rPr lang="tr-TR" sz="2000" dirty="0" err="1"/>
              <a:t>mikrohemaglutinasyon</a:t>
            </a:r>
            <a:r>
              <a:rPr lang="tr-TR" sz="2000" dirty="0"/>
              <a:t> testi ve </a:t>
            </a:r>
            <a:r>
              <a:rPr lang="tr-TR" sz="2000" dirty="0" err="1"/>
              <a:t>ELISA’dan</a:t>
            </a:r>
            <a:r>
              <a:rPr lang="tr-TR" sz="2000" dirty="0"/>
              <a:t> </a:t>
            </a:r>
            <a:r>
              <a:rPr lang="tr-TR" sz="2000" dirty="0" err="1"/>
              <a:t>yaralanılır</a:t>
            </a:r>
            <a:r>
              <a:rPr lang="tr-TR" sz="2000" dirty="0"/>
              <a:t>.</a:t>
            </a:r>
          </a:p>
          <a:p>
            <a:pPr marL="0" indent="0" algn="just">
              <a:lnSpc>
                <a:spcPct val="110000"/>
              </a:lnSpc>
              <a:buNone/>
            </a:pPr>
            <a:endParaRPr lang="tr-TR" sz="2000" dirty="0"/>
          </a:p>
        </p:txBody>
      </p:sp>
    </p:spTree>
    <p:extLst>
      <p:ext uri="{BB962C8B-B14F-4D97-AF65-F5344CB8AC3E}">
        <p14:creationId xmlns:p14="http://schemas.microsoft.com/office/powerpoint/2010/main" val="2267703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b="1" i="1" dirty="0"/>
          </a:p>
          <a:p>
            <a:pPr marL="0" indent="0" algn="just">
              <a:lnSpc>
                <a:spcPct val="100000"/>
              </a:lnSpc>
              <a:buNone/>
            </a:pPr>
            <a:r>
              <a:rPr lang="fr-FR" sz="2000" b="1" i="1" dirty="0"/>
              <a:t>B. ANTHRACIS </a:t>
            </a:r>
            <a:r>
              <a:rPr lang="fr-FR" sz="2000" b="1"/>
              <a:t>VE D</a:t>
            </a:r>
            <a:r>
              <a:rPr lang="tr-TR" sz="2000" b="1"/>
              <a:t>İ</a:t>
            </a:r>
            <a:r>
              <a:rPr lang="fr-FR" sz="2000" b="1"/>
              <a:t>ĞER BAS</a:t>
            </a:r>
            <a:r>
              <a:rPr lang="tr-TR" sz="2000" b="1"/>
              <a:t>İ</a:t>
            </a:r>
            <a:r>
              <a:rPr lang="fr-FR" sz="2000" b="1"/>
              <a:t>LLERIN</a:t>
            </a:r>
            <a:r>
              <a:rPr lang="tr-TR" sz="2000" b="1"/>
              <a:t> </a:t>
            </a:r>
            <a:r>
              <a:rPr lang="tr-TR" sz="2000" b="1" dirty="0"/>
              <a:t>İDENTİFİKASYON ŞEMASI</a:t>
            </a:r>
          </a:p>
          <a:p>
            <a:pPr marL="0" indent="0" algn="just">
              <a:lnSpc>
                <a:spcPct val="100000"/>
              </a:lnSpc>
              <a:buNone/>
            </a:pPr>
            <a:endParaRPr lang="tr-TR" sz="2000" b="1" dirty="0"/>
          </a:p>
          <a:p>
            <a:pPr marL="0" indent="0" algn="just">
              <a:lnSpc>
                <a:spcPct val="100000"/>
              </a:lnSpc>
              <a:buNone/>
            </a:pPr>
            <a:r>
              <a:rPr lang="fr-FR" sz="2000" b="1" dirty="0" err="1"/>
              <a:t>Özellik</a:t>
            </a:r>
            <a:r>
              <a:rPr lang="tr-TR" sz="2000" b="1" dirty="0"/>
              <a:t>				</a:t>
            </a:r>
            <a:r>
              <a:rPr lang="fr-FR" sz="2000" b="1" i="1" dirty="0"/>
              <a:t>B. anthracis</a:t>
            </a:r>
            <a:r>
              <a:rPr lang="tr-TR" sz="2000" b="1" dirty="0"/>
              <a:t>				</a:t>
            </a:r>
            <a:r>
              <a:rPr lang="fr-FR" sz="2000" b="1" i="1" dirty="0"/>
              <a:t>B. cereus</a:t>
            </a:r>
            <a:endParaRPr lang="tr-TR" sz="2000" b="1" i="1" dirty="0"/>
          </a:p>
          <a:p>
            <a:pPr marL="0" indent="0" algn="just">
              <a:lnSpc>
                <a:spcPct val="100000"/>
              </a:lnSpc>
              <a:buNone/>
            </a:pPr>
            <a:endParaRPr lang="fr-FR" sz="2000" dirty="0"/>
          </a:p>
          <a:p>
            <a:pPr marL="0" indent="0" algn="just">
              <a:lnSpc>
                <a:spcPct val="100000"/>
              </a:lnSpc>
              <a:buNone/>
            </a:pPr>
            <a:r>
              <a:rPr lang="tr-TR" sz="2000" dirty="0"/>
              <a:t>Hareket				Hareketsiz				Hareketli</a:t>
            </a:r>
          </a:p>
          <a:p>
            <a:pPr marL="0" indent="0" algn="just">
              <a:lnSpc>
                <a:spcPct val="100000"/>
              </a:lnSpc>
              <a:buNone/>
            </a:pPr>
            <a:r>
              <a:rPr lang="tr-TR" sz="2000" dirty="0"/>
              <a:t>Dokuda Kapsüllü Görünüm	Var					Yok</a:t>
            </a:r>
          </a:p>
          <a:p>
            <a:pPr marL="0" indent="0" algn="just">
              <a:lnSpc>
                <a:spcPct val="100000"/>
              </a:lnSpc>
              <a:buNone/>
            </a:pPr>
            <a:r>
              <a:rPr lang="tr-TR" sz="2000" dirty="0" err="1"/>
              <a:t>Buyyonda</a:t>
            </a:r>
            <a:r>
              <a:rPr lang="tr-TR" sz="2000" dirty="0"/>
              <a:t> Üreme			Dipte tortu, üst kısım berrak		Homojen bulanıklık</a:t>
            </a:r>
          </a:p>
          <a:p>
            <a:pPr marL="0" indent="0" algn="just">
              <a:lnSpc>
                <a:spcPct val="100000"/>
              </a:lnSpc>
              <a:buNone/>
            </a:pPr>
            <a:r>
              <a:rPr lang="tr-TR" sz="2000" dirty="0"/>
              <a:t>Koyun Kanlı </a:t>
            </a:r>
            <a:r>
              <a:rPr lang="tr-TR" sz="2000" dirty="0" err="1"/>
              <a:t>Agarda</a:t>
            </a:r>
            <a:r>
              <a:rPr lang="tr-TR" sz="2000" dirty="0"/>
              <a:t> Görünüm	</a:t>
            </a:r>
            <a:r>
              <a:rPr lang="tr-TR" sz="2000" dirty="0" err="1"/>
              <a:t>Hemoliz</a:t>
            </a:r>
            <a:r>
              <a:rPr lang="tr-TR" sz="2000" dirty="0"/>
              <a:t> Yok				</a:t>
            </a:r>
            <a:r>
              <a:rPr lang="tr-TR" sz="2000" dirty="0" err="1"/>
              <a:t>Hemoliz</a:t>
            </a:r>
            <a:r>
              <a:rPr lang="tr-TR" sz="2000" dirty="0"/>
              <a:t> Var</a:t>
            </a:r>
          </a:p>
          <a:p>
            <a:pPr marL="0" indent="0" algn="just">
              <a:lnSpc>
                <a:spcPct val="100000"/>
              </a:lnSpc>
              <a:buNone/>
            </a:pPr>
            <a:r>
              <a:rPr lang="tr-TR" sz="2000" dirty="0"/>
              <a:t>Jelatin Etki			Yok					Var</a:t>
            </a:r>
          </a:p>
          <a:p>
            <a:pPr marL="0" indent="0" algn="just">
              <a:lnSpc>
                <a:spcPct val="100000"/>
              </a:lnSpc>
              <a:buNone/>
            </a:pPr>
            <a:r>
              <a:rPr lang="tr-TR" sz="2000" dirty="0"/>
              <a:t>Penisiline Duyarlılık		Duyarlı					Dirençli</a:t>
            </a:r>
          </a:p>
          <a:p>
            <a:pPr marL="0" indent="0" algn="just">
              <a:lnSpc>
                <a:spcPct val="100000"/>
              </a:lnSpc>
              <a:buNone/>
            </a:pPr>
            <a:r>
              <a:rPr lang="tr-TR" sz="2000" dirty="0"/>
              <a:t>Gamma </a:t>
            </a:r>
            <a:r>
              <a:rPr lang="tr-TR" sz="2000" dirty="0" err="1"/>
              <a:t>Fajına</a:t>
            </a:r>
            <a:r>
              <a:rPr lang="tr-TR" sz="2000" dirty="0"/>
              <a:t> Duyarlılık		Duyarlı					Etkisiz</a:t>
            </a:r>
          </a:p>
        </p:txBody>
      </p:sp>
    </p:spTree>
    <p:extLst>
      <p:ext uri="{BB962C8B-B14F-4D97-AF65-F5344CB8AC3E}">
        <p14:creationId xmlns:p14="http://schemas.microsoft.com/office/powerpoint/2010/main" val="1105808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Autofit/>
          </a:bodyPr>
          <a:lstStyle/>
          <a:p>
            <a:pPr marL="0" indent="0" algn="just">
              <a:lnSpc>
                <a:spcPct val="100000"/>
              </a:lnSpc>
              <a:buNone/>
            </a:pPr>
            <a:endParaRPr lang="tr-TR" sz="2000" dirty="0"/>
          </a:p>
          <a:p>
            <a:pPr marL="0" indent="0" algn="just">
              <a:lnSpc>
                <a:spcPct val="100000"/>
              </a:lnSpc>
              <a:buNone/>
            </a:pPr>
            <a:r>
              <a:rPr lang="tr-TR" sz="2000" dirty="0"/>
              <a:t>KORUNMA VE KONTROL</a:t>
            </a:r>
          </a:p>
          <a:p>
            <a:pPr marL="0" indent="0" algn="just">
              <a:lnSpc>
                <a:spcPct val="100000"/>
              </a:lnSpc>
              <a:buNone/>
            </a:pPr>
            <a:endParaRPr lang="tr-TR" sz="2000" dirty="0"/>
          </a:p>
          <a:p>
            <a:pPr marL="0" indent="0" algn="just">
              <a:lnSpc>
                <a:spcPct val="100000"/>
              </a:lnSpc>
              <a:buNone/>
            </a:pPr>
            <a:r>
              <a:rPr lang="tr-TR" sz="2000" dirty="0"/>
              <a:t>Etkili aşısı vardır. Türkiye’de ilk olarak Ord. Prof. Dr. Süreyya Tahsin Aygün’ün ürettiği Türk Üniversal </a:t>
            </a:r>
            <a:r>
              <a:rPr lang="tr-TR" sz="2000" dirty="0" err="1"/>
              <a:t>Anthrax</a:t>
            </a:r>
            <a:r>
              <a:rPr lang="tr-TR" sz="2000" dirty="0"/>
              <a:t> Aşısı kullanılmış, daha sonra OIE standartlarına uyularak </a:t>
            </a:r>
            <a:r>
              <a:rPr lang="tr-TR" sz="2000" dirty="0" err="1"/>
              <a:t>Sterne</a:t>
            </a:r>
            <a:r>
              <a:rPr lang="tr-TR" sz="2000" dirty="0"/>
              <a:t> tarafından bulunan aşı kullanılmaya başlanmıştır. Türkiye’de Tarım ve </a:t>
            </a:r>
            <a:r>
              <a:rPr lang="tr-TR" sz="2000" dirty="0" err="1"/>
              <a:t>Köyişleri</a:t>
            </a:r>
            <a:r>
              <a:rPr lang="tr-TR" sz="2000" dirty="0"/>
              <a:t> Bakanlığı Etlik Hayvan Hastalıkları Merkez Araştırma Enstitüsü tarafından üretilen </a:t>
            </a:r>
            <a:r>
              <a:rPr lang="tr-TR" sz="2000" dirty="0" err="1"/>
              <a:t>Max-Sterne</a:t>
            </a:r>
            <a:r>
              <a:rPr lang="tr-TR" sz="2000" dirty="0"/>
              <a:t> aşısı 2-6 aylık hayvanlara deri altı yolla bir kez uygulanmakta yaklaşık 6-12 ay bağışıklık elde edilmektedir. </a:t>
            </a:r>
            <a:r>
              <a:rPr lang="tr-TR" sz="2000" i="1" dirty="0" err="1"/>
              <a:t>Max</a:t>
            </a:r>
            <a:r>
              <a:rPr lang="tr-TR" sz="2000" i="1" dirty="0"/>
              <a:t> </a:t>
            </a:r>
            <a:r>
              <a:rPr lang="tr-TR" sz="2000" i="1" dirty="0" err="1"/>
              <a:t>Sterne</a:t>
            </a:r>
            <a:r>
              <a:rPr lang="tr-TR" sz="2000" i="1" dirty="0"/>
              <a:t> </a:t>
            </a:r>
            <a:r>
              <a:rPr lang="tr-TR" sz="2000" dirty="0"/>
              <a:t>aşısı etkeni PXO2 </a:t>
            </a:r>
            <a:r>
              <a:rPr lang="tr-TR" sz="2000" dirty="0" err="1"/>
              <a:t>plazmidinden</a:t>
            </a:r>
            <a:r>
              <a:rPr lang="tr-TR" sz="2000" dirty="0"/>
              <a:t> yoksundur. Bu nedenle kapsülü yoktur. </a:t>
            </a:r>
            <a:r>
              <a:rPr lang="tr-TR" sz="2000" dirty="0" err="1"/>
              <a:t>Attenue</a:t>
            </a:r>
            <a:r>
              <a:rPr lang="tr-TR" sz="2000" dirty="0"/>
              <a:t>, </a:t>
            </a:r>
            <a:r>
              <a:rPr lang="tr-TR" sz="2000" dirty="0" err="1"/>
              <a:t>adjuvantlı</a:t>
            </a:r>
            <a:r>
              <a:rPr lang="tr-TR" sz="2000" dirty="0"/>
              <a:t>, spor aşısıdır.</a:t>
            </a:r>
          </a:p>
          <a:p>
            <a:pPr marL="0" indent="0" algn="just">
              <a:lnSpc>
                <a:spcPct val="100000"/>
              </a:lnSpc>
              <a:buNone/>
            </a:pPr>
            <a:endParaRPr lang="tr-TR" sz="2000" dirty="0"/>
          </a:p>
          <a:p>
            <a:pPr marL="0" indent="0" algn="just">
              <a:lnSpc>
                <a:spcPct val="100000"/>
              </a:lnSpc>
              <a:buNone/>
            </a:pPr>
            <a:r>
              <a:rPr lang="tr-TR" sz="2000" dirty="0" err="1"/>
              <a:t>Anthrax</a:t>
            </a:r>
            <a:r>
              <a:rPr lang="tr-TR" sz="2000" dirty="0"/>
              <a:t> 3285 sayılı Hayvan Sağlığı ve Zabıtası Yönetmeliğine göre ihbarı mecburi bir hastalıktır. Hastalık çıkan yerde, bulaşma kaynakları olan yerler (mera, ahır, </a:t>
            </a:r>
            <a:r>
              <a:rPr lang="tr-TR" sz="2000" dirty="0" err="1"/>
              <a:t>vs</a:t>
            </a:r>
            <a:r>
              <a:rPr lang="tr-TR" sz="2000" dirty="0"/>
              <a:t>) kapatılır veya hayvanlar oralardan uzak tutulur. Gerekli dezenfeksiyon yapılır. Ahırlar ve </a:t>
            </a:r>
            <a:r>
              <a:rPr lang="nl-NL" sz="2000" dirty="0"/>
              <a:t>malzemenin dezenfeksiyonu için %0.1 süblime, %5 asit</a:t>
            </a:r>
            <a:r>
              <a:rPr lang="tr-TR" sz="2000" dirty="0"/>
              <a:t> </a:t>
            </a:r>
            <a:r>
              <a:rPr lang="es-ES" sz="2000" dirty="0"/>
              <a:t>fenik, %5 kresol, %5 kreolin ve diğer</a:t>
            </a:r>
            <a:r>
              <a:rPr lang="tr-TR" sz="2000" dirty="0"/>
              <a:t> dezenfektanlardan yararlanılır. Ölen hayvanlar 2 m derinlikteki çukurlara gömülür üzerine sönmemiş kireç atılır. Bulaşık alanlar ve kadavralar yakılır. O bölgeye kordon ve karantina tedbirleri uygulanır. Aşılanan hayvanlar aşılamadan 15 gün sonra </a:t>
            </a:r>
            <a:r>
              <a:rPr lang="tr-TR" sz="2000" dirty="0" err="1"/>
              <a:t>kontamine</a:t>
            </a:r>
            <a:r>
              <a:rPr lang="tr-TR" sz="2000" dirty="0"/>
              <a:t> meralarda otlatılabilir.</a:t>
            </a:r>
          </a:p>
          <a:p>
            <a:pPr marL="0" indent="0" algn="just">
              <a:lnSpc>
                <a:spcPct val="100000"/>
              </a:lnSpc>
              <a:buNone/>
            </a:pPr>
            <a:endParaRPr lang="tr-TR" sz="2000" dirty="0"/>
          </a:p>
        </p:txBody>
      </p:sp>
    </p:spTree>
    <p:extLst>
      <p:ext uri="{BB962C8B-B14F-4D97-AF65-F5344CB8AC3E}">
        <p14:creationId xmlns:p14="http://schemas.microsoft.com/office/powerpoint/2010/main" val="1465116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ctr">
              <a:lnSpc>
                <a:spcPct val="100000"/>
              </a:lnSpc>
              <a:buNone/>
            </a:pPr>
            <a:r>
              <a:rPr lang="tr-TR" dirty="0"/>
              <a:t>ŞARBONDAN ÖLEN HAYVANIN YAKILARAK YOK EDİLMESİNİN ÖN HAZIRLIĞI</a:t>
            </a:r>
          </a:p>
          <a:p>
            <a:pPr marL="0" indent="0" algn="ctr">
              <a:lnSpc>
                <a:spcPct val="100000"/>
              </a:lnSpc>
              <a:buNone/>
            </a:pPr>
            <a:endParaRPr lang="tr-TR" sz="2000" dirty="0"/>
          </a:p>
        </p:txBody>
      </p:sp>
      <p:pic>
        <p:nvPicPr>
          <p:cNvPr id="4" name="Resim 3">
            <a:extLst>
              <a:ext uri="{FF2B5EF4-FFF2-40B4-BE49-F238E27FC236}">
                <a16:creationId xmlns:a16="http://schemas.microsoft.com/office/drawing/2014/main" xmlns="" id="{A88857D7-A9BD-461E-A7DD-ECC2558E889D}"/>
              </a:ext>
            </a:extLst>
          </p:cNvPr>
          <p:cNvPicPr>
            <a:picLocks noChangeAspect="1"/>
          </p:cNvPicPr>
          <p:nvPr/>
        </p:nvPicPr>
        <p:blipFill>
          <a:blip r:embed="rId2"/>
          <a:stretch>
            <a:fillRect/>
          </a:stretch>
        </p:blipFill>
        <p:spPr>
          <a:xfrm>
            <a:off x="0" y="808383"/>
            <a:ext cx="12192000" cy="6049617"/>
          </a:xfrm>
          <a:prstGeom prst="rect">
            <a:avLst/>
          </a:prstGeom>
        </p:spPr>
      </p:pic>
    </p:spTree>
    <p:extLst>
      <p:ext uri="{BB962C8B-B14F-4D97-AF65-F5344CB8AC3E}">
        <p14:creationId xmlns:p14="http://schemas.microsoft.com/office/powerpoint/2010/main" val="2796214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ctr">
              <a:lnSpc>
                <a:spcPct val="100000"/>
              </a:lnSpc>
              <a:buNone/>
            </a:pPr>
            <a:r>
              <a:rPr lang="tr-TR" sz="3200" dirty="0"/>
              <a:t>YAKMA FIRININA YERLEŞTİRME</a:t>
            </a:r>
          </a:p>
        </p:txBody>
      </p:sp>
      <p:pic>
        <p:nvPicPr>
          <p:cNvPr id="2" name="Resim 1">
            <a:extLst>
              <a:ext uri="{FF2B5EF4-FFF2-40B4-BE49-F238E27FC236}">
                <a16:creationId xmlns:a16="http://schemas.microsoft.com/office/drawing/2014/main" xmlns="" id="{1F6604C4-4135-43AF-B55A-0DA52F4CC03C}"/>
              </a:ext>
            </a:extLst>
          </p:cNvPr>
          <p:cNvPicPr>
            <a:picLocks noChangeAspect="1"/>
          </p:cNvPicPr>
          <p:nvPr/>
        </p:nvPicPr>
        <p:blipFill>
          <a:blip r:embed="rId2"/>
          <a:stretch>
            <a:fillRect/>
          </a:stretch>
        </p:blipFill>
        <p:spPr>
          <a:xfrm>
            <a:off x="0" y="801858"/>
            <a:ext cx="12191999" cy="6056142"/>
          </a:xfrm>
          <a:prstGeom prst="rect">
            <a:avLst/>
          </a:prstGeom>
        </p:spPr>
      </p:pic>
    </p:spTree>
    <p:extLst>
      <p:ext uri="{BB962C8B-B14F-4D97-AF65-F5344CB8AC3E}">
        <p14:creationId xmlns:p14="http://schemas.microsoft.com/office/powerpoint/2010/main" val="3009688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ctr">
              <a:lnSpc>
                <a:spcPct val="100000"/>
              </a:lnSpc>
              <a:buNone/>
            </a:pPr>
            <a:r>
              <a:rPr lang="tr-TR" sz="3200" dirty="0"/>
              <a:t>FIRININ ATEŞLENMESİ</a:t>
            </a:r>
          </a:p>
        </p:txBody>
      </p:sp>
      <p:pic>
        <p:nvPicPr>
          <p:cNvPr id="2" name="Resim 1">
            <a:extLst>
              <a:ext uri="{FF2B5EF4-FFF2-40B4-BE49-F238E27FC236}">
                <a16:creationId xmlns:a16="http://schemas.microsoft.com/office/drawing/2014/main" xmlns="" id="{CAE0D1AD-4872-4806-94F1-D5ED43CFCC8B}"/>
              </a:ext>
            </a:extLst>
          </p:cNvPr>
          <p:cNvPicPr>
            <a:picLocks noChangeAspect="1"/>
          </p:cNvPicPr>
          <p:nvPr/>
        </p:nvPicPr>
        <p:blipFill>
          <a:blip r:embed="rId2"/>
          <a:stretch>
            <a:fillRect/>
          </a:stretch>
        </p:blipFill>
        <p:spPr>
          <a:xfrm>
            <a:off x="0" y="755375"/>
            <a:ext cx="12192000" cy="6102626"/>
          </a:xfrm>
          <a:prstGeom prst="rect">
            <a:avLst/>
          </a:prstGeom>
        </p:spPr>
      </p:pic>
    </p:spTree>
    <p:extLst>
      <p:ext uri="{BB962C8B-B14F-4D97-AF65-F5344CB8AC3E}">
        <p14:creationId xmlns:p14="http://schemas.microsoft.com/office/powerpoint/2010/main" val="975360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ctr">
              <a:lnSpc>
                <a:spcPct val="100000"/>
              </a:lnSpc>
              <a:buNone/>
            </a:pPr>
            <a:r>
              <a:rPr lang="tr-TR" sz="3200" dirty="0"/>
              <a:t>ÖLEN HAYVANIN TEMAS ETTİĞİ BÖLGENİN YAKILARAK TEMİZLENMESİ</a:t>
            </a:r>
          </a:p>
        </p:txBody>
      </p:sp>
      <p:pic>
        <p:nvPicPr>
          <p:cNvPr id="2" name="Resim 1">
            <a:extLst>
              <a:ext uri="{FF2B5EF4-FFF2-40B4-BE49-F238E27FC236}">
                <a16:creationId xmlns:a16="http://schemas.microsoft.com/office/drawing/2014/main" xmlns="" id="{6D3CA3F5-DF2C-4940-99DB-2986B080D231}"/>
              </a:ext>
            </a:extLst>
          </p:cNvPr>
          <p:cNvPicPr>
            <a:picLocks noChangeAspect="1"/>
          </p:cNvPicPr>
          <p:nvPr/>
        </p:nvPicPr>
        <p:blipFill>
          <a:blip r:embed="rId2"/>
          <a:stretch>
            <a:fillRect/>
          </a:stretch>
        </p:blipFill>
        <p:spPr>
          <a:xfrm>
            <a:off x="0" y="829994"/>
            <a:ext cx="12192000" cy="6028005"/>
          </a:xfrm>
          <a:prstGeom prst="rect">
            <a:avLst/>
          </a:prstGeom>
        </p:spPr>
      </p:pic>
    </p:spTree>
    <p:extLst>
      <p:ext uri="{BB962C8B-B14F-4D97-AF65-F5344CB8AC3E}">
        <p14:creationId xmlns:p14="http://schemas.microsoft.com/office/powerpoint/2010/main" val="2322455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lnSpcReduction="10000"/>
          </a:bodyPr>
          <a:lstStyle/>
          <a:p>
            <a:pPr marL="0" indent="0" algn="just">
              <a:lnSpc>
                <a:spcPct val="100000"/>
              </a:lnSpc>
              <a:buNone/>
            </a:pPr>
            <a:endParaRPr lang="tr-TR" sz="2000"/>
          </a:p>
          <a:p>
            <a:pPr marL="0" indent="0" algn="just">
              <a:lnSpc>
                <a:spcPct val="100000"/>
              </a:lnSpc>
              <a:buNone/>
            </a:pPr>
            <a:r>
              <a:rPr lang="tr-TR" sz="2000"/>
              <a:t>CLOSTRIDIACEAE FAMİLYASI</a:t>
            </a:r>
          </a:p>
          <a:p>
            <a:pPr marL="0" indent="0" algn="just">
              <a:lnSpc>
                <a:spcPct val="100000"/>
              </a:lnSpc>
              <a:buNone/>
            </a:pPr>
            <a:endParaRPr lang="tr-TR" sz="2000"/>
          </a:p>
          <a:p>
            <a:pPr marL="0" indent="0" algn="just">
              <a:lnSpc>
                <a:spcPct val="100000"/>
              </a:lnSpc>
              <a:buNone/>
            </a:pPr>
            <a:r>
              <a:rPr lang="tr-TR" sz="2000"/>
              <a:t>CLOSTRIDIUM GENUSU</a:t>
            </a:r>
          </a:p>
          <a:p>
            <a:pPr marL="0" indent="0" algn="just">
              <a:lnSpc>
                <a:spcPct val="100000"/>
              </a:lnSpc>
              <a:buNone/>
            </a:pPr>
            <a:endParaRPr lang="tr-TR" sz="2000"/>
          </a:p>
          <a:p>
            <a:pPr marL="0" indent="0" algn="just">
              <a:lnSpc>
                <a:spcPct val="100000"/>
              </a:lnSpc>
              <a:buNone/>
            </a:pPr>
            <a:r>
              <a:rPr lang="tr-TR" sz="2000"/>
              <a:t>GENEL BİLGİLER</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Gram pozitif,</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Endospor oluşturan çomak ve koklar,</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Anaerob veya mikroaerofilik,</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Spor veren,</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Genellikle peritrik flagellalı çomaklardır.</a:t>
            </a:r>
          </a:p>
          <a:p>
            <a:pPr marL="0" indent="0" algn="just">
              <a:lnSpc>
                <a:spcPct val="100000"/>
              </a:lnSpc>
              <a:buNone/>
            </a:pPr>
            <a:endParaRPr lang="tr-TR" sz="2000" dirty="0"/>
          </a:p>
        </p:txBody>
      </p:sp>
    </p:spTree>
    <p:extLst>
      <p:ext uri="{BB962C8B-B14F-4D97-AF65-F5344CB8AC3E}">
        <p14:creationId xmlns:p14="http://schemas.microsoft.com/office/powerpoint/2010/main" val="869502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lnSpcReduction="10000"/>
          </a:bodyPr>
          <a:lstStyle/>
          <a:p>
            <a:pPr marL="0" indent="0" algn="just">
              <a:lnSpc>
                <a:spcPct val="100000"/>
              </a:lnSpc>
              <a:buNone/>
            </a:pPr>
            <a:endParaRPr lang="tr-TR" sz="2000"/>
          </a:p>
          <a:p>
            <a:pPr marL="0" indent="0" algn="just">
              <a:lnSpc>
                <a:spcPct val="100000"/>
              </a:lnSpc>
              <a:buNone/>
            </a:pPr>
            <a:r>
              <a:rPr lang="tr-TR" sz="2000"/>
              <a:t>HASTALIK ETKENLERİ VE HAYVANLARDA YAPTIKLARI BAŞLICA HASTALIKLAR</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i="1"/>
              <a:t>C. botulinum</a:t>
            </a:r>
            <a:r>
              <a:rPr lang="tr-TR" sz="2000"/>
              <a:t>: Botulismus (insan, sığır, koyun, at, tavuk, ördek, mink) </a:t>
            </a:r>
          </a:p>
          <a:p>
            <a:pPr algn="just">
              <a:lnSpc>
                <a:spcPct val="100000"/>
              </a:lnSpc>
              <a:buFont typeface="Wingdings" panose="05000000000000000000" pitchFamily="2" charset="2"/>
              <a:buChar char="Ø"/>
            </a:pPr>
            <a:r>
              <a:rPr lang="tr-TR" sz="2000" i="1"/>
              <a:t>C. tetani</a:t>
            </a:r>
            <a:r>
              <a:rPr lang="tr-TR" sz="2000"/>
              <a:t> : Tetanoz (at, domuz, koyun, nadiren de diğer memeliler) </a:t>
            </a:r>
          </a:p>
          <a:p>
            <a:pPr algn="just">
              <a:lnSpc>
                <a:spcPct val="100000"/>
              </a:lnSpc>
              <a:buFont typeface="Wingdings" panose="05000000000000000000" pitchFamily="2" charset="2"/>
              <a:buChar char="Ø"/>
            </a:pPr>
            <a:r>
              <a:rPr lang="tr-TR" sz="2000" i="1"/>
              <a:t>C. chauvoei</a:t>
            </a:r>
            <a:r>
              <a:rPr lang="tr-TR" sz="2000"/>
              <a:t>: Yanıkara (sığır, koyun, keçi, geyik, domuz, tavşan, kobay) </a:t>
            </a:r>
          </a:p>
          <a:p>
            <a:pPr algn="just">
              <a:lnSpc>
                <a:spcPct val="100000"/>
              </a:lnSpc>
              <a:buFont typeface="Wingdings" panose="05000000000000000000" pitchFamily="2" charset="2"/>
              <a:buChar char="Ø"/>
            </a:pPr>
            <a:r>
              <a:rPr lang="tr-TR" sz="2000" i="1"/>
              <a:t>C. septicum</a:t>
            </a:r>
            <a:r>
              <a:rPr lang="tr-TR" sz="2000"/>
              <a:t>: Bradzot hastalığı (genç koyunlar) </a:t>
            </a:r>
          </a:p>
          <a:p>
            <a:pPr algn="just">
              <a:lnSpc>
                <a:spcPct val="100000"/>
              </a:lnSpc>
              <a:buFont typeface="Wingdings" panose="05000000000000000000" pitchFamily="2" charset="2"/>
              <a:buChar char="Ø"/>
            </a:pPr>
            <a:r>
              <a:rPr lang="tr-TR" sz="2000" i="1"/>
              <a:t>C. welchii</a:t>
            </a:r>
            <a:r>
              <a:rPr lang="tr-TR" sz="2000"/>
              <a:t> (</a:t>
            </a:r>
            <a:r>
              <a:rPr lang="tr-TR" sz="2000" i="1"/>
              <a:t>C. perfringens</a:t>
            </a:r>
            <a:r>
              <a:rPr lang="tr-TR" sz="2000"/>
              <a:t>): Enterotoksemi (koyun , kuzu) </a:t>
            </a:r>
          </a:p>
          <a:p>
            <a:pPr algn="just">
              <a:lnSpc>
                <a:spcPct val="100000"/>
              </a:lnSpc>
              <a:buFont typeface="Wingdings" panose="05000000000000000000" pitchFamily="2" charset="2"/>
              <a:buChar char="Ø"/>
            </a:pPr>
            <a:r>
              <a:rPr lang="tr-TR" sz="2000" i="1"/>
              <a:t>C. welchii</a:t>
            </a:r>
            <a:r>
              <a:rPr lang="tr-TR" sz="2000"/>
              <a:t> tip-A: Gazlı gangren, septisemi, gıda zehirlenmesi (insan) </a:t>
            </a:r>
          </a:p>
          <a:p>
            <a:pPr algn="just">
              <a:lnSpc>
                <a:spcPct val="100000"/>
              </a:lnSpc>
              <a:buFont typeface="Wingdings" panose="05000000000000000000" pitchFamily="2" charset="2"/>
              <a:buChar char="Ø"/>
            </a:pPr>
            <a:r>
              <a:rPr lang="tr-TR" sz="2000" i="1"/>
              <a:t>C. welchii</a:t>
            </a:r>
            <a:r>
              <a:rPr lang="tr-TR" sz="2000"/>
              <a:t> tip-B: Kuzu dizanterisi (1-2 haftalık kuzular) </a:t>
            </a:r>
          </a:p>
          <a:p>
            <a:pPr algn="just">
              <a:lnSpc>
                <a:spcPct val="100000"/>
              </a:lnSpc>
              <a:buFont typeface="Wingdings" panose="05000000000000000000" pitchFamily="2" charset="2"/>
              <a:buChar char="Ø"/>
            </a:pPr>
            <a:r>
              <a:rPr lang="tr-TR" sz="2000" i="1"/>
              <a:t>C. welchii</a:t>
            </a:r>
            <a:r>
              <a:rPr lang="tr-TR" sz="2000"/>
              <a:t> tip-C: Koyunların hemorajik enterotoksemisi (koyun) </a:t>
            </a:r>
          </a:p>
          <a:p>
            <a:pPr algn="just">
              <a:lnSpc>
                <a:spcPct val="100000"/>
              </a:lnSpc>
              <a:buFont typeface="Wingdings" panose="05000000000000000000" pitchFamily="2" charset="2"/>
              <a:buChar char="Ø"/>
            </a:pPr>
            <a:r>
              <a:rPr lang="tr-TR" sz="2000" i="1"/>
              <a:t>C. welchii</a:t>
            </a:r>
            <a:r>
              <a:rPr lang="tr-TR" sz="2000"/>
              <a:t> tip-D: Yumuşak böbrek hastalığı (koyun, kuzu) </a:t>
            </a:r>
          </a:p>
          <a:p>
            <a:pPr algn="just">
              <a:lnSpc>
                <a:spcPct val="100000"/>
              </a:lnSpc>
              <a:buFont typeface="Wingdings" panose="05000000000000000000" pitchFamily="2" charset="2"/>
              <a:buChar char="Ø"/>
            </a:pPr>
            <a:r>
              <a:rPr lang="tr-TR" sz="2000" i="1"/>
              <a:t>C. welchii</a:t>
            </a:r>
            <a:r>
              <a:rPr lang="tr-TR" sz="2000"/>
              <a:t> tip-E: Buzağı enterotoksemisi (buzağı) </a:t>
            </a:r>
          </a:p>
          <a:p>
            <a:pPr algn="just">
              <a:lnSpc>
                <a:spcPct val="100000"/>
              </a:lnSpc>
              <a:buFont typeface="Wingdings" panose="05000000000000000000" pitchFamily="2" charset="2"/>
              <a:buChar char="Ø"/>
            </a:pPr>
            <a:r>
              <a:rPr lang="tr-TR" sz="2000" i="1"/>
              <a:t>C. welchii</a:t>
            </a:r>
            <a:r>
              <a:rPr lang="tr-TR" sz="2000"/>
              <a:t> tip-F: Enteritis necroticans </a:t>
            </a:r>
          </a:p>
          <a:p>
            <a:pPr algn="just">
              <a:lnSpc>
                <a:spcPct val="100000"/>
              </a:lnSpc>
              <a:buFont typeface="Wingdings" panose="05000000000000000000" pitchFamily="2" charset="2"/>
              <a:buChar char="Ø"/>
            </a:pPr>
            <a:r>
              <a:rPr lang="tr-TR" sz="2000" i="1"/>
              <a:t>C. novyi</a:t>
            </a:r>
            <a:r>
              <a:rPr lang="tr-TR" sz="2000"/>
              <a:t>: İnfeksiyöz nekrotik hepatitis (koyun, sığır) </a:t>
            </a:r>
          </a:p>
          <a:p>
            <a:pPr algn="just">
              <a:lnSpc>
                <a:spcPct val="100000"/>
              </a:lnSpc>
              <a:buFont typeface="Wingdings" panose="05000000000000000000" pitchFamily="2" charset="2"/>
              <a:buChar char="Ø"/>
            </a:pPr>
            <a:r>
              <a:rPr lang="tr-TR" sz="2000" i="1"/>
              <a:t>C. haemolyticum</a:t>
            </a:r>
            <a:r>
              <a:rPr lang="tr-TR" sz="2000"/>
              <a:t>: İnfeksiyöz ikterohemoglobinüri (sığır, koyun, keçi, domuz) </a:t>
            </a:r>
          </a:p>
          <a:p>
            <a:pPr algn="just">
              <a:lnSpc>
                <a:spcPct val="100000"/>
              </a:lnSpc>
              <a:buFont typeface="Wingdings" panose="05000000000000000000" pitchFamily="2" charset="2"/>
              <a:buChar char="Ø"/>
            </a:pPr>
            <a:endParaRPr lang="tr-TR" sz="2000" dirty="0"/>
          </a:p>
        </p:txBody>
      </p:sp>
    </p:spTree>
    <p:extLst>
      <p:ext uri="{BB962C8B-B14F-4D97-AF65-F5344CB8AC3E}">
        <p14:creationId xmlns:p14="http://schemas.microsoft.com/office/powerpoint/2010/main" val="287352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dirty="0"/>
          </a:p>
          <a:p>
            <a:pPr marL="0" indent="0" algn="just">
              <a:lnSpc>
                <a:spcPct val="100000"/>
              </a:lnSpc>
              <a:buNone/>
            </a:pPr>
            <a:r>
              <a:rPr lang="tr-TR" sz="2000" dirty="0"/>
              <a:t>KOLİBASİLLOZİSLER</a:t>
            </a:r>
          </a:p>
          <a:p>
            <a:pPr marL="0" indent="0" algn="just">
              <a:lnSpc>
                <a:spcPct val="100000"/>
              </a:lnSpc>
              <a:buNone/>
            </a:pPr>
            <a:endParaRPr lang="tr-TR" sz="2000" dirty="0"/>
          </a:p>
          <a:p>
            <a:pPr algn="just">
              <a:lnSpc>
                <a:spcPct val="100000"/>
              </a:lnSpc>
              <a:buFont typeface="Wingdings" panose="05000000000000000000" pitchFamily="2" charset="2"/>
              <a:buChar char="Ø"/>
            </a:pPr>
            <a:r>
              <a:rPr lang="tr-TR" sz="2000" dirty="0"/>
              <a:t>Buzağı septisemisi</a:t>
            </a:r>
          </a:p>
          <a:p>
            <a:pPr algn="just">
              <a:lnSpc>
                <a:spcPct val="100000"/>
              </a:lnSpc>
              <a:buFont typeface="Wingdings" panose="05000000000000000000" pitchFamily="2" charset="2"/>
              <a:buChar char="Ø"/>
            </a:pPr>
            <a:r>
              <a:rPr lang="tr-TR" sz="2000" dirty="0"/>
              <a:t>Ekonomik kayıplar</a:t>
            </a:r>
          </a:p>
          <a:p>
            <a:pPr algn="just">
              <a:lnSpc>
                <a:spcPct val="100000"/>
              </a:lnSpc>
              <a:buFont typeface="Wingdings" panose="05000000000000000000" pitchFamily="2" charset="2"/>
              <a:buChar char="Ø"/>
            </a:pPr>
            <a:r>
              <a:rPr lang="tr-TR" sz="2000" dirty="0"/>
              <a:t>İshal, septisemi, </a:t>
            </a:r>
            <a:r>
              <a:rPr lang="tr-TR" sz="2000" dirty="0" err="1"/>
              <a:t>toksemi</a:t>
            </a:r>
            <a:r>
              <a:rPr lang="tr-TR" sz="2000" dirty="0"/>
              <a:t>, ani ölüm</a:t>
            </a:r>
          </a:p>
          <a:p>
            <a:pPr algn="just">
              <a:lnSpc>
                <a:spcPct val="100000"/>
              </a:lnSpc>
              <a:buFont typeface="Wingdings" panose="05000000000000000000" pitchFamily="2" charset="2"/>
              <a:buChar char="Ø"/>
            </a:pPr>
            <a:r>
              <a:rPr lang="tr-TR" sz="2000" dirty="0"/>
              <a:t>ETEC</a:t>
            </a:r>
            <a:r>
              <a:rPr lang="es-ES" sz="2000" dirty="0"/>
              <a:t>; </a:t>
            </a:r>
            <a:r>
              <a:rPr lang="tr-TR" sz="2000" dirty="0"/>
              <a:t>K</a:t>
            </a:r>
            <a:r>
              <a:rPr lang="es-ES" sz="2000" dirty="0"/>
              <a:t>99 ya da </a:t>
            </a:r>
            <a:r>
              <a:rPr lang="tr-TR" sz="2000" dirty="0"/>
              <a:t>K</a:t>
            </a:r>
            <a:r>
              <a:rPr lang="es-ES" sz="2000" dirty="0"/>
              <a:t>99+</a:t>
            </a:r>
            <a:r>
              <a:rPr lang="tr-TR" sz="2000" dirty="0"/>
              <a:t>F</a:t>
            </a:r>
            <a:r>
              <a:rPr lang="es-ES" sz="2000" dirty="0"/>
              <a:t>41</a:t>
            </a:r>
            <a:endParaRPr lang="tr-TR" sz="2000" dirty="0"/>
          </a:p>
          <a:p>
            <a:pPr algn="just">
              <a:lnSpc>
                <a:spcPct val="100000"/>
              </a:lnSpc>
              <a:buFont typeface="Wingdings" panose="05000000000000000000" pitchFamily="2" charset="2"/>
              <a:buChar char="Ø"/>
            </a:pPr>
            <a:r>
              <a:rPr lang="tr-TR" sz="2000" dirty="0"/>
              <a:t>Oral yolla; dışkı ve dışkı ile </a:t>
            </a:r>
            <a:r>
              <a:rPr lang="tr-TR" sz="2000" dirty="0" err="1"/>
              <a:t>kontamine</a:t>
            </a:r>
            <a:r>
              <a:rPr lang="tr-TR" sz="2000" dirty="0"/>
              <a:t> </a:t>
            </a:r>
            <a:r>
              <a:rPr lang="fi-FI" sz="2000" dirty="0"/>
              <a:t>olmuş yem ile sularla etken alinir.</a:t>
            </a:r>
            <a:endParaRPr lang="tr-TR" sz="2000" dirty="0"/>
          </a:p>
          <a:p>
            <a:pPr algn="just">
              <a:lnSpc>
                <a:spcPct val="110000"/>
              </a:lnSpc>
              <a:buFont typeface="Wingdings" panose="05000000000000000000" pitchFamily="2" charset="2"/>
              <a:buChar char="Ø"/>
            </a:pPr>
            <a:r>
              <a:rPr lang="tr-TR" sz="2000" dirty="0"/>
              <a:t>Hijyenik koşulların iyi olmaması, doğum öncesi stres, bağırsakta bulunan </a:t>
            </a:r>
            <a:r>
              <a:rPr lang="tr-TR" sz="2000" i="1" dirty="0" err="1"/>
              <a:t>E.coli</a:t>
            </a:r>
            <a:r>
              <a:rPr lang="tr-TR" sz="2000" dirty="0" err="1"/>
              <a:t>’lerin</a:t>
            </a:r>
            <a:r>
              <a:rPr lang="tr-TR" sz="2000" dirty="0"/>
              <a:t> sayılarının artması, iklim değişiklikleri, beslenme düzensizlikleri, patojen </a:t>
            </a:r>
            <a:r>
              <a:rPr lang="tr-TR" sz="2000" i="1" dirty="0"/>
              <a:t>E. </a:t>
            </a:r>
            <a:r>
              <a:rPr lang="tr-TR" sz="2000" i="1" dirty="0" err="1"/>
              <a:t>coli</a:t>
            </a:r>
            <a:r>
              <a:rPr lang="tr-TR" sz="2000" dirty="0" err="1"/>
              <a:t>’lerin</a:t>
            </a:r>
            <a:r>
              <a:rPr lang="tr-TR" sz="2000" dirty="0"/>
              <a:t> vücuda alınması hastalık için hazırlayıcı nedenlerdir.</a:t>
            </a:r>
          </a:p>
          <a:p>
            <a:pPr algn="just">
              <a:lnSpc>
                <a:spcPct val="110000"/>
              </a:lnSpc>
              <a:buFont typeface="Wingdings" panose="05000000000000000000" pitchFamily="2" charset="2"/>
              <a:buChar char="Ø"/>
            </a:pPr>
            <a:r>
              <a:rPr lang="tr-TR" sz="2000" dirty="0"/>
              <a:t>Kuzularda; buzağı </a:t>
            </a:r>
            <a:r>
              <a:rPr lang="tr-TR" sz="2000" dirty="0" err="1"/>
              <a:t>kolibasillozisine</a:t>
            </a:r>
            <a:r>
              <a:rPr lang="tr-TR" sz="2000" dirty="0"/>
              <a:t> benzer.</a:t>
            </a:r>
          </a:p>
          <a:p>
            <a:pPr algn="just">
              <a:lnSpc>
                <a:spcPct val="110000"/>
              </a:lnSpc>
              <a:buFont typeface="Wingdings" panose="05000000000000000000" pitchFamily="2" charset="2"/>
              <a:buChar char="Ø"/>
            </a:pPr>
            <a:r>
              <a:rPr lang="tr-TR" sz="2000" dirty="0"/>
              <a:t>Domuzlarda; K88 antijeni</a:t>
            </a:r>
          </a:p>
          <a:p>
            <a:pPr algn="just">
              <a:lnSpc>
                <a:spcPct val="110000"/>
              </a:lnSpc>
              <a:buFont typeface="Wingdings" panose="05000000000000000000" pitchFamily="2" charset="2"/>
              <a:buChar char="Ø"/>
            </a:pPr>
            <a:r>
              <a:rPr lang="tr-TR" sz="2000" dirty="0"/>
              <a:t>Kanatlılarda; </a:t>
            </a:r>
            <a:r>
              <a:rPr lang="tr-TR" sz="2000" dirty="0" err="1"/>
              <a:t>kolibasillozis</a:t>
            </a:r>
            <a:r>
              <a:rPr lang="tr-TR" sz="2000" dirty="0"/>
              <a:t>, </a:t>
            </a:r>
            <a:r>
              <a:rPr lang="tr-TR" sz="2000" dirty="0" err="1"/>
              <a:t>koligranüloma</a:t>
            </a:r>
            <a:r>
              <a:rPr lang="tr-TR" sz="2000" dirty="0"/>
              <a:t> (</a:t>
            </a:r>
            <a:r>
              <a:rPr lang="tr-TR" sz="2000" dirty="0" err="1"/>
              <a:t>hijarre</a:t>
            </a:r>
            <a:r>
              <a:rPr lang="tr-TR" sz="2000" dirty="0"/>
              <a:t> hastalığı, </a:t>
            </a:r>
            <a:r>
              <a:rPr lang="tr-TR" sz="2000" dirty="0" err="1"/>
              <a:t>enterit</a:t>
            </a:r>
            <a:r>
              <a:rPr lang="tr-TR" sz="2000" dirty="0"/>
              <a:t>, </a:t>
            </a:r>
            <a:r>
              <a:rPr lang="tr-TR" sz="2000" dirty="0" err="1"/>
              <a:t>salpingit</a:t>
            </a:r>
            <a:r>
              <a:rPr lang="tr-TR" sz="2000" dirty="0"/>
              <a:t>, </a:t>
            </a:r>
            <a:r>
              <a:rPr lang="tr-TR" sz="2000" dirty="0" err="1"/>
              <a:t>artrit</a:t>
            </a:r>
            <a:r>
              <a:rPr lang="tr-TR" sz="2000" dirty="0"/>
              <a:t>, hava kesesi </a:t>
            </a:r>
            <a:r>
              <a:rPr lang="fi-FI" sz="2000" dirty="0"/>
              <a:t>yang</a:t>
            </a:r>
            <a:r>
              <a:rPr lang="tr-TR" sz="2000" dirty="0"/>
              <a:t>ı</a:t>
            </a:r>
            <a:r>
              <a:rPr lang="fi-FI" sz="2000" dirty="0"/>
              <a:t>s</a:t>
            </a:r>
            <a:r>
              <a:rPr lang="tr-TR" sz="2000" dirty="0"/>
              <a:t>ı </a:t>
            </a:r>
            <a:r>
              <a:rPr lang="fi-FI" sz="2000" dirty="0"/>
              <a:t>ve sar</a:t>
            </a:r>
            <a:r>
              <a:rPr lang="tr-TR" sz="2000" dirty="0"/>
              <a:t>ı </a:t>
            </a:r>
            <a:r>
              <a:rPr lang="fi-FI" sz="2000" dirty="0"/>
              <a:t>kesesi yang</a:t>
            </a:r>
            <a:r>
              <a:rPr lang="tr-TR" sz="2000" dirty="0"/>
              <a:t>ı</a:t>
            </a:r>
            <a:r>
              <a:rPr lang="fi-FI" sz="2000" dirty="0"/>
              <a:t>s</a:t>
            </a:r>
            <a:r>
              <a:rPr lang="tr-TR" sz="2000" dirty="0"/>
              <a:t>ı</a:t>
            </a:r>
            <a:r>
              <a:rPr lang="fi-FI" sz="2000" dirty="0"/>
              <a:t> ile</a:t>
            </a:r>
            <a:r>
              <a:rPr lang="tr-TR" sz="2000" dirty="0"/>
              <a:t> </a:t>
            </a:r>
            <a:r>
              <a:rPr lang="tr-TR" sz="2000" dirty="0" err="1"/>
              <a:t>omfalitlere</a:t>
            </a:r>
            <a:r>
              <a:rPr lang="tr-TR" sz="2000" dirty="0"/>
              <a:t> neden olur.</a:t>
            </a:r>
          </a:p>
          <a:p>
            <a:pPr marL="0" indent="0" algn="just">
              <a:lnSpc>
                <a:spcPct val="110000"/>
              </a:lnSpc>
              <a:buNone/>
            </a:pPr>
            <a:endParaRPr lang="tr-TR" sz="2000" dirty="0"/>
          </a:p>
        </p:txBody>
      </p:sp>
    </p:spTree>
    <p:extLst>
      <p:ext uri="{BB962C8B-B14F-4D97-AF65-F5344CB8AC3E}">
        <p14:creationId xmlns:p14="http://schemas.microsoft.com/office/powerpoint/2010/main" val="60011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a:p>
          <a:p>
            <a:pPr marL="0" indent="0" algn="just">
              <a:lnSpc>
                <a:spcPct val="100000"/>
              </a:lnSpc>
              <a:buNone/>
            </a:pPr>
            <a:r>
              <a:rPr lang="tr-TR" sz="2000"/>
              <a:t>ETİYOLOJİ</a:t>
            </a:r>
          </a:p>
          <a:p>
            <a:pPr marL="0" indent="0" algn="just">
              <a:lnSpc>
                <a:spcPct val="100000"/>
              </a:lnSpc>
              <a:buNone/>
            </a:pPr>
            <a:endParaRPr lang="tr-TR" sz="2000"/>
          </a:p>
          <a:p>
            <a:pPr marL="0" indent="0" algn="just">
              <a:lnSpc>
                <a:spcPct val="100000"/>
              </a:lnSpc>
              <a:buNone/>
            </a:pPr>
            <a:r>
              <a:rPr lang="tr-TR" sz="2000"/>
              <a:t>Klostridiumlar, Gram pozitif, hareketli (</a:t>
            </a:r>
            <a:r>
              <a:rPr lang="tr-TR" sz="2000" i="1"/>
              <a:t>C. welchii</a:t>
            </a:r>
            <a:r>
              <a:rPr lang="tr-TR" sz="2000"/>
              <a:t> hariç), sporlu (subterminal=</a:t>
            </a:r>
            <a:r>
              <a:rPr lang="tr-TR" sz="2000" i="1"/>
              <a:t>C. botulinum</a:t>
            </a:r>
            <a:r>
              <a:rPr lang="tr-TR" sz="2000"/>
              <a:t>, </a:t>
            </a:r>
            <a:r>
              <a:rPr lang="tr-TR" sz="2000" i="1"/>
              <a:t>C. septicum</a:t>
            </a:r>
            <a:r>
              <a:rPr lang="tr-TR" sz="2000"/>
              <a:t>,</a:t>
            </a:r>
            <a:r>
              <a:rPr lang="tr-TR" sz="2000" i="1"/>
              <a:t>C. welchii</a:t>
            </a:r>
            <a:r>
              <a:rPr lang="tr-TR" sz="2000"/>
              <a:t> (</a:t>
            </a:r>
            <a:r>
              <a:rPr lang="tr-TR" sz="2000" i="1"/>
              <a:t>C. perfringens</a:t>
            </a:r>
            <a:r>
              <a:rPr lang="tr-TR" sz="2000"/>
              <a:t>), </a:t>
            </a:r>
            <a:r>
              <a:rPr lang="tr-TR" sz="2000" i="1"/>
              <a:t>C. oedematiens</a:t>
            </a:r>
            <a:r>
              <a:rPr lang="tr-TR" sz="2000"/>
              <a:t>, </a:t>
            </a:r>
            <a:r>
              <a:rPr lang="tr-TR" sz="2000" i="1"/>
              <a:t>C. haemolyticum</a:t>
            </a:r>
            <a:r>
              <a:rPr lang="tr-TR" sz="2000"/>
              <a:t>; terminal=</a:t>
            </a:r>
            <a:r>
              <a:rPr lang="tr-TR" sz="2000" i="1"/>
              <a:t>C. botulinum</a:t>
            </a:r>
            <a:r>
              <a:rPr lang="tr-TR" sz="2000"/>
              <a:t>, </a:t>
            </a:r>
            <a:r>
              <a:rPr lang="tr-TR" sz="2000" i="1"/>
              <a:t>C. tetani</a:t>
            </a:r>
            <a:r>
              <a:rPr lang="tr-TR" sz="2000"/>
              <a:t> , </a:t>
            </a:r>
            <a:r>
              <a:rPr lang="tr-TR" sz="2000" i="1"/>
              <a:t>C. chauvoei</a:t>
            </a:r>
            <a:r>
              <a:rPr lang="tr-TR" sz="2000"/>
              <a:t>; ve sentral= </a:t>
            </a:r>
            <a:r>
              <a:rPr lang="tr-TR" sz="2000" i="1"/>
              <a:t>C. botulinum</a:t>
            </a:r>
            <a:r>
              <a:rPr lang="tr-TR" sz="2000"/>
              <a:t>, </a:t>
            </a:r>
            <a:r>
              <a:rPr lang="tr-TR" sz="2000" i="1"/>
              <a:t>C. chauvoei</a:t>
            </a:r>
            <a:r>
              <a:rPr lang="tr-TR" sz="2000"/>
              <a:t>, </a:t>
            </a:r>
            <a:r>
              <a:rPr lang="tr-TR" sz="2000" i="1"/>
              <a:t>C. septicum</a:t>
            </a:r>
            <a:r>
              <a:rPr lang="tr-TR" sz="2000"/>
              <a:t>, </a:t>
            </a:r>
            <a:r>
              <a:rPr lang="tr-TR" sz="2000" i="1"/>
              <a:t>C. welchii</a:t>
            </a:r>
            <a:r>
              <a:rPr lang="tr-TR" sz="2000"/>
              <a:t>), kapsülsüz (</a:t>
            </a:r>
            <a:r>
              <a:rPr lang="tr-TR" sz="2000" i="1"/>
              <a:t>C. welchii</a:t>
            </a:r>
            <a:r>
              <a:rPr lang="tr-TR" sz="2000"/>
              <a:t> hariç), uçları yuvarlak veya küt şekilli basillerdir. Kültürlerde tek tek, çift, kısa zincirler veya flamentler tarzında görülür. Genelde sporların çapı basillerin çapından büyük olduğu için, basile yüzük, tokmak, raket, mekik gibi çeşitli şekiller verdirir. Klostridiumlar katı besi yerlerinde 37</a:t>
            </a:r>
            <a:r>
              <a:rPr lang="tr-TR" sz="2000" baseline="30000"/>
              <a:t> o</a:t>
            </a:r>
            <a:r>
              <a:rPr lang="tr-TR" sz="2000"/>
              <a:t>C'de 24-48-72 saat içinde ortası kabarık, granüllü, düzenli veya düzensiz, kenarları çentikli, bazen de düzgün, flamentli görünümde, 2-4 mm çapında, saydam koloniler oluşturur. Kanlı agarda grimsi, nemli ve büyük boyda beta hemolitik koloniler meydana getirir. Vejetatif klostridiumlar çevre koşullarına ve dezenfektanlara karşı dayanıklı değildir. Endosporlar ise kuruluğa, ısı, radyasyon ve dezenfektanlara karşı dirençlidir. </a:t>
            </a:r>
            <a:r>
              <a:rPr lang="tr-TR" sz="2000" i="1"/>
              <a:t>C. welchii</a:t>
            </a:r>
            <a:r>
              <a:rPr lang="tr-TR" sz="2000"/>
              <a:t> dışındakiler O somatik antijen dışında flagellar antijene de sahiptirler. Klostridiumlar uygun koşullarda toksin oluşturmaktadırlar. Patojen olanların patojeniteleri oluşturdukları toksinin etkisine bağlıdır. Bazı klotridiumlar hayvan vücudunun dışında veya vücut içinde belli bir yerde sınırlı olarak güçlü toksinler oluştururlar. </a:t>
            </a:r>
            <a:r>
              <a:rPr lang="tr-TR" sz="2000" i="1"/>
              <a:t>C. tetani</a:t>
            </a:r>
            <a:r>
              <a:rPr lang="tr-TR" sz="2000"/>
              <a:t> ve </a:t>
            </a:r>
            <a:r>
              <a:rPr lang="tr-TR" sz="2000" i="1"/>
              <a:t>C. botulinum</a:t>
            </a:r>
            <a:r>
              <a:rPr lang="tr-TR" sz="2000"/>
              <a:t> hayvan vücudu dışında (</a:t>
            </a:r>
            <a:r>
              <a:rPr lang="tr-TR" sz="2000" i="1"/>
              <a:t>C. botulinum</a:t>
            </a:r>
            <a:r>
              <a:rPr lang="tr-TR" sz="2000"/>
              <a:t>) ve vücut içinde lokal olarak belli bir yerde (</a:t>
            </a:r>
            <a:r>
              <a:rPr lang="tr-TR" sz="2000" i="1"/>
              <a:t>C. tetani</a:t>
            </a:r>
            <a:r>
              <a:rPr lang="tr-TR" sz="2000"/>
              <a:t> ) güçlü ekzotoksin oluşturan etkenlerdir. Diğer patojen klostridiumlar konak hayvanın barsak kanalı veya yerleştikleri dokularda ürerler ve dokulara yayılabilirler. Yaralardan dokulara ulaşan klostridiumlar üremeleri sonrası oluşan toksinler dokularda yayılır. Dokular yıkımlanır, gazlı gangren, ödem ve nekrozlar oluşur.</a:t>
            </a:r>
          </a:p>
          <a:p>
            <a:pPr marL="0" indent="0" algn="just">
              <a:lnSpc>
                <a:spcPct val="100000"/>
              </a:lnSpc>
              <a:buNone/>
            </a:pPr>
            <a:endParaRPr lang="tr-TR" sz="2000"/>
          </a:p>
        </p:txBody>
      </p:sp>
    </p:spTree>
    <p:extLst>
      <p:ext uri="{BB962C8B-B14F-4D97-AF65-F5344CB8AC3E}">
        <p14:creationId xmlns:p14="http://schemas.microsoft.com/office/powerpoint/2010/main" val="1379104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lnSpcReduction="10000"/>
          </a:bodyPr>
          <a:lstStyle/>
          <a:p>
            <a:pPr marL="0" indent="0" algn="just">
              <a:lnSpc>
                <a:spcPct val="100000"/>
              </a:lnSpc>
              <a:buNone/>
            </a:pPr>
            <a:endParaRPr lang="tr-TR" sz="2000"/>
          </a:p>
          <a:p>
            <a:pPr marL="0" indent="0" algn="just">
              <a:lnSpc>
                <a:spcPct val="100000"/>
              </a:lnSpc>
              <a:buNone/>
            </a:pPr>
            <a:r>
              <a:rPr lang="tr-TR" sz="2000"/>
              <a:t>EPİDEMİYOLOJİ</a:t>
            </a:r>
          </a:p>
          <a:p>
            <a:pPr marL="0" indent="0" algn="just">
              <a:lnSpc>
                <a:spcPct val="100000"/>
              </a:lnSpc>
              <a:buNone/>
            </a:pPr>
            <a:endParaRPr lang="tr-TR" sz="2000"/>
          </a:p>
          <a:p>
            <a:pPr marL="0" indent="0" algn="just">
              <a:lnSpc>
                <a:spcPct val="100000"/>
              </a:lnSpc>
              <a:buNone/>
            </a:pPr>
            <a:r>
              <a:rPr lang="tr-TR" sz="2000"/>
              <a:t>Bulaşma yaralardan veya sindirim kanalı ile olmaktadır. İnfekte hayvanların dışkıları ile kontamine edilmiş otlaklar bulaşmada etkilidir. Mevsimler, beslenme şekli gibi nedenler de hastalıkların çıkışında önemli rol oynar. </a:t>
            </a:r>
          </a:p>
          <a:p>
            <a:pPr marL="0" indent="0" algn="just">
              <a:lnSpc>
                <a:spcPct val="100000"/>
              </a:lnSpc>
              <a:buNone/>
            </a:pPr>
            <a:endParaRPr lang="tr-TR" sz="2000"/>
          </a:p>
          <a:p>
            <a:pPr marL="0" indent="0" algn="just">
              <a:lnSpc>
                <a:spcPct val="100000"/>
              </a:lnSpc>
              <a:buNone/>
            </a:pPr>
            <a:r>
              <a:rPr lang="tr-TR" sz="2000"/>
              <a:t>HASTALIK BELİRTİLERİ</a:t>
            </a:r>
          </a:p>
          <a:p>
            <a:pPr marL="0" indent="0" algn="just">
              <a:lnSpc>
                <a:spcPct val="100000"/>
              </a:lnSpc>
              <a:buNone/>
            </a:pPr>
            <a:endParaRPr lang="tr-TR" sz="2000"/>
          </a:p>
          <a:p>
            <a:pPr marL="0" indent="0" algn="just">
              <a:lnSpc>
                <a:spcPct val="100000"/>
              </a:lnSpc>
              <a:buNone/>
            </a:pPr>
            <a:r>
              <a:rPr lang="tr-TR" sz="2000" b="1"/>
              <a:t>Botulismus</a:t>
            </a:r>
            <a:r>
              <a:rPr lang="tr-TR" sz="2000"/>
              <a:t>: insan ve hayvanlarda </a:t>
            </a:r>
            <a:r>
              <a:rPr lang="tr-TR" sz="2000" i="1"/>
              <a:t>C. botulinum</a:t>
            </a:r>
            <a:r>
              <a:rPr lang="tr-TR" sz="2000"/>
              <a:t> tarafından oluşturulan toksinlerle bulaşma hayvansal ve bitkisel gıdaların alınmasıyla baş, boyun ve bacak kaslarında zafiyet ve motor sinirlerin felciyle seyreden öldürücü bir hastalıktır.</a:t>
            </a:r>
          </a:p>
          <a:p>
            <a:pPr marL="0" indent="0" algn="just">
              <a:lnSpc>
                <a:spcPct val="100000"/>
              </a:lnSpc>
              <a:buNone/>
            </a:pPr>
            <a:r>
              <a:rPr lang="tr-TR" sz="2000" b="1"/>
              <a:t>Tetanoz</a:t>
            </a:r>
            <a:r>
              <a:rPr lang="tr-TR" sz="2000"/>
              <a:t>: Orijinini yaradan alan ve merkezi sinir sistemini etkileyen </a:t>
            </a:r>
            <a:r>
              <a:rPr lang="tr-TR" sz="2000" i="1"/>
              <a:t>C. tetani</a:t>
            </a:r>
            <a:r>
              <a:rPr lang="tr-TR" sz="2000"/>
              <a:t> ekzotoksini tarafından oluşturulan, çizgili kasların spazmodik kontraksiyonlarýna neden olarak sinirsel bir intoksikasyonla karakterize infeksiyöz bir hastalıktır.</a:t>
            </a:r>
          </a:p>
          <a:p>
            <a:pPr marL="0" indent="0" algn="just">
              <a:lnSpc>
                <a:spcPct val="100000"/>
              </a:lnSpc>
              <a:buNone/>
            </a:pPr>
            <a:r>
              <a:rPr lang="tr-TR" sz="2000" b="1"/>
              <a:t>Yanıkara</a:t>
            </a:r>
            <a:r>
              <a:rPr lang="tr-TR" sz="2000"/>
              <a:t>: </a:t>
            </a:r>
            <a:r>
              <a:rPr lang="tr-TR" sz="2000" i="1"/>
              <a:t>C. chauvoei</a:t>
            </a:r>
            <a:r>
              <a:rPr lang="tr-TR" sz="2000"/>
              <a:t> tarafından oluşturulan sığırlara özel, koyun ve keçilere de geçebilen ve özellikle, gluteal bölgede sero-hemorajik ve çıtırtılı ödemli lezyonlar meydana getiren akut, ateşli, öldürücü ve toksemi ile karakterize bir hastalıktır.</a:t>
            </a:r>
          </a:p>
          <a:p>
            <a:pPr marL="0" indent="0" algn="just">
              <a:lnSpc>
                <a:spcPct val="100000"/>
              </a:lnSpc>
              <a:buNone/>
            </a:pPr>
            <a:r>
              <a:rPr lang="tr-TR" sz="2000" b="1"/>
              <a:t>Bradzot hastalığı</a:t>
            </a:r>
            <a:r>
              <a:rPr lang="tr-TR" sz="2000"/>
              <a:t>: Bradzot, genç koyunların abomasus mukozasının hemorajik yangısı, ödem, ülserasyonu ile karakterize toksemik ve yüksek oranda öldürücü akut ve infeksiyöz bir hastalığıdır.</a:t>
            </a:r>
          </a:p>
          <a:p>
            <a:pPr marL="0" indent="0" algn="just">
              <a:lnSpc>
                <a:spcPct val="100000"/>
              </a:lnSpc>
              <a:buNone/>
            </a:pPr>
            <a:endParaRPr lang="tr-TR" sz="2000"/>
          </a:p>
        </p:txBody>
      </p:sp>
    </p:spTree>
    <p:extLst>
      <p:ext uri="{BB962C8B-B14F-4D97-AF65-F5344CB8AC3E}">
        <p14:creationId xmlns:p14="http://schemas.microsoft.com/office/powerpoint/2010/main" val="2048726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fontScale="92500" lnSpcReduction="20000"/>
          </a:bodyPr>
          <a:lstStyle/>
          <a:p>
            <a:pPr marL="0" indent="0" algn="just">
              <a:lnSpc>
                <a:spcPct val="110000"/>
              </a:lnSpc>
              <a:buNone/>
            </a:pPr>
            <a:r>
              <a:rPr lang="tr-TR" sz="2000" b="1"/>
              <a:t>Enterotoksemi</a:t>
            </a:r>
            <a:r>
              <a:rPr lang="tr-TR" sz="2000"/>
              <a:t>: Enterotoksemi, </a:t>
            </a:r>
            <a:r>
              <a:rPr lang="tr-TR" sz="2000" i="1"/>
              <a:t>C. perfringens</a:t>
            </a:r>
            <a:r>
              <a:rPr lang="tr-TR" sz="2000"/>
              <a:t> (</a:t>
            </a:r>
            <a:r>
              <a:rPr lang="tr-TR" sz="2000" i="1"/>
              <a:t>C. welchii</a:t>
            </a:r>
            <a:r>
              <a:rPr lang="tr-TR" sz="2000"/>
              <a:t>) tarafından barsaklarda toksin salgılanarak ani ölümlere neden olan, özellikle, koyun ve kuzuların abomasus ve ince barsaklarında konjestiyon, kanamalar ve ülserlerle karakterize olan, bakteriyemi ve toksemi ile seyreden öldürücü bir hastalıktır.</a:t>
            </a:r>
          </a:p>
          <a:p>
            <a:pPr marL="0" indent="0" algn="just">
              <a:lnSpc>
                <a:spcPct val="110000"/>
              </a:lnSpc>
              <a:buNone/>
            </a:pPr>
            <a:r>
              <a:rPr lang="tr-TR" sz="2000" b="1"/>
              <a:t>İnsanlarda gazlı gangren</a:t>
            </a:r>
            <a:r>
              <a:rPr lang="tr-TR" sz="2000"/>
              <a:t>:</a:t>
            </a:r>
            <a:r>
              <a:rPr lang="tr-TR" sz="2000" i="1"/>
              <a:t> C. welchii</a:t>
            </a:r>
            <a:r>
              <a:rPr lang="tr-TR" sz="2000"/>
              <a:t> Tip-A insanlarda gazlı gangren (</a:t>
            </a:r>
            <a:r>
              <a:rPr lang="tr-TR" sz="2000" i="1"/>
              <a:t>Clostridial myositis</a:t>
            </a:r>
            <a:r>
              <a:rPr lang="tr-TR" sz="2000"/>
              <a:t>), septisemi ve gıda zehirlenmesine neden olur. Bakteri aynı zamanda hayvanlarda yara infeksiyonu, yeni doğan kuzularda hemolitik anemi, ikterus ve hemoglobinüriye neden olur.</a:t>
            </a:r>
          </a:p>
          <a:p>
            <a:pPr marL="0" indent="0" algn="just">
              <a:lnSpc>
                <a:spcPct val="110000"/>
              </a:lnSpc>
              <a:buNone/>
            </a:pPr>
            <a:r>
              <a:rPr lang="tr-TR" sz="2000" b="1"/>
              <a:t>Kuzu dizanterisi</a:t>
            </a:r>
            <a:r>
              <a:rPr lang="tr-TR" sz="2000"/>
              <a:t>:</a:t>
            </a:r>
            <a:r>
              <a:rPr lang="tr-TR" sz="2000" i="1"/>
              <a:t> Cl. welchii</a:t>
            </a:r>
            <a:r>
              <a:rPr lang="tr-TR" sz="2000"/>
              <a:t> Tip-B tarafından 1-2 haftalık kuzularda oluşturulan perakut, öldürücü, toksemik ve enzootik bir hastalıktır.</a:t>
            </a:r>
          </a:p>
          <a:p>
            <a:pPr marL="0" indent="0" algn="just">
              <a:lnSpc>
                <a:spcPct val="110000"/>
              </a:lnSpc>
              <a:buNone/>
            </a:pPr>
            <a:r>
              <a:rPr lang="tr-TR" sz="2000" b="1"/>
              <a:t>Ergin koyunların hemorajik enterotoksemisi</a:t>
            </a:r>
            <a:r>
              <a:rPr lang="tr-TR" sz="2000"/>
              <a:t>:</a:t>
            </a:r>
            <a:r>
              <a:rPr lang="tr-TR" sz="2000" i="1"/>
              <a:t> C. welchii</a:t>
            </a:r>
            <a:r>
              <a:rPr lang="tr-TR" sz="2000"/>
              <a:t> Tip-C toksini tarafından ergin koyunlarda oluşturulan öldürücü, perakut ve toksemik bir hastalıktır.</a:t>
            </a:r>
          </a:p>
          <a:p>
            <a:pPr marL="0" indent="0" algn="just">
              <a:lnSpc>
                <a:spcPct val="110000"/>
              </a:lnSpc>
              <a:buNone/>
            </a:pPr>
            <a:r>
              <a:rPr lang="tr-TR" sz="2000" b="1"/>
              <a:t>Yumuşak böbrek hastalığı</a:t>
            </a:r>
            <a:r>
              <a:rPr lang="tr-TR" sz="2000"/>
              <a:t>: Bu hastalık ruminantların ince barsaklarındaki</a:t>
            </a:r>
            <a:r>
              <a:rPr lang="tr-TR" sz="2000" i="1"/>
              <a:t>C. welchii</a:t>
            </a:r>
            <a:r>
              <a:rPr lang="tr-TR" sz="2000"/>
              <a:t> Tip-D 'nin çoğalması ve toksin salgılaması sonucu perakut ve yüksek derecede ölümlere neden olan toksemik bir infeksiyondur.</a:t>
            </a:r>
          </a:p>
          <a:p>
            <a:pPr marL="0" indent="0" algn="just">
              <a:lnSpc>
                <a:spcPct val="110000"/>
              </a:lnSpc>
              <a:buNone/>
            </a:pPr>
            <a:r>
              <a:rPr lang="tr-TR" sz="2000" b="1"/>
              <a:t>Buzağı enterotoksemisi</a:t>
            </a:r>
            <a:r>
              <a:rPr lang="tr-TR" sz="2000"/>
              <a:t>: </a:t>
            </a:r>
            <a:r>
              <a:rPr lang="tr-TR" sz="2000" i="1"/>
              <a:t>C. welchii</a:t>
            </a:r>
            <a:r>
              <a:rPr lang="tr-TR" sz="2000"/>
              <a:t> Tip-E tarafından genç hayvanlarda (2-3 haftalık) oluşturulan nekrotik, hemorajik enteritis ve genel toksemi arazları ile beliren spazmodik bir infeksiyondur.</a:t>
            </a:r>
          </a:p>
          <a:p>
            <a:pPr marL="0" indent="0" algn="just">
              <a:lnSpc>
                <a:spcPct val="110000"/>
              </a:lnSpc>
              <a:buNone/>
            </a:pPr>
            <a:r>
              <a:rPr lang="tr-TR" sz="2000" b="1"/>
              <a:t>Enteritis necroticans</a:t>
            </a:r>
            <a:r>
              <a:rPr lang="tr-TR" sz="2000"/>
              <a:t>: </a:t>
            </a:r>
            <a:r>
              <a:rPr lang="tr-TR" sz="2000" i="1"/>
              <a:t>C. welchii</a:t>
            </a:r>
            <a:r>
              <a:rPr lang="tr-TR" sz="2000"/>
              <a:t> Tip-F'nin beta toksini tarafından oluşturulan karında sancı ve şiddetli ishal ile karakterize bir hastalıktır.</a:t>
            </a:r>
          </a:p>
          <a:p>
            <a:pPr marL="0" indent="0" algn="just">
              <a:lnSpc>
                <a:spcPct val="110000"/>
              </a:lnSpc>
              <a:buNone/>
            </a:pPr>
            <a:r>
              <a:rPr lang="tr-TR" sz="2000" b="1"/>
              <a:t>İnfeksiyöz nekrotik hepatitis</a:t>
            </a:r>
            <a:r>
              <a:rPr lang="tr-TR" sz="2000"/>
              <a:t>: Kara hastalık adı verilen infeksiyöz nekrotik hepatitis koyunların ve bazen de sığırların </a:t>
            </a:r>
            <a:r>
              <a:rPr lang="tr-TR" sz="2000" i="1"/>
              <a:t>C novyi</a:t>
            </a:r>
            <a:r>
              <a:rPr lang="tr-TR" sz="2000"/>
              <a:t> (</a:t>
            </a:r>
            <a:r>
              <a:rPr lang="tr-TR" sz="2000" i="1"/>
              <a:t>C. oedematiens</a:t>
            </a:r>
            <a:r>
              <a:rPr lang="tr-TR" sz="2000"/>
              <a:t>) tarafından oluşturulan, akut toksemik ve karaciğer nekrozları ile beliren bir hastalığıdır. Hastalık, genellikle, fasciolasis ve dicroceliasis ile ilişkili olup bunlarla birlikte görülen bir hastalığıdır.</a:t>
            </a:r>
          </a:p>
          <a:p>
            <a:pPr marL="0" indent="0" algn="just">
              <a:lnSpc>
                <a:spcPct val="110000"/>
              </a:lnSpc>
              <a:buNone/>
            </a:pPr>
            <a:r>
              <a:rPr lang="tr-TR" sz="2000" b="1"/>
              <a:t>İnfeksiyöz ikterohemoglobinüri</a:t>
            </a:r>
            <a:r>
              <a:rPr lang="tr-TR" sz="2000"/>
              <a:t>: Sığır, koyun bazen de keçi ve domuzlarda yüksek ateş, hemoglobinüri, ikter, karaciğerde nekrotik fuayyeler, intestinal hemorajiler ve intoksikasyon ile seyreden akut, infeksiyöz bir hastalıktır.</a:t>
            </a:r>
          </a:p>
          <a:p>
            <a:pPr marL="0" indent="0" algn="just">
              <a:lnSpc>
                <a:spcPct val="110000"/>
              </a:lnSpc>
              <a:buNone/>
            </a:pPr>
            <a:endParaRPr lang="tr-TR" sz="2000" dirty="0"/>
          </a:p>
        </p:txBody>
      </p:sp>
    </p:spTree>
    <p:extLst>
      <p:ext uri="{BB962C8B-B14F-4D97-AF65-F5344CB8AC3E}">
        <p14:creationId xmlns:p14="http://schemas.microsoft.com/office/powerpoint/2010/main" val="43983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a:p>
          <a:p>
            <a:pPr marL="0" indent="0" algn="just">
              <a:lnSpc>
                <a:spcPct val="100000"/>
              </a:lnSpc>
              <a:buNone/>
            </a:pPr>
            <a:r>
              <a:rPr lang="tr-TR" sz="2000"/>
              <a:t>LABORATUVAR TANISI</a:t>
            </a:r>
          </a:p>
          <a:p>
            <a:pPr marL="0" indent="0" algn="just">
              <a:lnSpc>
                <a:spcPct val="100000"/>
              </a:lnSpc>
              <a:buNone/>
            </a:pPr>
            <a:endParaRPr lang="tr-TR" sz="2000"/>
          </a:p>
          <a:p>
            <a:pPr marL="0" indent="0" algn="just">
              <a:lnSpc>
                <a:spcPct val="100000"/>
              </a:lnSpc>
              <a:buNone/>
            </a:pPr>
            <a:r>
              <a:rPr lang="tr-TR" sz="2000"/>
              <a:t>Şüpheli gıda maddeleri ve hastalıktan ölmüş hayvanların çeşitli iç organları, yara veya portantre civarından el ayası büyüklüğünde parça, yaradan alınan kazıntı ve yara içinden gelen akıntı (</a:t>
            </a:r>
            <a:r>
              <a:rPr lang="tr-TR" sz="2000" i="1"/>
              <a:t>C. tetani</a:t>
            </a:r>
            <a:r>
              <a:rPr lang="tr-TR" sz="2000"/>
              <a:t> ), kan ve ödem sıvısı (</a:t>
            </a:r>
            <a:r>
              <a:rPr lang="tr-TR" sz="2000" i="1"/>
              <a:t>C. chauvoei</a:t>
            </a:r>
            <a:r>
              <a:rPr lang="tr-TR" sz="2000"/>
              <a:t>), femur, abomasus içeriği, idrar (</a:t>
            </a:r>
            <a:r>
              <a:rPr lang="tr-TR" sz="2000" i="1"/>
              <a:t>C. welchii</a:t>
            </a:r>
            <a:r>
              <a:rPr lang="tr-TR" sz="2000"/>
              <a:t>) gibi marazi maddeler laboratuvar tanısında kullanılır.</a:t>
            </a:r>
          </a:p>
          <a:p>
            <a:pPr marL="0" indent="0" algn="just">
              <a:lnSpc>
                <a:spcPct val="100000"/>
              </a:lnSpc>
              <a:buNone/>
            </a:pPr>
            <a:endParaRPr lang="tr-TR" sz="2000"/>
          </a:p>
          <a:p>
            <a:pPr marL="0" indent="0" algn="just">
              <a:lnSpc>
                <a:spcPct val="100000"/>
              </a:lnSpc>
              <a:buNone/>
            </a:pPr>
            <a:r>
              <a:rPr lang="tr-TR" sz="2000"/>
              <a:t>BAKTERİYOSKOPİ</a:t>
            </a:r>
          </a:p>
          <a:p>
            <a:pPr marL="0" indent="0" algn="just">
              <a:lnSpc>
                <a:spcPct val="100000"/>
              </a:lnSpc>
              <a:buNone/>
            </a:pPr>
            <a:endParaRPr lang="tr-TR" sz="2000"/>
          </a:p>
          <a:p>
            <a:pPr marL="0" indent="0" algn="just">
              <a:lnSpc>
                <a:spcPct val="100000"/>
              </a:lnSpc>
              <a:buNone/>
            </a:pPr>
            <a:r>
              <a:rPr lang="tr-TR" sz="2000"/>
              <a:t>Laboratuvara gönderilen marazi maddelerden hazırlanan preparatlar Gram ve spor boyama yöntemleriyle boyanarak Gram pozitif sporlu etkenler görülmeye çalışılır.</a:t>
            </a:r>
          </a:p>
          <a:p>
            <a:pPr marL="0" indent="0" algn="just">
              <a:lnSpc>
                <a:spcPct val="100000"/>
              </a:lnSpc>
              <a:buNone/>
            </a:pPr>
            <a:endParaRPr lang="tr-TR" sz="2000"/>
          </a:p>
        </p:txBody>
      </p:sp>
    </p:spTree>
    <p:extLst>
      <p:ext uri="{BB962C8B-B14F-4D97-AF65-F5344CB8AC3E}">
        <p14:creationId xmlns:p14="http://schemas.microsoft.com/office/powerpoint/2010/main" val="3323368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a:p>
          <a:p>
            <a:pPr marL="0" indent="0" algn="just">
              <a:lnSpc>
                <a:spcPct val="100000"/>
              </a:lnSpc>
              <a:buNone/>
            </a:pPr>
            <a:r>
              <a:rPr lang="tr-TR" sz="2000"/>
              <a:t>KÜLTÜR</a:t>
            </a:r>
          </a:p>
          <a:p>
            <a:pPr marL="0" indent="0" algn="just">
              <a:lnSpc>
                <a:spcPct val="100000"/>
              </a:lnSpc>
              <a:buNone/>
            </a:pPr>
            <a:endParaRPr lang="tr-TR" sz="2000"/>
          </a:p>
          <a:p>
            <a:pPr marL="0" indent="0" algn="just">
              <a:lnSpc>
                <a:spcPct val="100000"/>
              </a:lnSpc>
              <a:buNone/>
            </a:pPr>
            <a:r>
              <a:rPr lang="tr-TR" sz="2000"/>
              <a:t>a) Katı besiyeri: Kanlı agar, laktozlu yumurta sarılı ve sütlü agar, glukozlu kanlı agar.</a:t>
            </a:r>
          </a:p>
          <a:p>
            <a:pPr marL="0" indent="0" algn="just">
              <a:lnSpc>
                <a:spcPct val="100000"/>
              </a:lnSpc>
              <a:buNone/>
            </a:pPr>
            <a:endParaRPr lang="tr-TR" sz="2000"/>
          </a:p>
          <a:p>
            <a:pPr marL="0" indent="0" algn="just">
              <a:lnSpc>
                <a:spcPct val="100000"/>
              </a:lnSpc>
              <a:buNone/>
            </a:pPr>
            <a:r>
              <a:rPr lang="tr-TR" sz="2000"/>
              <a:t>b) Koloni morfolojisi: Klostridium'lar katı besi yerlerinde, ortası kabarık, granüllü, düzenli veya düzensiz, kenarları çentikli, bazen de düzgün, flamentli görünümde, 2-4 mm çapında, saydam ve hemolitik koloniler oluştururlar.</a:t>
            </a:r>
          </a:p>
          <a:p>
            <a:pPr marL="0" indent="0" algn="just">
              <a:lnSpc>
                <a:spcPct val="100000"/>
              </a:lnSpc>
              <a:buNone/>
            </a:pPr>
            <a:endParaRPr lang="tr-TR" sz="2000"/>
          </a:p>
          <a:p>
            <a:pPr marL="0" indent="0" algn="just">
              <a:lnSpc>
                <a:spcPct val="100000"/>
              </a:lnSpc>
              <a:buNone/>
            </a:pPr>
            <a:r>
              <a:rPr lang="tr-TR" sz="2000"/>
              <a:t>c) Spesifik besiyerleri: Cooked meat buyyon (Merck 1.10928), glukozlu VF buyyonu, Terezzi, VF (Viande Foie), kıymalı-, beyinli- ve karaciğerli buyyon, dihidrojen fosfatlı, potasyum tellüritli, sodyum azidli ve glukozlu VF besi yeri. Besi yerlerine %0.5 glukoz, %0.5 K2HPO4, kan serumu ve inorganik tuzların ilave edilmesi üremeyi olumlu etkiler.</a:t>
            </a:r>
          </a:p>
          <a:p>
            <a:pPr marL="0" indent="0" algn="just">
              <a:lnSpc>
                <a:spcPct val="100000"/>
              </a:lnSpc>
              <a:buNone/>
            </a:pPr>
            <a:endParaRPr lang="tr-TR" sz="2000"/>
          </a:p>
          <a:p>
            <a:pPr marL="0" indent="0" algn="just">
              <a:lnSpc>
                <a:spcPct val="100000"/>
              </a:lnSpc>
              <a:buNone/>
            </a:pPr>
            <a:r>
              <a:rPr lang="tr-TR" sz="2000"/>
              <a:t>d) Buyyon kültürü: Klostridiumlar sıvı besi yerlerinde 24-48 saat içinde bol ve homojen bir üreme ve bazen de dipte çöküntü gösterirler. çok miktarda gaz oluşumu, H2S teşkili ve bozulmuş acı tereyağı kokusu veya peynirimsi bir koku meydana gelir. Buyyonda bulunan et parçaları dijeste olur ve ette bazı değişiklikler şekillenir.</a:t>
            </a:r>
          </a:p>
          <a:p>
            <a:pPr marL="0" indent="0" algn="just">
              <a:lnSpc>
                <a:spcPct val="100000"/>
              </a:lnSpc>
              <a:buNone/>
            </a:pPr>
            <a:endParaRPr lang="tr-TR" sz="2000" dirty="0"/>
          </a:p>
        </p:txBody>
      </p:sp>
    </p:spTree>
    <p:extLst>
      <p:ext uri="{BB962C8B-B14F-4D97-AF65-F5344CB8AC3E}">
        <p14:creationId xmlns:p14="http://schemas.microsoft.com/office/powerpoint/2010/main" val="1379152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a:extLst>
              <a:ext uri="{FF2B5EF4-FFF2-40B4-BE49-F238E27FC236}">
                <a16:creationId xmlns:a16="http://schemas.microsoft.com/office/drawing/2014/main" xmlns="" id="{CDDD7881-15D8-4CE4-A9F7-79D64A12BA12}"/>
              </a:ext>
            </a:extLst>
          </p:cNvPr>
          <p:cNvGraphicFramePr>
            <a:graphicFrameLocks noGrp="1"/>
          </p:cNvGraphicFramePr>
          <p:nvPr>
            <p:ph idx="1"/>
            <p:extLst>
              <p:ext uri="{D42A27DB-BD31-4B8C-83A1-F6EECF244321}">
                <p14:modId xmlns:p14="http://schemas.microsoft.com/office/powerpoint/2010/main" val="1497008858"/>
              </p:ext>
            </p:extLst>
          </p:nvPr>
        </p:nvGraphicFramePr>
        <p:xfrm>
          <a:off x="92764" y="954157"/>
          <a:ext cx="11993221" cy="5565914"/>
        </p:xfrm>
        <a:graphic>
          <a:graphicData uri="http://schemas.openxmlformats.org/drawingml/2006/table">
            <a:tbl>
              <a:tblPr/>
              <a:tblGrid>
                <a:gridCol w="1209841">
                  <a:extLst>
                    <a:ext uri="{9D8B030D-6E8A-4147-A177-3AD203B41FA5}">
                      <a16:colId xmlns:a16="http://schemas.microsoft.com/office/drawing/2014/main" xmlns="" val="812450621"/>
                    </a:ext>
                  </a:extLst>
                </a:gridCol>
                <a:gridCol w="1078338">
                  <a:extLst>
                    <a:ext uri="{9D8B030D-6E8A-4147-A177-3AD203B41FA5}">
                      <a16:colId xmlns:a16="http://schemas.microsoft.com/office/drawing/2014/main" xmlns="" val="4060821409"/>
                    </a:ext>
                  </a:extLst>
                </a:gridCol>
                <a:gridCol w="1078338">
                  <a:extLst>
                    <a:ext uri="{9D8B030D-6E8A-4147-A177-3AD203B41FA5}">
                      <a16:colId xmlns:a16="http://schemas.microsoft.com/office/drawing/2014/main" xmlns="" val="294256266"/>
                    </a:ext>
                  </a:extLst>
                </a:gridCol>
                <a:gridCol w="1078338">
                  <a:extLst>
                    <a:ext uri="{9D8B030D-6E8A-4147-A177-3AD203B41FA5}">
                      <a16:colId xmlns:a16="http://schemas.microsoft.com/office/drawing/2014/main" xmlns="" val="549744600"/>
                    </a:ext>
                  </a:extLst>
                </a:gridCol>
                <a:gridCol w="1078338">
                  <a:extLst>
                    <a:ext uri="{9D8B030D-6E8A-4147-A177-3AD203B41FA5}">
                      <a16:colId xmlns:a16="http://schemas.microsoft.com/office/drawing/2014/main" xmlns="" val="521962155"/>
                    </a:ext>
                  </a:extLst>
                </a:gridCol>
                <a:gridCol w="1078338">
                  <a:extLst>
                    <a:ext uri="{9D8B030D-6E8A-4147-A177-3AD203B41FA5}">
                      <a16:colId xmlns:a16="http://schemas.microsoft.com/office/drawing/2014/main" xmlns="" val="1347781931"/>
                    </a:ext>
                  </a:extLst>
                </a:gridCol>
                <a:gridCol w="1078338">
                  <a:extLst>
                    <a:ext uri="{9D8B030D-6E8A-4147-A177-3AD203B41FA5}">
                      <a16:colId xmlns:a16="http://schemas.microsoft.com/office/drawing/2014/main" xmlns="" val="2297472984"/>
                    </a:ext>
                  </a:extLst>
                </a:gridCol>
                <a:gridCol w="1078338">
                  <a:extLst>
                    <a:ext uri="{9D8B030D-6E8A-4147-A177-3AD203B41FA5}">
                      <a16:colId xmlns:a16="http://schemas.microsoft.com/office/drawing/2014/main" xmlns="" val="566273767"/>
                    </a:ext>
                  </a:extLst>
                </a:gridCol>
                <a:gridCol w="1078338">
                  <a:extLst>
                    <a:ext uri="{9D8B030D-6E8A-4147-A177-3AD203B41FA5}">
                      <a16:colId xmlns:a16="http://schemas.microsoft.com/office/drawing/2014/main" xmlns="" val="4000244492"/>
                    </a:ext>
                  </a:extLst>
                </a:gridCol>
                <a:gridCol w="1078338">
                  <a:extLst>
                    <a:ext uri="{9D8B030D-6E8A-4147-A177-3AD203B41FA5}">
                      <a16:colId xmlns:a16="http://schemas.microsoft.com/office/drawing/2014/main" xmlns="" val="657309602"/>
                    </a:ext>
                  </a:extLst>
                </a:gridCol>
                <a:gridCol w="1078338">
                  <a:extLst>
                    <a:ext uri="{9D8B030D-6E8A-4147-A177-3AD203B41FA5}">
                      <a16:colId xmlns:a16="http://schemas.microsoft.com/office/drawing/2014/main" xmlns="" val="9751550"/>
                    </a:ext>
                  </a:extLst>
                </a:gridCol>
              </a:tblGrid>
              <a:tr h="1082261">
                <a:tc>
                  <a:txBody>
                    <a:bodyPr/>
                    <a:lstStyle/>
                    <a:p>
                      <a:pPr algn="just"/>
                      <a:r>
                        <a:rPr lang="tr-TR" sz="1800" b="1"/>
                        <a:t>Türler</a:t>
                      </a:r>
                      <a:endParaRPr lang="tr-TR"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just"/>
                      <a:r>
                        <a:rPr lang="tr-TR" sz="1800" b="1"/>
                        <a:t>Kıymalı Besiyerinde Üreme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a:p>
                  </a:txBody>
                  <a:tcPr/>
                </a:tc>
                <a:tc>
                  <a:txBody>
                    <a:bodyPr/>
                    <a:lstStyle/>
                    <a:p>
                      <a:pPr algn="just"/>
                      <a:r>
                        <a:rPr lang="tr-TR" sz="1800" b="1"/>
                        <a:t>Jelatin</a:t>
                      </a:r>
                      <a:endParaRPr lang="tr-TR"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b="1"/>
                        <a:t>H2S</a:t>
                      </a:r>
                      <a:endParaRPr lang="tr-TR"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b="1"/>
                        <a:t>İndol</a:t>
                      </a:r>
                      <a:endParaRPr lang="tr-TR"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b="1"/>
                        <a:t>Glukoz</a:t>
                      </a:r>
                      <a:endParaRPr lang="tr-TR"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b="1"/>
                        <a:t>Sakkaroz</a:t>
                      </a:r>
                      <a:endParaRPr lang="tr-TR"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b="1"/>
                        <a:t>Mannitol</a:t>
                      </a:r>
                      <a:endParaRPr lang="tr-TR"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b="1"/>
                        <a:t>Gliserol</a:t>
                      </a:r>
                      <a:endParaRPr lang="tr-TR"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b="1"/>
                        <a:t>Salisin</a:t>
                      </a:r>
                      <a:endParaRPr lang="tr-TR"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38985491"/>
                  </a:ext>
                </a:extLst>
              </a:tr>
              <a:tr h="618435">
                <a:tc gridSpan="2">
                  <a:txBody>
                    <a:bodyPr/>
                    <a:lstStyle/>
                    <a:p>
                      <a:pPr algn="ctr"/>
                      <a:r>
                        <a:rPr lang="tr-TR" sz="1800" b="1"/>
                        <a:t>Gaz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a:p>
                  </a:txBody>
                  <a:tcPr/>
                </a:tc>
                <a:tc gridSpan="9">
                  <a:txBody>
                    <a:bodyPr/>
                    <a:lstStyle/>
                    <a:p>
                      <a:pPr algn="ctr"/>
                      <a:r>
                        <a:rPr lang="tr-TR" sz="1800" b="1"/>
                        <a:t>Hareket</a:t>
                      </a:r>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2590613812"/>
                  </a:ext>
                </a:extLst>
              </a:tr>
              <a:tr h="618435">
                <a:tc>
                  <a:txBody>
                    <a:bodyPr/>
                    <a:lstStyle/>
                    <a:p>
                      <a:pPr algn="just"/>
                      <a:r>
                        <a:rPr lang="tr-TR" sz="1400" i="1"/>
                        <a:t>C. welchii</a:t>
                      </a:r>
                      <a:endParaRPr lang="tr-T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599690104"/>
                  </a:ext>
                </a:extLst>
              </a:tr>
              <a:tr h="1546087">
                <a:tc>
                  <a:txBody>
                    <a:bodyPr/>
                    <a:lstStyle/>
                    <a:p>
                      <a:pPr algn="just"/>
                      <a:r>
                        <a:rPr lang="tr-TR" sz="1400" i="1"/>
                        <a:t>C. oedematiens</a:t>
                      </a:r>
                      <a:endParaRPr lang="tr-T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57086912"/>
                  </a:ext>
                </a:extLst>
              </a:tr>
              <a:tr h="1082261">
                <a:tc>
                  <a:txBody>
                    <a:bodyPr/>
                    <a:lstStyle/>
                    <a:p>
                      <a:pPr algn="just"/>
                      <a:r>
                        <a:rPr lang="tr-TR" sz="1400" i="1"/>
                        <a:t>C. septicum</a:t>
                      </a:r>
                      <a:endParaRPr lang="tr-T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53036032"/>
                  </a:ext>
                </a:extLst>
              </a:tr>
              <a:tr h="618435">
                <a:tc>
                  <a:txBody>
                    <a:bodyPr/>
                    <a:lstStyle/>
                    <a:p>
                      <a:pPr algn="just"/>
                      <a:r>
                        <a:rPr lang="tr-TR" sz="1400" i="1"/>
                        <a:t>C. tetani</a:t>
                      </a:r>
                      <a:endParaRPr lang="tr-TR"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tr-TR" sz="180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endParaRPr lang="tr-TR"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44398507"/>
                  </a:ext>
                </a:extLst>
              </a:tr>
            </a:tbl>
          </a:graphicData>
        </a:graphic>
      </p:graphicFrame>
      <p:sp>
        <p:nvSpPr>
          <p:cNvPr id="4" name="Rectangle 1">
            <a:extLst>
              <a:ext uri="{FF2B5EF4-FFF2-40B4-BE49-F238E27FC236}">
                <a16:creationId xmlns:a16="http://schemas.microsoft.com/office/drawing/2014/main" xmlns="" id="{355FD849-B64D-4A78-A5C3-D669FC3BA471}"/>
              </a:ext>
            </a:extLst>
          </p:cNvPr>
          <p:cNvSpPr>
            <a:spLocks noChangeArrowheads="1"/>
          </p:cNvSpPr>
          <p:nvPr/>
        </p:nvSpPr>
        <p:spPr bwMode="auto">
          <a:xfrm>
            <a:off x="0" y="-125342"/>
            <a:ext cx="1219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a:ln>
                  <a:noFill/>
                </a:ln>
                <a:solidFill>
                  <a:schemeClr val="tx1"/>
                </a:solidFill>
                <a:effectLst/>
              </a:rPr>
              <a:t>İDENTİFİKASYON ŞEMASI </a:t>
            </a:r>
          </a:p>
        </p:txBody>
      </p:sp>
    </p:spTree>
    <p:extLst>
      <p:ext uri="{BB962C8B-B14F-4D97-AF65-F5344CB8AC3E}">
        <p14:creationId xmlns:p14="http://schemas.microsoft.com/office/powerpoint/2010/main" val="1559413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a:p>
          <a:p>
            <a:pPr marL="0" indent="0" algn="just">
              <a:lnSpc>
                <a:spcPct val="100000"/>
              </a:lnSpc>
              <a:buNone/>
            </a:pPr>
            <a:r>
              <a:rPr lang="tr-TR" sz="2000"/>
              <a:t>HAYVAN DENEYİ</a:t>
            </a:r>
          </a:p>
          <a:p>
            <a:pPr marL="0" indent="0" algn="just">
              <a:lnSpc>
                <a:spcPct val="100000"/>
              </a:lnSpc>
              <a:buNone/>
            </a:pPr>
            <a:endParaRPr lang="tr-TR" sz="2000"/>
          </a:p>
          <a:p>
            <a:pPr marL="0" indent="0" algn="just">
              <a:lnSpc>
                <a:spcPct val="100000"/>
              </a:lnSpc>
              <a:buNone/>
            </a:pPr>
            <a:r>
              <a:rPr lang="tr-TR" sz="2000"/>
              <a:t>Marazi madde ve şüpheli kültürlerden kobaylara intraperitoneal veya intramüsküler enjeksiyonlar yapılarak deneysel infeksiyon oluşturulabilir.</a:t>
            </a:r>
          </a:p>
          <a:p>
            <a:pPr marL="0" indent="0" algn="just">
              <a:lnSpc>
                <a:spcPct val="100000"/>
              </a:lnSpc>
              <a:buNone/>
            </a:pPr>
            <a:endParaRPr lang="tr-TR" sz="2000"/>
          </a:p>
          <a:p>
            <a:pPr marL="0" indent="0" algn="just">
              <a:lnSpc>
                <a:spcPct val="100000"/>
              </a:lnSpc>
              <a:buNone/>
            </a:pPr>
            <a:r>
              <a:rPr lang="tr-TR" sz="2000"/>
              <a:t>SEROLOJİK TESTLER</a:t>
            </a:r>
          </a:p>
          <a:p>
            <a:pPr marL="0" indent="0" algn="just">
              <a:lnSpc>
                <a:spcPct val="100000"/>
              </a:lnSpc>
              <a:buNone/>
            </a:pPr>
            <a:endParaRPr lang="tr-TR" sz="2000"/>
          </a:p>
          <a:p>
            <a:pPr marL="0" indent="0" algn="just">
              <a:lnSpc>
                <a:spcPct val="100000"/>
              </a:lnSpc>
              <a:buNone/>
            </a:pPr>
            <a:r>
              <a:rPr lang="tr-TR" sz="2000"/>
              <a:t>Fluoresan antikor, nötralizasyon ve aglutinasyon testlerinden yararlanılabilir.</a:t>
            </a:r>
          </a:p>
          <a:p>
            <a:pPr marL="0" indent="0" algn="just">
              <a:lnSpc>
                <a:spcPct val="100000"/>
              </a:lnSpc>
              <a:buNone/>
            </a:pPr>
            <a:endParaRPr lang="tr-TR" sz="2000"/>
          </a:p>
          <a:p>
            <a:pPr marL="0" indent="0" algn="just">
              <a:lnSpc>
                <a:spcPct val="100000"/>
              </a:lnSpc>
              <a:buNone/>
            </a:pPr>
            <a:r>
              <a:rPr lang="tr-TR" sz="2000"/>
              <a:t>TEDAVİ</a:t>
            </a:r>
          </a:p>
          <a:p>
            <a:pPr marL="0" indent="0" algn="just">
              <a:lnSpc>
                <a:spcPct val="100000"/>
              </a:lnSpc>
              <a:buNone/>
            </a:pPr>
            <a:endParaRPr lang="tr-TR" sz="2000"/>
          </a:p>
          <a:p>
            <a:pPr marL="0" indent="0" algn="just">
              <a:lnSpc>
                <a:spcPct val="100000"/>
              </a:lnSpc>
              <a:buNone/>
            </a:pPr>
            <a:r>
              <a:rPr lang="tr-TR" sz="2000"/>
              <a:t>Klostridiumlar antibiyotiklere duyarlıdırlar. Ancak klostridiumlardan ileri gelen hastalıkların toksinlerden kaynaklandığı düşünülerek uygun antitoksin kullanılması gerekir.</a:t>
            </a:r>
          </a:p>
        </p:txBody>
      </p:sp>
    </p:spTree>
    <p:extLst>
      <p:ext uri="{BB962C8B-B14F-4D97-AF65-F5344CB8AC3E}">
        <p14:creationId xmlns:p14="http://schemas.microsoft.com/office/powerpoint/2010/main" val="1996630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a:p>
          <a:p>
            <a:pPr marL="0" indent="0" algn="just">
              <a:lnSpc>
                <a:spcPct val="100000"/>
              </a:lnSpc>
              <a:buNone/>
            </a:pPr>
            <a:r>
              <a:rPr lang="tr-TR" sz="2000"/>
              <a:t>KORUNMA</a:t>
            </a:r>
          </a:p>
          <a:p>
            <a:pPr marL="0" indent="0" algn="just">
              <a:lnSpc>
                <a:spcPct val="100000"/>
              </a:lnSpc>
              <a:buNone/>
            </a:pPr>
            <a:r>
              <a:rPr lang="tr-TR" sz="2000"/>
              <a:t> </a:t>
            </a:r>
          </a:p>
          <a:p>
            <a:pPr marL="0" indent="0" algn="just">
              <a:lnSpc>
                <a:spcPct val="100000"/>
              </a:lnSpc>
              <a:buNone/>
            </a:pPr>
            <a:r>
              <a:rPr lang="tr-TR" sz="2000"/>
              <a:t>Bir çoğunun aşısı vardır. Hazırlayıcı faktörlerin giderilmesine çalışılır. Kontamine mera ve otlaklardan kaçınılmalıdır.</a:t>
            </a:r>
          </a:p>
          <a:p>
            <a:pPr marL="0" indent="0" algn="just">
              <a:lnSpc>
                <a:spcPct val="100000"/>
              </a:lnSpc>
              <a:buNone/>
            </a:pPr>
            <a:endParaRPr lang="tr-TR" sz="2000"/>
          </a:p>
          <a:p>
            <a:pPr marL="0" indent="0" algn="just">
              <a:lnSpc>
                <a:spcPct val="100000"/>
              </a:lnSpc>
              <a:buNone/>
            </a:pPr>
            <a:r>
              <a:rPr lang="tr-TR" sz="2000"/>
              <a:t>KULLANILAN BESİYERLERİ</a:t>
            </a:r>
          </a:p>
          <a:p>
            <a:pPr marL="0" indent="0" algn="just">
              <a:lnSpc>
                <a:spcPct val="100000"/>
              </a:lnSpc>
              <a:buNone/>
            </a:pPr>
            <a:endParaRPr lang="tr-TR" sz="2000"/>
          </a:p>
          <a:p>
            <a:pPr marL="0" indent="0" algn="just">
              <a:lnSpc>
                <a:spcPct val="100000"/>
              </a:lnSpc>
              <a:buNone/>
            </a:pPr>
            <a:r>
              <a:rPr lang="tr-TR" sz="2000"/>
              <a:t>Cooked Meat Broth (Merck 1.10928)</a:t>
            </a:r>
          </a:p>
          <a:p>
            <a:pPr marL="0" indent="0" algn="just">
              <a:lnSpc>
                <a:spcPct val="100000"/>
              </a:lnSpc>
              <a:buNone/>
            </a:pPr>
            <a:endParaRPr lang="tr-TR" sz="2000"/>
          </a:p>
          <a:p>
            <a:pPr marL="0" indent="0" algn="just">
              <a:lnSpc>
                <a:spcPct val="100000"/>
              </a:lnSpc>
              <a:buNone/>
            </a:pPr>
            <a:r>
              <a:rPr lang="tr-TR" sz="2000"/>
              <a:t>Besiyeri tablet halindedir. 10 ml destile suya 1 tablet ilave edilerek karıştırılır ve otoklavda 121 </a:t>
            </a:r>
            <a:r>
              <a:rPr lang="tr-TR" sz="2000" baseline="30000"/>
              <a:t>o</a:t>
            </a:r>
            <a:r>
              <a:rPr lang="tr-TR" sz="2000"/>
              <a:t>C‘de 15 dakika sterilize edilir. Et parçacıkları üzerinde kalan sıvı berrak ve sarımsı renktedir. Besiyerinde bulunan et parçacıkları yeterli bir anaerob ortam saplar. Bu besiyerinin depolanması önerilmez. Eğer kullanılmadan bir süre bekletilirse kaynatılarak oksijenin çıkması sağlanır. İnkübasyonun anaerob koşullarda yapılması gerekir Bu amaçla ya anaerob kavanoz kullanılır ya da besiyeri üzeri inokülasyondan sonra parafin (Merck 1.07160) veya %1 agar (Merck 1.01614) ile kapatılır.</a:t>
            </a:r>
          </a:p>
          <a:p>
            <a:pPr marL="0" indent="0" algn="just">
              <a:lnSpc>
                <a:spcPct val="100000"/>
              </a:lnSpc>
              <a:buNone/>
            </a:pPr>
            <a:endParaRPr lang="tr-TR" sz="2000"/>
          </a:p>
        </p:txBody>
      </p:sp>
    </p:spTree>
    <p:extLst>
      <p:ext uri="{BB962C8B-B14F-4D97-AF65-F5344CB8AC3E}">
        <p14:creationId xmlns:p14="http://schemas.microsoft.com/office/powerpoint/2010/main" val="4126687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rmAutofit/>
          </a:bodyPr>
          <a:lstStyle/>
          <a:p>
            <a:pPr marL="0" indent="0" algn="just">
              <a:lnSpc>
                <a:spcPct val="100000"/>
              </a:lnSpc>
              <a:buNone/>
            </a:pPr>
            <a:endParaRPr lang="tr-TR" sz="2000"/>
          </a:p>
          <a:p>
            <a:pPr marL="0" indent="0" algn="just">
              <a:lnSpc>
                <a:spcPct val="100000"/>
              </a:lnSpc>
              <a:buNone/>
            </a:pPr>
            <a:r>
              <a:rPr lang="tr-TR" sz="2000"/>
              <a:t>MYCOBACTERIACEAE FAMİLYASI</a:t>
            </a:r>
          </a:p>
          <a:p>
            <a:pPr marL="0" indent="0" algn="just">
              <a:lnSpc>
                <a:spcPct val="100000"/>
              </a:lnSpc>
              <a:buNone/>
            </a:pPr>
            <a:endParaRPr lang="tr-TR" sz="2000"/>
          </a:p>
          <a:p>
            <a:pPr marL="0" indent="0" algn="just">
              <a:lnSpc>
                <a:spcPct val="100000"/>
              </a:lnSpc>
              <a:buNone/>
            </a:pPr>
            <a:r>
              <a:rPr lang="tr-TR" sz="2000"/>
              <a:t>MYCOBACTERIUM GENUSU</a:t>
            </a:r>
          </a:p>
          <a:p>
            <a:pPr marL="0" indent="0" algn="just">
              <a:lnSpc>
                <a:spcPct val="100000"/>
              </a:lnSpc>
              <a:buNone/>
            </a:pPr>
            <a:endParaRPr lang="tr-TR" sz="2000"/>
          </a:p>
          <a:p>
            <a:pPr marL="0" indent="0" algn="just">
              <a:lnSpc>
                <a:spcPct val="100000"/>
              </a:lnSpc>
              <a:buNone/>
            </a:pPr>
            <a:r>
              <a:rPr lang="tr-TR" sz="2000"/>
              <a:t>GENEL ÖZELLİKLERİ</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Hareketsiz, sporsuz, kapsülsüz, zorunlu aerop, çomak</a:t>
            </a:r>
          </a:p>
          <a:p>
            <a:pPr algn="just">
              <a:lnSpc>
                <a:spcPct val="100000"/>
              </a:lnSpc>
              <a:buFont typeface="Wingdings" panose="05000000000000000000" pitchFamily="2" charset="2"/>
              <a:buChar char="Ø"/>
            </a:pPr>
            <a:r>
              <a:rPr lang="tr-TR" sz="2000"/>
              <a:t>Hücre duvarında bol miktarda mikolik asit (lipid) içerir,</a:t>
            </a:r>
          </a:p>
          <a:p>
            <a:pPr algn="just">
              <a:lnSpc>
                <a:spcPct val="100000"/>
              </a:lnSpc>
              <a:buFont typeface="Wingdings" panose="05000000000000000000" pitchFamily="2" charset="2"/>
              <a:buChar char="Ø"/>
            </a:pPr>
            <a:r>
              <a:rPr lang="tr-TR" sz="2000"/>
              <a:t>Aside ve alkalilere (canlılık bakımından) dirençli,</a:t>
            </a:r>
          </a:p>
          <a:p>
            <a:pPr algn="just">
              <a:lnSpc>
                <a:spcPct val="100000"/>
              </a:lnSpc>
              <a:buFont typeface="Wingdings" panose="05000000000000000000" pitchFamily="2" charset="2"/>
              <a:buChar char="Ø"/>
            </a:pPr>
            <a:r>
              <a:rPr lang="tr-TR" sz="2000"/>
              <a:t>Bölünme süreleri 15-20 saat, yavaş üreyen (7 günden çok),</a:t>
            </a:r>
          </a:p>
          <a:p>
            <a:pPr algn="just">
              <a:lnSpc>
                <a:spcPct val="100000"/>
              </a:lnSpc>
              <a:buFont typeface="Wingdings" panose="05000000000000000000" pitchFamily="2" charset="2"/>
              <a:buChar char="Ø"/>
            </a:pPr>
            <a:r>
              <a:rPr lang="tr-TR" sz="2000"/>
              <a:t>Zor boyanır (boyaların uzun süre tutulması veya ısı ile uygulanması halinde bir defa boyandıktan sonra boyalarını asit ve alkol karşısında kolay bırakmaz.).</a:t>
            </a:r>
          </a:p>
          <a:p>
            <a:pPr marL="0" indent="0" algn="just">
              <a:lnSpc>
                <a:spcPct val="100000"/>
              </a:lnSpc>
              <a:buNone/>
            </a:pPr>
            <a:endParaRPr lang="tr-TR" sz="2000" dirty="0"/>
          </a:p>
        </p:txBody>
      </p:sp>
    </p:spTree>
    <p:extLst>
      <p:ext uri="{BB962C8B-B14F-4D97-AF65-F5344CB8AC3E}">
        <p14:creationId xmlns:p14="http://schemas.microsoft.com/office/powerpoint/2010/main" val="1924510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B176436-1A91-4C5E-9357-10ADD5BE877E}"/>
              </a:ext>
            </a:extLst>
          </p:cNvPr>
          <p:cNvSpPr>
            <a:spLocks noGrp="1"/>
          </p:cNvSpPr>
          <p:nvPr>
            <p:ph idx="1"/>
          </p:nvPr>
        </p:nvSpPr>
        <p:spPr>
          <a:xfrm>
            <a:off x="106017" y="92765"/>
            <a:ext cx="11993218" cy="6665843"/>
          </a:xfrm>
        </p:spPr>
        <p:txBody>
          <a:bodyPr>
            <a:noAutofit/>
          </a:bodyPr>
          <a:lstStyle/>
          <a:p>
            <a:pPr marL="0" indent="0" algn="just">
              <a:lnSpc>
                <a:spcPct val="100000"/>
              </a:lnSpc>
              <a:buNone/>
            </a:pPr>
            <a:endParaRPr lang="tr-TR" sz="2000"/>
          </a:p>
          <a:p>
            <a:pPr marL="0" indent="0" algn="just">
              <a:lnSpc>
                <a:spcPct val="100000"/>
              </a:lnSpc>
              <a:buNone/>
            </a:pPr>
            <a:r>
              <a:rPr lang="tr-TR" sz="2000"/>
              <a:t>YAPISI</a:t>
            </a:r>
          </a:p>
          <a:p>
            <a:pPr marL="0" indent="0" algn="just">
              <a:lnSpc>
                <a:spcPct val="100000"/>
              </a:lnSpc>
              <a:buNone/>
            </a:pPr>
            <a:endParaRPr lang="tr-TR" sz="2000"/>
          </a:p>
          <a:p>
            <a:pPr algn="just">
              <a:lnSpc>
                <a:spcPct val="100000"/>
              </a:lnSpc>
              <a:buFont typeface="Wingdings" panose="05000000000000000000" pitchFamily="2" charset="2"/>
              <a:buChar char="Ø"/>
            </a:pPr>
            <a:r>
              <a:rPr lang="el-GR" sz="2000"/>
              <a:t>0.2-0.6</a:t>
            </a:r>
            <a:r>
              <a:rPr lang="tr-TR" sz="2000"/>
              <a:t> </a:t>
            </a:r>
            <a:r>
              <a:rPr lang="el-GR" sz="2000"/>
              <a:t>μ</a:t>
            </a:r>
            <a:r>
              <a:rPr lang="tr-TR" sz="2000"/>
              <a:t>m eninde, 1-10 </a:t>
            </a:r>
            <a:r>
              <a:rPr lang="el-GR" sz="2000"/>
              <a:t>μ</a:t>
            </a:r>
            <a:r>
              <a:rPr lang="tr-TR" sz="2000"/>
              <a:t>m boyundadır.</a:t>
            </a:r>
          </a:p>
          <a:p>
            <a:pPr algn="just">
              <a:lnSpc>
                <a:spcPct val="100000"/>
              </a:lnSpc>
              <a:buFont typeface="Wingdings" panose="05000000000000000000" pitchFamily="2" charset="2"/>
              <a:buChar char="Ø"/>
            </a:pPr>
            <a:r>
              <a:rPr lang="tr-TR" sz="2000"/>
              <a:t>Sitoplazma, plazma membranı ve bunları çevreleyen lipidlerce zengin bir hücre duvarı vardır.</a:t>
            </a:r>
          </a:p>
          <a:p>
            <a:pPr marL="0" indent="0" algn="just">
              <a:lnSpc>
                <a:spcPct val="100000"/>
              </a:lnSpc>
              <a:buNone/>
            </a:pPr>
            <a:endParaRPr lang="tr-TR" sz="2000"/>
          </a:p>
          <a:p>
            <a:pPr marL="0" indent="0" algn="just">
              <a:lnSpc>
                <a:spcPct val="100000"/>
              </a:lnSpc>
              <a:buNone/>
            </a:pPr>
            <a:r>
              <a:rPr lang="tr-TR" sz="2000"/>
              <a:t>LİPİTLER</a:t>
            </a:r>
          </a:p>
          <a:p>
            <a:pPr marL="0" indent="0" algn="just">
              <a:lnSpc>
                <a:spcPct val="100000"/>
              </a:lnSpc>
              <a:buNone/>
            </a:pPr>
            <a:endParaRPr lang="tr-TR" sz="2000"/>
          </a:p>
          <a:p>
            <a:pPr algn="just">
              <a:lnSpc>
                <a:spcPct val="100000"/>
              </a:lnSpc>
              <a:buFont typeface="Wingdings" panose="05000000000000000000" pitchFamily="2" charset="2"/>
              <a:buChar char="Ø"/>
            </a:pPr>
            <a:r>
              <a:rPr lang="tr-TR" sz="2000"/>
              <a:t>Gram negatif bakterilerde hücre duvarının % 3'ünü</a:t>
            </a:r>
          </a:p>
          <a:p>
            <a:pPr algn="just">
              <a:lnSpc>
                <a:spcPct val="100000"/>
              </a:lnSpc>
              <a:buFont typeface="Wingdings" panose="05000000000000000000" pitchFamily="2" charset="2"/>
              <a:buChar char="Ø"/>
            </a:pPr>
            <a:r>
              <a:rPr lang="tr-TR" sz="2000"/>
              <a:t>Gram pozitif bakterilerde % 0.5'ini</a:t>
            </a:r>
          </a:p>
          <a:p>
            <a:pPr algn="just">
              <a:lnSpc>
                <a:spcPct val="100000"/>
              </a:lnSpc>
              <a:buFont typeface="Wingdings" panose="05000000000000000000" pitchFamily="2" charset="2"/>
              <a:buChar char="Ø"/>
            </a:pPr>
            <a:r>
              <a:rPr lang="tr-TR" sz="2000"/>
              <a:t>Mikobakterilerde hücre duvar ağırlığının % 60’ını oluşturur.</a:t>
            </a:r>
          </a:p>
          <a:p>
            <a:pPr marL="0" indent="0" algn="just">
              <a:lnSpc>
                <a:spcPct val="100000"/>
              </a:lnSpc>
              <a:buNone/>
            </a:pPr>
            <a:endParaRPr lang="tr-TR" sz="2000"/>
          </a:p>
        </p:txBody>
      </p:sp>
    </p:spTree>
    <p:extLst>
      <p:ext uri="{BB962C8B-B14F-4D97-AF65-F5344CB8AC3E}">
        <p14:creationId xmlns:p14="http://schemas.microsoft.com/office/powerpoint/2010/main" val="3078485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2614</TotalTime>
  <Words>6610</Words>
  <Application>Microsoft Office PowerPoint</Application>
  <PresentationFormat>Geniş ekran</PresentationFormat>
  <Paragraphs>1029</Paragraphs>
  <Slides>113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113</vt:i4>
      </vt:variant>
    </vt:vector>
  </HeadingPairs>
  <TitlesOfParts>
    <vt:vector size="118"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Bahagur Menguc</dc:creator>
  <cp:lastModifiedBy>Birce Taban</cp:lastModifiedBy>
  <cp:revision>79</cp:revision>
  <dcterms:created xsi:type="dcterms:W3CDTF">2018-12-17T00:32:13Z</dcterms:created>
  <dcterms:modified xsi:type="dcterms:W3CDTF">2019-03-13T10:08:18Z</dcterms:modified>
</cp:coreProperties>
</file>