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2"/>
  </p:notesMasterIdLst>
  <p:sldIdLst>
    <p:sldId id="413" r:id="rId2"/>
    <p:sldId id="453" r:id="rId3"/>
    <p:sldId id="451" r:id="rId4"/>
    <p:sldId id="482" r:id="rId5"/>
    <p:sldId id="452" r:id="rId6"/>
    <p:sldId id="454" r:id="rId7"/>
    <p:sldId id="455" r:id="rId8"/>
    <p:sldId id="456" r:id="rId9"/>
    <p:sldId id="457" r:id="rId10"/>
    <p:sldId id="458" r:id="rId11"/>
    <p:sldId id="459" r:id="rId12"/>
    <p:sldId id="474" r:id="rId13"/>
    <p:sldId id="475" r:id="rId14"/>
    <p:sldId id="476" r:id="rId15"/>
    <p:sldId id="477" r:id="rId16"/>
    <p:sldId id="478" r:id="rId17"/>
    <p:sldId id="479" r:id="rId18"/>
    <p:sldId id="480" r:id="rId19"/>
    <p:sldId id="481" r:id="rId20"/>
    <p:sldId id="483"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65" d="100"/>
          <a:sy n="65" d="100"/>
        </p:scale>
        <p:origin x="132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dragon\Desktop\Book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Documents%20and%20Settings\dragon\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akro___erebilen_Microsoft_Excel__al__ma_Sayfas_.xlsm"/></Relationships>
</file>

<file path=ppt/charts/_rels/chart4.xml.rels><?xml version="1.0" encoding="UTF-8" standalone="yes"?>
<Relationships xmlns="http://schemas.openxmlformats.org/package/2006/relationships"><Relationship Id="rId1" Type="http://schemas.openxmlformats.org/officeDocument/2006/relationships/package" Target="../embeddings/Makro___erebilen_Microsoft_Excel__al__ma_Sayfas_1.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60"/>
      <c:rAngAx val="0"/>
      <c:perspective val="20"/>
    </c:view3D>
    <c:floor>
      <c:thickness val="0"/>
    </c:floor>
    <c:sideWall>
      <c:thickness val="0"/>
    </c:sideWall>
    <c:backWall>
      <c:thickness val="0"/>
    </c:backWall>
    <c:plotArea>
      <c:layout>
        <c:manualLayout>
          <c:layoutTarget val="inner"/>
          <c:xMode val="edge"/>
          <c:yMode val="edge"/>
          <c:x val="8.3936163928063995E-2"/>
          <c:y val="0.103736831310351"/>
          <c:w val="0.780680726806253"/>
          <c:h val="0.723797777848737"/>
        </c:manualLayout>
      </c:layout>
      <c:pie3DChart>
        <c:varyColors val="1"/>
        <c:ser>
          <c:idx val="0"/>
          <c:order val="0"/>
          <c:explosion val="41"/>
          <c:dPt>
            <c:idx val="0"/>
            <c:bubble3D val="0"/>
            <c:explosion val="33"/>
            <c:spPr>
              <a:solidFill>
                <a:srgbClr val="92D050"/>
              </a:solidFill>
            </c:spPr>
            <c:extLst>
              <c:ext xmlns:c16="http://schemas.microsoft.com/office/drawing/2014/chart" uri="{C3380CC4-5D6E-409C-BE32-E72D297353CC}">
                <c16:uniqueId val="{00000000-1DFD-4B06-A500-781D14B140B3}"/>
              </c:ext>
            </c:extLst>
          </c:dPt>
          <c:dPt>
            <c:idx val="1"/>
            <c:bubble3D val="0"/>
            <c:spPr>
              <a:solidFill>
                <a:srgbClr val="0070C0"/>
              </a:solidFill>
            </c:spPr>
            <c:extLst>
              <c:ext xmlns:c16="http://schemas.microsoft.com/office/drawing/2014/chart" uri="{C3380CC4-5D6E-409C-BE32-E72D297353CC}">
                <c16:uniqueId val="{00000001-1DFD-4B06-A500-781D14B140B3}"/>
              </c:ext>
            </c:extLst>
          </c:dPt>
          <c:dLbls>
            <c:dLbl>
              <c:idx val="0"/>
              <c:layout>
                <c:manualLayout>
                  <c:x val="0.205707775274071"/>
                  <c:y val="6.1650059068679196E-3"/>
                </c:manualLayout>
              </c:layout>
              <c:tx>
                <c:rich>
                  <a:bodyPr/>
                  <a:lstStyle/>
                  <a:p>
                    <a:r>
                      <a:rPr lang="en-US" sz="1910" b="1" baseline="0" dirty="0" err="1">
                        <a:solidFill>
                          <a:schemeClr val="tx1"/>
                        </a:solidFill>
                        <a:latin typeface="Calibri" pitchFamily="34" charset="0"/>
                      </a:rPr>
                      <a:t>Temiz</a:t>
                    </a:r>
                    <a:r>
                      <a:rPr lang="en-US" sz="1910" b="1" baseline="0" dirty="0">
                        <a:solidFill>
                          <a:schemeClr val="tx1"/>
                        </a:solidFill>
                        <a:latin typeface="Calibri" pitchFamily="34" charset="0"/>
                      </a:rPr>
                      <a:t> </a:t>
                    </a:r>
                    <a:r>
                      <a:rPr lang="en-US" sz="1910" b="1" baseline="0" dirty="0" err="1">
                        <a:solidFill>
                          <a:schemeClr val="tx1"/>
                        </a:solidFill>
                        <a:latin typeface="Calibri" pitchFamily="34" charset="0"/>
                      </a:rPr>
                      <a:t>su</a:t>
                    </a:r>
                    <a:r>
                      <a:rPr lang="en-US" sz="1910" b="1" baseline="0" dirty="0">
                        <a:solidFill>
                          <a:schemeClr val="tx1"/>
                        </a:solidFill>
                        <a:latin typeface="Calibri" pitchFamily="34" charset="0"/>
                      </a:rPr>
                      <a:t> %2.5</a:t>
                    </a:r>
                  </a:p>
                </c:rich>
              </c:tx>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FD-4B06-A500-781D14B140B3}"/>
                </c:ext>
              </c:extLst>
            </c:dLbl>
            <c:dLbl>
              <c:idx val="1"/>
              <c:layout>
                <c:manualLayout>
                  <c:x val="0.19535078945336801"/>
                  <c:y val="-0.18579572496430499"/>
                </c:manualLayout>
              </c:layout>
              <c:tx>
                <c:rich>
                  <a:bodyPr/>
                  <a:lstStyle/>
                  <a:p>
                    <a:pPr>
                      <a:defRPr sz="1910" b="1" baseline="0">
                        <a:solidFill>
                          <a:schemeClr val="tx1"/>
                        </a:solidFill>
                        <a:latin typeface="+mn-lt"/>
                      </a:defRPr>
                    </a:pPr>
                    <a:r>
                      <a:rPr lang="en-US" sz="1910" b="1" baseline="0" dirty="0" err="1">
                        <a:solidFill>
                          <a:schemeClr val="tx1"/>
                        </a:solidFill>
                        <a:latin typeface="+mn-lt"/>
                      </a:rPr>
                      <a:t>Tuzlu</a:t>
                    </a:r>
                    <a:r>
                      <a:rPr lang="en-US" sz="1910" b="1" baseline="0" dirty="0">
                        <a:solidFill>
                          <a:schemeClr val="tx1"/>
                        </a:solidFill>
                        <a:latin typeface="+mn-lt"/>
                      </a:rPr>
                      <a:t> </a:t>
                    </a:r>
                    <a:r>
                      <a:rPr lang="en-US" sz="1910" b="1" baseline="0" dirty="0" err="1">
                        <a:solidFill>
                          <a:schemeClr val="tx1"/>
                        </a:solidFill>
                        <a:latin typeface="+mn-lt"/>
                      </a:rPr>
                      <a:t>su</a:t>
                    </a:r>
                    <a:r>
                      <a:rPr lang="en-US" sz="1910" b="1" baseline="0" dirty="0">
                        <a:solidFill>
                          <a:schemeClr val="tx1"/>
                        </a:solidFill>
                        <a:latin typeface="+mn-lt"/>
                      </a:rPr>
                      <a:t> %97.5</a:t>
                    </a: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FD-4B06-A500-781D14B140B3}"/>
                </c:ext>
              </c:extLst>
            </c:dLbl>
            <c:spPr>
              <a:noFill/>
              <a:ln>
                <a:noFill/>
              </a:ln>
              <a:effectLst/>
            </c:spPr>
            <c:txPr>
              <a:bodyPr/>
              <a:lstStyle/>
              <a:p>
                <a:pPr>
                  <a:defRPr sz="1910" b="1" baseline="0">
                    <a:solidFill>
                      <a:schemeClr val="tx1"/>
                    </a:solidFill>
                    <a:latin typeface="Calibri"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Sheet1!$B$10:$B$11</c:f>
              <c:strCache>
                <c:ptCount val="2"/>
                <c:pt idx="0">
                  <c:v>Temiz su</c:v>
                </c:pt>
                <c:pt idx="1">
                  <c:v>Tuzlu su</c:v>
                </c:pt>
              </c:strCache>
            </c:strRef>
          </c:cat>
          <c:val>
            <c:numRef>
              <c:f>Sheet1!$C$10:$C$11</c:f>
              <c:numCache>
                <c:formatCode>0.00%</c:formatCode>
                <c:ptCount val="2"/>
                <c:pt idx="0">
                  <c:v>2.5000000000000099E-2</c:v>
                </c:pt>
                <c:pt idx="1">
                  <c:v>0.97500000000000098</c:v>
                </c:pt>
              </c:numCache>
            </c:numRef>
          </c:val>
          <c:extLst>
            <c:ext xmlns:c16="http://schemas.microsoft.com/office/drawing/2014/chart" uri="{C3380CC4-5D6E-409C-BE32-E72D297353CC}">
              <c16:uniqueId val="{00000002-1DFD-4B06-A500-781D14B140B3}"/>
            </c:ext>
          </c:extLst>
        </c:ser>
        <c:dLbls>
          <c:showLegendKey val="0"/>
          <c:showVal val="1"/>
          <c:showCatName val="1"/>
          <c:showSerName val="0"/>
          <c:showPercent val="0"/>
          <c:showBubbleSize val="0"/>
          <c:showLeaderLines val="1"/>
        </c:dLbls>
      </c:pie3DChart>
    </c:plotArea>
    <c:plotVisOnly val="1"/>
    <c:dispBlanksAs val="gap"/>
    <c:showDLblsOverMax val="0"/>
  </c:chart>
  <c:spPr>
    <a:noFill/>
    <a:ln>
      <a:noFill/>
    </a:ln>
    <a:effectLst>
      <a:glow rad="228600">
        <a:schemeClr val="accent5">
          <a:satMod val="175000"/>
          <a:alpha val="40000"/>
        </a:schemeClr>
      </a:glow>
    </a:effectLst>
  </c:spPr>
  <c:txPr>
    <a:bodyPr/>
    <a:lstStyle/>
    <a:p>
      <a:pPr>
        <a:defRPr sz="1200" baseline="0">
          <a:solidFill>
            <a:srgbClr val="FFFF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140"/>
      <c:depthPercent val="100"/>
      <c:rAngAx val="0"/>
    </c:view3D>
    <c:floor>
      <c:thickness val="0"/>
      <c:spPr>
        <a:noFill/>
        <a:ln w="12000" cap="flat" cmpd="sng" algn="ctr">
          <a:solidFill>
            <a:schemeClr val="tx1">
              <a:tint val="75000"/>
            </a:schemeClr>
          </a:solidFill>
          <a:prstDash val="solid"/>
          <a:round/>
        </a:ln>
        <a:effectLst/>
        <a:sp3d contourW="120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8397273782083E-2"/>
          <c:y val="1.7063616386368798E-2"/>
          <c:w val="0.59580686789151405"/>
          <c:h val="0.89814814814814803"/>
        </c:manualLayout>
      </c:layout>
      <c:pie3DChart>
        <c:varyColors val="1"/>
        <c:ser>
          <c:idx val="0"/>
          <c:order val="0"/>
          <c:explosion val="25"/>
          <c:dPt>
            <c:idx val="0"/>
            <c:bubble3D val="0"/>
            <c:spPr>
              <a:solidFill>
                <a:schemeClr val="accent1"/>
              </a:solidFill>
              <a:ln>
                <a:noFill/>
              </a:ln>
              <a:effectLst/>
              <a:sp3d/>
            </c:spPr>
            <c:extLst>
              <c:ext xmlns:c16="http://schemas.microsoft.com/office/drawing/2014/chart" uri="{C3380CC4-5D6E-409C-BE32-E72D297353CC}">
                <c16:uniqueId val="{00000000-76A1-49BA-B9A9-E9830F89AC9D}"/>
              </c:ext>
            </c:extLst>
          </c:dPt>
          <c:dPt>
            <c:idx val="1"/>
            <c:bubble3D val="0"/>
            <c:spPr>
              <a:solidFill>
                <a:schemeClr val="accent2"/>
              </a:solidFill>
              <a:ln>
                <a:noFill/>
              </a:ln>
              <a:effectLst/>
              <a:sp3d/>
            </c:spPr>
            <c:extLst>
              <c:ext xmlns:c16="http://schemas.microsoft.com/office/drawing/2014/chart" uri="{C3380CC4-5D6E-409C-BE32-E72D297353CC}">
                <c16:uniqueId val="{00000001-76A1-49BA-B9A9-E9830F89AC9D}"/>
              </c:ext>
            </c:extLst>
          </c:dPt>
          <c:dPt>
            <c:idx val="2"/>
            <c:bubble3D val="0"/>
            <c:explosion val="64"/>
            <c:spPr>
              <a:solidFill>
                <a:schemeClr val="accent3"/>
              </a:solidFill>
              <a:ln>
                <a:noFill/>
              </a:ln>
              <a:effectLst/>
              <a:sp3d/>
            </c:spPr>
            <c:extLst>
              <c:ext xmlns:c16="http://schemas.microsoft.com/office/drawing/2014/chart" uri="{C3380CC4-5D6E-409C-BE32-E72D297353CC}">
                <c16:uniqueId val="{00000002-76A1-49BA-B9A9-E9830F89AC9D}"/>
              </c:ext>
            </c:extLst>
          </c:dPt>
          <c:dPt>
            <c:idx val="3"/>
            <c:bubble3D val="0"/>
            <c:explosion val="0"/>
            <c:spPr>
              <a:solidFill>
                <a:schemeClr val="accent4"/>
              </a:solidFill>
              <a:ln>
                <a:noFill/>
              </a:ln>
              <a:effectLst/>
              <a:sp3d/>
            </c:spPr>
            <c:extLst>
              <c:ext xmlns:c16="http://schemas.microsoft.com/office/drawing/2014/chart" uri="{C3380CC4-5D6E-409C-BE32-E72D297353CC}">
                <c16:uniqueId val="{00000003-76A1-49BA-B9A9-E9830F89AC9D}"/>
              </c:ext>
            </c:extLst>
          </c:dPt>
          <c:dLbls>
            <c:dLbl>
              <c:idx val="0"/>
              <c:layout>
                <c:manualLayout>
                  <c:x val="7.5964639675029505E-2"/>
                  <c:y val="0.18493839311752999"/>
                </c:manualLayout>
              </c:layout>
              <c:tx>
                <c:rich>
                  <a:bodyPr/>
                  <a:lstStyle/>
                  <a:p>
                    <a:r>
                      <a:rPr lang="en-US" sz="2000" b="1" dirty="0">
                        <a:solidFill>
                          <a:schemeClr val="tx1"/>
                        </a:solidFill>
                        <a:effectLst/>
                      </a:rPr>
                      <a:t>%67.0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A1-49BA-B9A9-E9830F89AC9D}"/>
                </c:ext>
              </c:extLst>
            </c:dLbl>
            <c:dLbl>
              <c:idx val="1"/>
              <c:layout>
                <c:manualLayout>
                  <c:x val="-6.2303542434135897E-2"/>
                  <c:y val="-0.140145815106445"/>
                </c:manualLayout>
              </c:layout>
              <c:tx>
                <c:rich>
                  <a:bodyPr/>
                  <a:lstStyle/>
                  <a:p>
                    <a:r>
                      <a:rPr lang="en-US" sz="2000" b="1">
                        <a:effectLst/>
                      </a:rPr>
                      <a:t>%30.0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A1-49BA-B9A9-E9830F89AC9D}"/>
                </c:ext>
              </c:extLst>
            </c:dLbl>
            <c:dLbl>
              <c:idx val="2"/>
              <c:layout>
                <c:manualLayout>
                  <c:x val="3.0670833551571401E-2"/>
                  <c:y val="-8.9375182268883094E-2"/>
                </c:manualLayout>
              </c:layout>
              <c:tx>
                <c:rich>
                  <a:bodyPr/>
                  <a:lstStyle/>
                  <a:p>
                    <a:r>
                      <a:rPr lang="en-US" sz="2000" b="1">
                        <a:effectLst/>
                      </a:rPr>
                      <a:t>%0.3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A1-49BA-B9A9-E9830F89AC9D}"/>
                </c:ext>
              </c:extLst>
            </c:dLbl>
            <c:dLbl>
              <c:idx val="3"/>
              <c:tx>
                <c:rich>
                  <a:bodyPr/>
                  <a:lstStyle/>
                  <a:p>
                    <a:r>
                      <a:rPr lang="en-US" sz="2000" b="1">
                        <a:effectLst/>
                      </a:rPr>
                      <a:t>%0.7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A1-49BA-B9A9-E9830F89AC9D}"/>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effectLst/>
                    <a:latin typeface="Arial" pitchFamily="34" charset="0"/>
                    <a:ea typeface="+mn-ea"/>
                    <a:cs typeface="Arial" pitchFamily="34" charset="0"/>
                  </a:defRPr>
                </a:pPr>
                <a:endParaRPr lang="en-US"/>
              </a:p>
            </c:txPr>
            <c:showLegendKey val="0"/>
            <c:showVal val="1"/>
            <c:showCatName val="0"/>
            <c:showSerName val="0"/>
            <c:showPercent val="0"/>
            <c:showBubbleSize val="0"/>
            <c:showLeaderLines val="1"/>
            <c:leaderLines>
              <c:spPr>
                <a:ln w="12000" cap="flat" cmpd="sng" algn="ctr">
                  <a:solidFill>
                    <a:schemeClr val="tx1"/>
                  </a:solidFill>
                  <a:prstDash val="solid"/>
                  <a:round/>
                </a:ln>
                <a:effectLst/>
              </c:spPr>
            </c:leaderLines>
            <c:extLst>
              <c:ext xmlns:c15="http://schemas.microsoft.com/office/drawing/2012/chart" uri="{CE6537A1-D6FC-4f65-9D91-7224C49458BB}"/>
            </c:extLst>
          </c:dLbls>
          <c:cat>
            <c:strRef>
              <c:f>Sheet1!$J$8:$J$11</c:f>
              <c:strCache>
                <c:ptCount val="4"/>
                <c:pt idx="0">
                  <c:v>Buzul ve kalıcı kar örtüsü</c:v>
                </c:pt>
                <c:pt idx="1">
                  <c:v>Yeraltı suyu</c:v>
                </c:pt>
                <c:pt idx="2">
                  <c:v>Göl ve nehirler</c:v>
                </c:pt>
                <c:pt idx="3">
                  <c:v>Diğer</c:v>
                </c:pt>
              </c:strCache>
            </c:strRef>
          </c:cat>
          <c:val>
            <c:numRef>
              <c:f>Sheet1!$K$8:$K$11</c:f>
              <c:numCache>
                <c:formatCode>0.00%</c:formatCode>
                <c:ptCount val="4"/>
                <c:pt idx="0">
                  <c:v>0.67000000000000604</c:v>
                </c:pt>
                <c:pt idx="1">
                  <c:v>0.3</c:v>
                </c:pt>
                <c:pt idx="2">
                  <c:v>3.00000000000001E-3</c:v>
                </c:pt>
                <c:pt idx="3">
                  <c:v>7.0000000000000097E-3</c:v>
                </c:pt>
              </c:numCache>
            </c:numRef>
          </c:val>
          <c:extLst>
            <c:ext xmlns:c16="http://schemas.microsoft.com/office/drawing/2014/chart" uri="{C3380CC4-5D6E-409C-BE32-E72D297353CC}">
              <c16:uniqueId val="{00000004-76A1-49BA-B9A9-E9830F89AC9D}"/>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5557157566312996"/>
          <c:y val="0.12750384951239699"/>
          <c:w val="0.33305134833313099"/>
          <c:h val="0.6647709067962509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Schoolbook" pitchFamily="18" charset="0"/>
              <a:ea typeface="+mn-ea"/>
              <a:cs typeface="+mn-cs"/>
            </a:defRPr>
          </a:pPr>
          <a:endParaRPr lang="en-US"/>
        </a:p>
      </c:txPr>
    </c:legend>
    <c:plotVisOnly val="1"/>
    <c:dispBlanksAs val="gap"/>
    <c:showDLblsOverMax val="0"/>
  </c:chart>
  <c:spPr>
    <a:noFill/>
    <a:ln w="12000" cap="flat" cmpd="sng" algn="ctr">
      <a:noFill/>
      <a:prstDash val="soli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8996415770609301"/>
          <c:y val="0.43055555555555602"/>
          <c:w val="0.54480286738351302"/>
          <c:h val="0.27777777777777801"/>
        </c:manualLayout>
      </c:layout>
      <c:pie3DChart>
        <c:varyColors val="1"/>
        <c:ser>
          <c:idx val="0"/>
          <c:order val="0"/>
          <c:tx>
            <c:strRef>
              <c:f>Sheet1!$A$2</c:f>
              <c:strCache>
                <c:ptCount val="1"/>
                <c:pt idx="0">
                  <c:v>2010 yılı</c:v>
                </c:pt>
              </c:strCache>
            </c:strRef>
          </c:tx>
          <c:spPr>
            <a:solidFill>
              <a:srgbClr val="63AAFE"/>
            </a:solidFill>
            <a:ln w="10506">
              <a:solidFill>
                <a:srgbClr val="000000"/>
              </a:solidFill>
              <a:prstDash val="solid"/>
            </a:ln>
          </c:spPr>
          <c:dPt>
            <c:idx val="0"/>
            <c:bubble3D val="0"/>
            <c:explosion val="19"/>
            <c:spPr>
              <a:solidFill>
                <a:srgbClr val="99CC00"/>
              </a:solidFill>
              <a:ln w="10506">
                <a:solidFill>
                  <a:srgbClr val="000000"/>
                </a:solidFill>
                <a:prstDash val="solid"/>
              </a:ln>
            </c:spPr>
            <c:extLst>
              <c:ext xmlns:c16="http://schemas.microsoft.com/office/drawing/2014/chart" uri="{C3380CC4-5D6E-409C-BE32-E72D297353CC}">
                <c16:uniqueId val="{00000001-527F-4625-937A-745BE9E42373}"/>
              </c:ext>
            </c:extLst>
          </c:dPt>
          <c:dPt>
            <c:idx val="1"/>
            <c:bubble3D val="0"/>
            <c:spPr>
              <a:solidFill>
                <a:srgbClr val="DD0806"/>
              </a:solidFill>
              <a:ln w="10506">
                <a:solidFill>
                  <a:srgbClr val="000000"/>
                </a:solidFill>
                <a:prstDash val="solid"/>
              </a:ln>
            </c:spPr>
            <c:extLst>
              <c:ext xmlns:c16="http://schemas.microsoft.com/office/drawing/2014/chart" uri="{C3380CC4-5D6E-409C-BE32-E72D297353CC}">
                <c16:uniqueId val="{00000003-527F-4625-937A-745BE9E42373}"/>
              </c:ext>
            </c:extLst>
          </c:dPt>
          <c:dPt>
            <c:idx val="2"/>
            <c:bubble3D val="0"/>
            <c:spPr>
              <a:solidFill>
                <a:srgbClr val="FFF58C"/>
              </a:solidFill>
              <a:ln w="10506">
                <a:solidFill>
                  <a:srgbClr val="000000"/>
                </a:solidFill>
                <a:prstDash val="solid"/>
              </a:ln>
            </c:spPr>
            <c:extLst>
              <c:ext xmlns:c16="http://schemas.microsoft.com/office/drawing/2014/chart" uri="{C3380CC4-5D6E-409C-BE32-E72D297353CC}">
                <c16:uniqueId val="{00000005-527F-4625-937A-745BE9E42373}"/>
              </c:ext>
            </c:extLst>
          </c:dPt>
          <c:dLbls>
            <c:dLbl>
              <c:idx val="0"/>
              <c:layout>
                <c:manualLayout>
                  <c:x val="-0.17882309711286101"/>
                  <c:y val="-0.14104986550121401"/>
                </c:manualLayout>
              </c:layout>
              <c:tx>
                <c:rich>
                  <a:bodyPr/>
                  <a:lstStyle/>
                  <a:p>
                    <a:pPr>
                      <a:defRPr sz="1200" b="1" i="0" u="none" strike="noStrike" baseline="0">
                        <a:solidFill>
                          <a:srgbClr val="FCF305"/>
                        </a:solidFill>
                        <a:latin typeface="Arial"/>
                        <a:ea typeface="Arial"/>
                        <a:cs typeface="Arial"/>
                      </a:defRPr>
                    </a:pPr>
                    <a:r>
                      <a:rPr lang="en-US" sz="1200" dirty="0" err="1"/>
                      <a:t>Sulama</a:t>
                    </a:r>
                    <a:r>
                      <a:rPr lang="en-US" sz="1200" dirty="0"/>
                      <a:t>           % </a:t>
                    </a:r>
                    <a:r>
                      <a:rPr lang="en-US" sz="1200" dirty="0" smtClean="0"/>
                      <a:t>74</a:t>
                    </a:r>
                    <a:endParaRPr lang="en-US" dirty="0"/>
                  </a:p>
                </c:rich>
              </c:tx>
              <c:spPr>
                <a:noFill/>
                <a:ln w="21011">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7F-4625-937A-745BE9E42373}"/>
                </c:ext>
              </c:extLst>
            </c:dLbl>
            <c:dLbl>
              <c:idx val="1"/>
              <c:tx>
                <c:rich>
                  <a:bodyPr/>
                  <a:lstStyle/>
                  <a:p>
                    <a:pPr>
                      <a:defRPr sz="1200" b="1" i="0" u="none" strike="noStrike" baseline="0">
                        <a:solidFill>
                          <a:srgbClr val="FFFF00"/>
                        </a:solidFill>
                        <a:latin typeface="Arial"/>
                        <a:ea typeface="Arial"/>
                        <a:cs typeface="Arial"/>
                      </a:defRPr>
                    </a:pPr>
                    <a:r>
                      <a:rPr lang="en-US" sz="1200" dirty="0" err="1">
                        <a:solidFill>
                          <a:srgbClr val="FFFF00"/>
                        </a:solidFill>
                      </a:rPr>
                      <a:t>İçmesuyu</a:t>
                    </a:r>
                    <a:r>
                      <a:rPr lang="en-US" sz="1200" dirty="0">
                        <a:solidFill>
                          <a:srgbClr val="FFFF00"/>
                        </a:solidFill>
                      </a:rPr>
                      <a:t>         % </a:t>
                    </a:r>
                    <a:r>
                      <a:rPr lang="en-US" sz="1200" dirty="0" smtClean="0">
                        <a:solidFill>
                          <a:srgbClr val="FFFF00"/>
                        </a:solidFill>
                      </a:rPr>
                      <a:t>13</a:t>
                    </a:r>
                    <a:endParaRPr lang="en-US" dirty="0">
                      <a:solidFill>
                        <a:srgbClr val="FFFF00"/>
                      </a:solidFill>
                    </a:endParaRPr>
                  </a:p>
                </c:rich>
              </c:tx>
              <c:spPr>
                <a:noFill/>
                <a:ln w="21011">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7F-4625-937A-745BE9E42373}"/>
                </c:ext>
              </c:extLst>
            </c:dLbl>
            <c:dLbl>
              <c:idx val="2"/>
              <c:tx>
                <c:rich>
                  <a:bodyPr/>
                  <a:lstStyle/>
                  <a:p>
                    <a:pPr>
                      <a:defRPr sz="1200" b="1" i="0" u="none" strike="noStrike" baseline="0">
                        <a:solidFill>
                          <a:srgbClr val="FFFF00"/>
                        </a:solidFill>
                        <a:latin typeface="Arial"/>
                        <a:ea typeface="Arial"/>
                        <a:cs typeface="Arial"/>
                      </a:defRPr>
                    </a:pPr>
                    <a:r>
                      <a:rPr lang="en-US" sz="1200" dirty="0" err="1">
                        <a:solidFill>
                          <a:srgbClr val="FFFF00"/>
                        </a:solidFill>
                      </a:rPr>
                      <a:t>Sanayi</a:t>
                    </a:r>
                    <a:endParaRPr lang="en-US" sz="1200" dirty="0">
                      <a:solidFill>
                        <a:srgbClr val="FFFF00"/>
                      </a:solidFill>
                    </a:endParaRPr>
                  </a:p>
                  <a:p>
                    <a:pPr>
                      <a:defRPr sz="1200" b="1" i="0" u="none" strike="noStrike" baseline="0">
                        <a:solidFill>
                          <a:srgbClr val="FFFF00"/>
                        </a:solidFill>
                        <a:latin typeface="Arial"/>
                        <a:ea typeface="Arial"/>
                        <a:cs typeface="Arial"/>
                      </a:defRPr>
                    </a:pPr>
                    <a:r>
                      <a:rPr lang="en-US" sz="1200" dirty="0">
                        <a:solidFill>
                          <a:srgbClr val="FFFF00"/>
                        </a:solidFill>
                      </a:rPr>
                      <a:t>% </a:t>
                    </a:r>
                    <a:r>
                      <a:rPr lang="en-US" sz="1200" dirty="0" smtClean="0">
                        <a:solidFill>
                          <a:srgbClr val="FFFF00"/>
                        </a:solidFill>
                      </a:rPr>
                      <a:t>13</a:t>
                    </a:r>
                    <a:endParaRPr lang="en-US" dirty="0">
                      <a:solidFill>
                        <a:srgbClr val="FFFF00"/>
                      </a:solidFill>
                    </a:endParaRPr>
                  </a:p>
                </c:rich>
              </c:tx>
              <c:spPr>
                <a:noFill/>
                <a:ln w="21011">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7F-4625-937A-745BE9E42373}"/>
                </c:ext>
              </c:extLst>
            </c:dLbl>
            <c:numFmt formatCode="%0" sourceLinked="0"/>
            <c:spPr>
              <a:noFill/>
              <a:ln w="21011">
                <a:noFill/>
              </a:ln>
            </c:spPr>
            <c:txPr>
              <a:bodyPr/>
              <a:lstStyle/>
              <a:p>
                <a:pPr>
                  <a:defRPr sz="1200" b="1" i="0" u="none" strike="noStrike" baseline="0">
                    <a:solidFill>
                      <a:srgbClr val="0000D4"/>
                    </a:solidFill>
                    <a:latin typeface="Arial"/>
                    <a:ea typeface="Arial"/>
                    <a:cs typeface="Aria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Sulama</c:v>
                </c:pt>
                <c:pt idx="1">
                  <c:v>İçmesuyu</c:v>
                </c:pt>
                <c:pt idx="2">
                  <c:v>Sanayi</c:v>
                </c:pt>
              </c:strCache>
            </c:strRef>
          </c:cat>
          <c:val>
            <c:numRef>
              <c:f>Sheet1!$B$2:$D$2</c:f>
              <c:numCache>
                <c:formatCode>General</c:formatCode>
                <c:ptCount val="3"/>
                <c:pt idx="0">
                  <c:v>32</c:v>
                </c:pt>
                <c:pt idx="1">
                  <c:v>7</c:v>
                </c:pt>
                <c:pt idx="2">
                  <c:v>5</c:v>
                </c:pt>
              </c:numCache>
            </c:numRef>
          </c:val>
          <c:extLst>
            <c:ext xmlns:c16="http://schemas.microsoft.com/office/drawing/2014/chart" uri="{C3380CC4-5D6E-409C-BE32-E72D297353CC}">
              <c16:uniqueId val="{00000006-527F-4625-937A-745BE9E42373}"/>
            </c:ext>
          </c:extLst>
        </c:ser>
        <c:dLbls>
          <c:showLegendKey val="0"/>
          <c:showVal val="0"/>
          <c:showCatName val="0"/>
          <c:showSerName val="0"/>
          <c:showPercent val="0"/>
          <c:showBubbleSize val="0"/>
          <c:showLeaderLines val="0"/>
        </c:dLbls>
      </c:pie3DChart>
      <c:spPr>
        <a:noFill/>
        <a:ln w="21011">
          <a:noFill/>
        </a:ln>
      </c:spPr>
    </c:plotArea>
    <c:plotVisOnly val="1"/>
    <c:dispBlanksAs val="zero"/>
    <c:showDLblsOverMax val="0"/>
  </c:chart>
  <c:spPr>
    <a:noFill/>
    <a:ln>
      <a:noFill/>
    </a:ln>
  </c:spPr>
  <c:txPr>
    <a:bodyPr/>
    <a:lstStyle/>
    <a:p>
      <a:pPr>
        <a:defRPr sz="724"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63335681170695"/>
          <c:y val="0.42140554743577402"/>
          <c:w val="0.49466192170818502"/>
          <c:h val="0.27363184079601999"/>
        </c:manualLayout>
      </c:layout>
      <c:pie3DChart>
        <c:varyColors val="1"/>
        <c:ser>
          <c:idx val="0"/>
          <c:order val="0"/>
          <c:tx>
            <c:strRef>
              <c:f>Sheet1!$A$2</c:f>
              <c:strCache>
                <c:ptCount val="1"/>
                <c:pt idx="0">
                  <c:v>2006 yılı</c:v>
                </c:pt>
              </c:strCache>
            </c:strRef>
          </c:tx>
          <c:spPr>
            <a:solidFill>
              <a:srgbClr val="63AAFE"/>
            </a:solidFill>
            <a:ln w="9753">
              <a:solidFill>
                <a:srgbClr val="000000"/>
              </a:solidFill>
              <a:prstDash val="solid"/>
            </a:ln>
          </c:spPr>
          <c:explosion val="10"/>
          <c:dPt>
            <c:idx val="0"/>
            <c:bubble3D val="0"/>
            <c:explosion val="4"/>
            <c:spPr>
              <a:solidFill>
                <a:srgbClr val="99CC00"/>
              </a:solidFill>
              <a:ln w="9753">
                <a:solidFill>
                  <a:srgbClr val="000000"/>
                </a:solidFill>
                <a:prstDash val="solid"/>
              </a:ln>
            </c:spPr>
            <c:extLst>
              <c:ext xmlns:c16="http://schemas.microsoft.com/office/drawing/2014/chart" uri="{C3380CC4-5D6E-409C-BE32-E72D297353CC}">
                <c16:uniqueId val="{00000001-3706-4F9D-8F33-7494EB545F3D}"/>
              </c:ext>
            </c:extLst>
          </c:dPt>
          <c:dPt>
            <c:idx val="1"/>
            <c:bubble3D val="0"/>
            <c:spPr>
              <a:solidFill>
                <a:srgbClr val="DD0806"/>
              </a:solidFill>
              <a:ln w="9753">
                <a:solidFill>
                  <a:srgbClr val="000000"/>
                </a:solidFill>
                <a:prstDash val="solid"/>
              </a:ln>
            </c:spPr>
            <c:extLst>
              <c:ext xmlns:c16="http://schemas.microsoft.com/office/drawing/2014/chart" uri="{C3380CC4-5D6E-409C-BE32-E72D297353CC}">
                <c16:uniqueId val="{00000003-3706-4F9D-8F33-7494EB545F3D}"/>
              </c:ext>
            </c:extLst>
          </c:dPt>
          <c:dPt>
            <c:idx val="2"/>
            <c:bubble3D val="0"/>
            <c:spPr>
              <a:solidFill>
                <a:srgbClr val="FFF58C"/>
              </a:solidFill>
              <a:ln w="9753">
                <a:solidFill>
                  <a:srgbClr val="000000"/>
                </a:solidFill>
                <a:prstDash val="solid"/>
              </a:ln>
            </c:spPr>
            <c:extLst>
              <c:ext xmlns:c16="http://schemas.microsoft.com/office/drawing/2014/chart" uri="{C3380CC4-5D6E-409C-BE32-E72D297353CC}">
                <c16:uniqueId val="{00000005-3706-4F9D-8F33-7494EB545F3D}"/>
              </c:ext>
            </c:extLst>
          </c:dPt>
          <c:dLbls>
            <c:dLbl>
              <c:idx val="0"/>
              <c:layout>
                <c:manualLayout>
                  <c:x val="-0.19817352270218599"/>
                  <c:y val="-0.100074935597491"/>
                </c:manualLayout>
              </c:layout>
              <c:tx>
                <c:rich>
                  <a:bodyPr/>
                  <a:lstStyle/>
                  <a:p>
                    <a:pPr>
                      <a:defRPr sz="1200" b="1" i="0" u="none" strike="noStrike" baseline="0">
                        <a:solidFill>
                          <a:srgbClr val="FFFF00"/>
                        </a:solidFill>
                        <a:latin typeface="Arial"/>
                        <a:ea typeface="Arial"/>
                        <a:cs typeface="Arial"/>
                      </a:defRPr>
                    </a:pPr>
                    <a:r>
                      <a:rPr lang="en-US" sz="1200">
                        <a:solidFill>
                          <a:srgbClr val="FFFF00"/>
                        </a:solidFill>
                      </a:rPr>
                      <a:t>Sulama</a:t>
                    </a:r>
                  </a:p>
                  <a:p>
                    <a:pPr>
                      <a:defRPr sz="1200" b="1" i="0" u="none" strike="noStrike" baseline="0">
                        <a:solidFill>
                          <a:srgbClr val="FFFF00"/>
                        </a:solidFill>
                        <a:latin typeface="Arial"/>
                        <a:ea typeface="Arial"/>
                        <a:cs typeface="Arial"/>
                      </a:defRPr>
                    </a:pPr>
                    <a:r>
                      <a:rPr lang="en-US" sz="1200">
                        <a:solidFill>
                          <a:srgbClr val="FFFF00"/>
                        </a:solidFill>
                      </a:rPr>
                      <a:t>% 64</a:t>
                    </a:r>
                    <a:endParaRPr lang="en-US"/>
                  </a:p>
                </c:rich>
              </c:tx>
              <c:spPr>
                <a:noFill/>
                <a:ln w="1950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06-4F9D-8F33-7494EB545F3D}"/>
                </c:ext>
              </c:extLst>
            </c:dLbl>
            <c:dLbl>
              <c:idx val="1"/>
              <c:layout>
                <c:manualLayout>
                  <c:x val="-2.44708430137822E-2"/>
                  <c:y val="-5.2434278618972402E-2"/>
                </c:manualLayout>
              </c:layout>
              <c:tx>
                <c:rich>
                  <a:bodyPr/>
                  <a:lstStyle/>
                  <a:p>
                    <a:pPr>
                      <a:defRPr sz="1200" b="1" i="0" u="none" strike="noStrike" baseline="0">
                        <a:solidFill>
                          <a:srgbClr val="FFFF00"/>
                        </a:solidFill>
                        <a:latin typeface="Arial"/>
                        <a:ea typeface="Arial"/>
                        <a:cs typeface="Arial"/>
                      </a:defRPr>
                    </a:pPr>
                    <a:r>
                      <a:rPr lang="en-US" sz="1200">
                        <a:solidFill>
                          <a:srgbClr val="FFFF00"/>
                        </a:solidFill>
                      </a:rPr>
                      <a:t>İçmesuyu</a:t>
                    </a:r>
                  </a:p>
                  <a:p>
                    <a:pPr>
                      <a:defRPr sz="1200" b="1" i="0" u="none" strike="noStrike" baseline="0">
                        <a:solidFill>
                          <a:srgbClr val="FFFF00"/>
                        </a:solidFill>
                        <a:latin typeface="Arial"/>
                        <a:ea typeface="Arial"/>
                        <a:cs typeface="Arial"/>
                      </a:defRPr>
                    </a:pPr>
                    <a:r>
                      <a:rPr lang="en-US" sz="1200">
                        <a:solidFill>
                          <a:srgbClr val="FFFF00"/>
                        </a:solidFill>
                      </a:rPr>
                      <a:t>% 16</a:t>
                    </a:r>
                    <a:endParaRPr lang="en-US"/>
                  </a:p>
                </c:rich>
              </c:tx>
              <c:spPr>
                <a:noFill/>
                <a:ln w="1950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06-4F9D-8F33-7494EB545F3D}"/>
                </c:ext>
              </c:extLst>
            </c:dLbl>
            <c:dLbl>
              <c:idx val="2"/>
              <c:layout>
                <c:manualLayout>
                  <c:x val="5.3073809699021299E-2"/>
                  <c:y val="-7.3225535784018206E-2"/>
                </c:manualLayout>
              </c:layout>
              <c:tx>
                <c:rich>
                  <a:bodyPr/>
                  <a:lstStyle/>
                  <a:p>
                    <a:pPr>
                      <a:defRPr sz="1200" b="1" i="0" u="none" strike="noStrike" baseline="0">
                        <a:solidFill>
                          <a:srgbClr val="FFFF00"/>
                        </a:solidFill>
                        <a:latin typeface="Arial"/>
                        <a:ea typeface="Arial"/>
                        <a:cs typeface="Arial"/>
                      </a:defRPr>
                    </a:pPr>
                    <a:r>
                      <a:rPr lang="en-US" sz="1200">
                        <a:solidFill>
                          <a:srgbClr val="FFFF00"/>
                        </a:solidFill>
                      </a:rPr>
                      <a:t>Sanayi</a:t>
                    </a:r>
                  </a:p>
                  <a:p>
                    <a:pPr>
                      <a:defRPr sz="1200" b="1" i="0" u="none" strike="noStrike" baseline="0">
                        <a:solidFill>
                          <a:srgbClr val="FFFF00"/>
                        </a:solidFill>
                        <a:latin typeface="Arial"/>
                        <a:ea typeface="Arial"/>
                        <a:cs typeface="Arial"/>
                      </a:defRPr>
                    </a:pPr>
                    <a:r>
                      <a:rPr lang="en-US" sz="1200">
                        <a:solidFill>
                          <a:srgbClr val="FFFF00"/>
                        </a:solidFill>
                      </a:rPr>
                      <a:t>% 20</a:t>
                    </a:r>
                    <a:endParaRPr lang="en-US"/>
                  </a:p>
                </c:rich>
              </c:tx>
              <c:spPr>
                <a:noFill/>
                <a:ln w="19506">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06-4F9D-8F33-7494EB545F3D}"/>
                </c:ext>
              </c:extLst>
            </c:dLbl>
            <c:numFmt formatCode="%0" sourceLinked="0"/>
            <c:spPr>
              <a:noFill/>
              <a:ln w="19506">
                <a:noFill/>
              </a:ln>
            </c:spPr>
            <c:txPr>
              <a:bodyPr/>
              <a:lstStyle/>
              <a:p>
                <a:pPr>
                  <a:defRPr sz="1200" b="1" i="0" u="none" strike="noStrike" baseline="0">
                    <a:solidFill>
                      <a:srgbClr val="FFFF00"/>
                    </a:solidFill>
                    <a:latin typeface="Arial"/>
                    <a:ea typeface="Arial"/>
                    <a:cs typeface="Aria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Sheet1!$B$1:$D$1</c:f>
              <c:strCache>
                <c:ptCount val="3"/>
                <c:pt idx="0">
                  <c:v>Sulama</c:v>
                </c:pt>
                <c:pt idx="1">
                  <c:v>İçmesuyu</c:v>
                </c:pt>
                <c:pt idx="2">
                  <c:v>Sanayi</c:v>
                </c:pt>
              </c:strCache>
            </c:strRef>
          </c:cat>
          <c:val>
            <c:numRef>
              <c:f>Sheet1!$B$2:$D$2</c:f>
              <c:numCache>
                <c:formatCode>General</c:formatCode>
                <c:ptCount val="3"/>
                <c:pt idx="0">
                  <c:v>72</c:v>
                </c:pt>
                <c:pt idx="1">
                  <c:v>18</c:v>
                </c:pt>
                <c:pt idx="2">
                  <c:v>22</c:v>
                </c:pt>
              </c:numCache>
            </c:numRef>
          </c:val>
          <c:extLst>
            <c:ext xmlns:c16="http://schemas.microsoft.com/office/drawing/2014/chart" uri="{C3380CC4-5D6E-409C-BE32-E72D297353CC}">
              <c16:uniqueId val="{00000006-3706-4F9D-8F33-7494EB545F3D}"/>
            </c:ext>
          </c:extLst>
        </c:ser>
        <c:dLbls>
          <c:showLegendKey val="0"/>
          <c:showVal val="0"/>
          <c:showCatName val="0"/>
          <c:showSerName val="0"/>
          <c:showPercent val="0"/>
          <c:showBubbleSize val="0"/>
          <c:showLeaderLines val="0"/>
        </c:dLbls>
      </c:pie3DChart>
      <c:spPr>
        <a:noFill/>
        <a:ln w="19506">
          <a:noFill/>
        </a:ln>
      </c:spPr>
    </c:plotArea>
    <c:plotVisOnly val="1"/>
    <c:dispBlanksAs val="zero"/>
    <c:showDLblsOverMax val="0"/>
  </c:chart>
  <c:spPr>
    <a:noFill/>
    <a:ln>
      <a:noFill/>
    </a:ln>
  </c:spPr>
  <c:txPr>
    <a:bodyPr/>
    <a:lstStyle/>
    <a:p>
      <a:pPr>
        <a:defRPr sz="614" b="1"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0B352-A1B6-4269-B92D-14327FAED800}" type="doc">
      <dgm:prSet loTypeId="urn:microsoft.com/office/officeart/2005/8/layout/hProcess3" loCatId="process" qsTypeId="urn:microsoft.com/office/officeart/2005/8/quickstyle/simple1" qsCatId="simple" csTypeId="urn:microsoft.com/office/officeart/2005/8/colors/accent1_2" csCatId="accent1" phldr="1"/>
      <dgm:spPr/>
    </dgm:pt>
    <dgm:pt modelId="{EE5429FC-B01F-4B4F-930B-0658C01AB8D8}" type="pres">
      <dgm:prSet presAssocID="{2CB0B352-A1B6-4269-B92D-14327FAED800}" presName="Name0" presStyleCnt="0">
        <dgm:presLayoutVars>
          <dgm:dir/>
          <dgm:animLvl val="lvl"/>
          <dgm:resizeHandles val="exact"/>
        </dgm:presLayoutVars>
      </dgm:prSet>
      <dgm:spPr/>
    </dgm:pt>
    <dgm:pt modelId="{FEDA1184-7ED2-436B-A576-E1A167B3A384}" type="pres">
      <dgm:prSet presAssocID="{2CB0B352-A1B6-4269-B92D-14327FAED800}" presName="dummy" presStyleCnt="0"/>
      <dgm:spPr/>
    </dgm:pt>
    <dgm:pt modelId="{52804E3A-F6B5-441D-942F-EB9EBBA2C8E1}" type="pres">
      <dgm:prSet presAssocID="{2CB0B352-A1B6-4269-B92D-14327FAED800}" presName="linH" presStyleCnt="0"/>
      <dgm:spPr/>
    </dgm:pt>
    <dgm:pt modelId="{9B79397D-D4FE-421D-A9C4-7398CB2CBAC9}" type="pres">
      <dgm:prSet presAssocID="{2CB0B352-A1B6-4269-B92D-14327FAED800}" presName="padding1" presStyleCnt="0"/>
      <dgm:spPr/>
    </dgm:pt>
    <dgm:pt modelId="{6616ECEC-6BF6-4C47-8019-1930A9257BA5}" type="pres">
      <dgm:prSet presAssocID="{2CB0B352-A1B6-4269-B92D-14327FAED800}" presName="padding2" presStyleCnt="0"/>
      <dgm:spPr/>
    </dgm:pt>
    <dgm:pt modelId="{65BDE35A-21E6-403F-A3B1-6ABE7EDD0E37}" type="pres">
      <dgm:prSet presAssocID="{2CB0B352-A1B6-4269-B92D-14327FAED800}" presName="negArrow" presStyleCnt="0"/>
      <dgm:spPr/>
    </dgm:pt>
    <dgm:pt modelId="{F0CCB595-C388-4F8D-B478-7F7F0F72DD6D}" type="pres">
      <dgm:prSet presAssocID="{2CB0B352-A1B6-4269-B92D-14327FAED800}" presName="backgroundArrow" presStyleLbl="node1" presStyleIdx="0" presStyleCnt="1" custLinFactNeighborY="-20008"/>
      <dgm:spPr/>
    </dgm:pt>
  </dgm:ptLst>
  <dgm:cxnLst>
    <dgm:cxn modelId="{29BA96F4-7A8B-467D-8801-5AED8872BA4C}" type="presOf" srcId="{2CB0B352-A1B6-4269-B92D-14327FAED800}" destId="{EE5429FC-B01F-4B4F-930B-0658C01AB8D8}" srcOrd="0" destOrd="0" presId="urn:microsoft.com/office/officeart/2005/8/layout/hProcess3"/>
    <dgm:cxn modelId="{98D301B6-4A1A-40C0-82B3-90FEFEE75092}" type="presParOf" srcId="{EE5429FC-B01F-4B4F-930B-0658C01AB8D8}" destId="{FEDA1184-7ED2-436B-A576-E1A167B3A384}" srcOrd="0" destOrd="0" presId="urn:microsoft.com/office/officeart/2005/8/layout/hProcess3"/>
    <dgm:cxn modelId="{298D07D0-252E-4ABB-9D6B-5AC6E2DA3C48}" type="presParOf" srcId="{EE5429FC-B01F-4B4F-930B-0658C01AB8D8}" destId="{52804E3A-F6B5-441D-942F-EB9EBBA2C8E1}" srcOrd="1" destOrd="0" presId="urn:microsoft.com/office/officeart/2005/8/layout/hProcess3"/>
    <dgm:cxn modelId="{49D0BDFF-1916-41B5-9791-3A468F1D00DF}" type="presParOf" srcId="{52804E3A-F6B5-441D-942F-EB9EBBA2C8E1}" destId="{9B79397D-D4FE-421D-A9C4-7398CB2CBAC9}" srcOrd="0" destOrd="0" presId="urn:microsoft.com/office/officeart/2005/8/layout/hProcess3"/>
    <dgm:cxn modelId="{B76CA41E-8AAB-43EC-AF33-50D2AC5CDDEB}" type="presParOf" srcId="{52804E3A-F6B5-441D-942F-EB9EBBA2C8E1}" destId="{6616ECEC-6BF6-4C47-8019-1930A9257BA5}" srcOrd="1" destOrd="0" presId="urn:microsoft.com/office/officeart/2005/8/layout/hProcess3"/>
    <dgm:cxn modelId="{439A3CA6-FA0C-45DB-A149-1D7FE33B8C89}" type="presParOf" srcId="{52804E3A-F6B5-441D-942F-EB9EBBA2C8E1}" destId="{65BDE35A-21E6-403F-A3B1-6ABE7EDD0E37}" srcOrd="2" destOrd="0" presId="urn:microsoft.com/office/officeart/2005/8/layout/hProcess3"/>
    <dgm:cxn modelId="{BA34D433-12F2-402A-B830-63206B097EEA}" type="presParOf" srcId="{52804E3A-F6B5-441D-942F-EB9EBBA2C8E1}" destId="{F0CCB595-C388-4F8D-B478-7F7F0F72DD6D}" srcOrd="3"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0B352-A1B6-4269-B92D-14327FAED800}" type="doc">
      <dgm:prSet loTypeId="urn:microsoft.com/office/officeart/2005/8/layout/hProcess3" loCatId="process" qsTypeId="urn:microsoft.com/office/officeart/2005/8/quickstyle/simple1" qsCatId="simple" csTypeId="urn:microsoft.com/office/officeart/2005/8/colors/accent1_2" csCatId="accent1" phldr="1"/>
      <dgm:spPr/>
    </dgm:pt>
    <dgm:pt modelId="{EE5429FC-B01F-4B4F-930B-0658C01AB8D8}" type="pres">
      <dgm:prSet presAssocID="{2CB0B352-A1B6-4269-B92D-14327FAED800}" presName="Name0" presStyleCnt="0">
        <dgm:presLayoutVars>
          <dgm:dir/>
          <dgm:animLvl val="lvl"/>
          <dgm:resizeHandles val="exact"/>
        </dgm:presLayoutVars>
      </dgm:prSet>
      <dgm:spPr/>
    </dgm:pt>
    <dgm:pt modelId="{FEDA1184-7ED2-436B-A576-E1A167B3A384}" type="pres">
      <dgm:prSet presAssocID="{2CB0B352-A1B6-4269-B92D-14327FAED800}" presName="dummy" presStyleCnt="0"/>
      <dgm:spPr/>
    </dgm:pt>
    <dgm:pt modelId="{52804E3A-F6B5-441D-942F-EB9EBBA2C8E1}" type="pres">
      <dgm:prSet presAssocID="{2CB0B352-A1B6-4269-B92D-14327FAED800}" presName="linH" presStyleCnt="0"/>
      <dgm:spPr/>
    </dgm:pt>
    <dgm:pt modelId="{9B79397D-D4FE-421D-A9C4-7398CB2CBAC9}" type="pres">
      <dgm:prSet presAssocID="{2CB0B352-A1B6-4269-B92D-14327FAED800}" presName="padding1" presStyleCnt="0"/>
      <dgm:spPr/>
    </dgm:pt>
    <dgm:pt modelId="{6616ECEC-6BF6-4C47-8019-1930A9257BA5}" type="pres">
      <dgm:prSet presAssocID="{2CB0B352-A1B6-4269-B92D-14327FAED800}" presName="padding2" presStyleCnt="0"/>
      <dgm:spPr/>
    </dgm:pt>
    <dgm:pt modelId="{65BDE35A-21E6-403F-A3B1-6ABE7EDD0E37}" type="pres">
      <dgm:prSet presAssocID="{2CB0B352-A1B6-4269-B92D-14327FAED800}" presName="negArrow" presStyleCnt="0"/>
      <dgm:spPr/>
    </dgm:pt>
    <dgm:pt modelId="{F0CCB595-C388-4F8D-B478-7F7F0F72DD6D}" type="pres">
      <dgm:prSet presAssocID="{2CB0B352-A1B6-4269-B92D-14327FAED800}" presName="backgroundArrow" presStyleLbl="node1" presStyleIdx="0" presStyleCnt="1" custLinFactNeighborY="-20008"/>
      <dgm:spPr/>
    </dgm:pt>
  </dgm:ptLst>
  <dgm:cxnLst>
    <dgm:cxn modelId="{29BA96F4-7A8B-467D-8801-5AED8872BA4C}" type="presOf" srcId="{2CB0B352-A1B6-4269-B92D-14327FAED800}" destId="{EE5429FC-B01F-4B4F-930B-0658C01AB8D8}" srcOrd="0" destOrd="0" presId="urn:microsoft.com/office/officeart/2005/8/layout/hProcess3"/>
    <dgm:cxn modelId="{98D301B6-4A1A-40C0-82B3-90FEFEE75092}" type="presParOf" srcId="{EE5429FC-B01F-4B4F-930B-0658C01AB8D8}" destId="{FEDA1184-7ED2-436B-A576-E1A167B3A384}" srcOrd="0" destOrd="0" presId="urn:microsoft.com/office/officeart/2005/8/layout/hProcess3"/>
    <dgm:cxn modelId="{298D07D0-252E-4ABB-9D6B-5AC6E2DA3C48}" type="presParOf" srcId="{EE5429FC-B01F-4B4F-930B-0658C01AB8D8}" destId="{52804E3A-F6B5-441D-942F-EB9EBBA2C8E1}" srcOrd="1" destOrd="0" presId="urn:microsoft.com/office/officeart/2005/8/layout/hProcess3"/>
    <dgm:cxn modelId="{49D0BDFF-1916-41B5-9791-3A468F1D00DF}" type="presParOf" srcId="{52804E3A-F6B5-441D-942F-EB9EBBA2C8E1}" destId="{9B79397D-D4FE-421D-A9C4-7398CB2CBAC9}" srcOrd="0" destOrd="0" presId="urn:microsoft.com/office/officeart/2005/8/layout/hProcess3"/>
    <dgm:cxn modelId="{B76CA41E-8AAB-43EC-AF33-50D2AC5CDDEB}" type="presParOf" srcId="{52804E3A-F6B5-441D-942F-EB9EBBA2C8E1}" destId="{6616ECEC-6BF6-4C47-8019-1930A9257BA5}" srcOrd="1" destOrd="0" presId="urn:microsoft.com/office/officeart/2005/8/layout/hProcess3"/>
    <dgm:cxn modelId="{439A3CA6-FA0C-45DB-A149-1D7FE33B8C89}" type="presParOf" srcId="{52804E3A-F6B5-441D-942F-EB9EBBA2C8E1}" destId="{65BDE35A-21E6-403F-A3B1-6ABE7EDD0E37}" srcOrd="2" destOrd="0" presId="urn:microsoft.com/office/officeart/2005/8/layout/hProcess3"/>
    <dgm:cxn modelId="{BA34D433-12F2-402A-B830-63206B097EEA}" type="presParOf" srcId="{52804E3A-F6B5-441D-942F-EB9EBBA2C8E1}" destId="{F0CCB595-C388-4F8D-B478-7F7F0F72DD6D}" srcOrd="3"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CB595-C388-4F8D-B478-7F7F0F72DD6D}">
      <dsp:nvSpPr>
        <dsp:cNvPr id="0" name=""/>
        <dsp:cNvSpPr/>
      </dsp:nvSpPr>
      <dsp:spPr>
        <a:xfrm>
          <a:off x="0" y="0"/>
          <a:ext cx="2520280" cy="1080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CB595-C388-4F8D-B478-7F7F0F72DD6D}">
      <dsp:nvSpPr>
        <dsp:cNvPr id="0" name=""/>
        <dsp:cNvSpPr/>
      </dsp:nvSpPr>
      <dsp:spPr>
        <a:xfrm>
          <a:off x="0" y="0"/>
          <a:ext cx="2270484" cy="720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C043-D873-4214-AFB0-5EB3A67F5482}" type="datetimeFigureOut">
              <a:rPr lang="tr-TR" smtClean="0"/>
              <a:pPr/>
              <a:t>13.10.2021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BDF90-92F9-495F-85E8-350B13DDF77C}" type="slidenum">
              <a:rPr lang="tr-TR" smtClean="0"/>
              <a:pPr/>
              <a:t>‹#›</a:t>
            </a:fld>
            <a:endParaRPr lang="tr-TR"/>
          </a:p>
        </p:txBody>
      </p:sp>
    </p:spTree>
    <p:extLst>
      <p:ext uri="{BB962C8B-B14F-4D97-AF65-F5344CB8AC3E}">
        <p14:creationId xmlns:p14="http://schemas.microsoft.com/office/powerpoint/2010/main" val="230801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5047CF-3447-4F90-99FE-75993DF5EE7F}"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35902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FA4E73-30B6-4C7C-941B-A3A7CB5D9BCB}" type="slidenum">
              <a:rPr kumimoji="0" lang="tr-T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79357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6B9C393C-6853-4AFF-9A5B-407388AE0035}" type="slidenum">
              <a:rPr lang="tr-TR"/>
              <a:pPr>
                <a:defRPr/>
              </a:pPr>
              <a:t>‹#›</a:t>
            </a:fld>
            <a:endParaRPr lang="tr-TR"/>
          </a:p>
        </p:txBody>
      </p:sp>
    </p:spTree>
    <p:extLst>
      <p:ext uri="{BB962C8B-B14F-4D97-AF65-F5344CB8AC3E}">
        <p14:creationId xmlns:p14="http://schemas.microsoft.com/office/powerpoint/2010/main" val="20419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smtClean="0"/>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smtClean="0"/>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p>
            <a:fld id="{D9F75050-0E15-4C5B-92B0-66D068882F1F}" type="datetimeFigureOut">
              <a:rPr lang="tr-TR" smtClean="0"/>
              <a:pPr/>
              <a:t>13.10.2021</a:t>
            </a:fld>
            <a:endParaRPr lang="tr-TR"/>
          </a:p>
        </p:txBody>
      </p:sp>
      <p:sp>
        <p:nvSpPr>
          <p:cNvPr id="6" name="5 Altbilgi Yer Tutucusu"/>
          <p:cNvSpPr>
            <a:spLocks noGrp="1"/>
          </p:cNvSpPr>
          <p:nvPr>
            <p:ph type="ftr" sz="quarter" idx="11"/>
          </p:nvPr>
        </p:nvSpPr>
        <p:spPr>
          <a:xfrm>
            <a:off x="914400" y="55499"/>
            <a:ext cx="5562600" cy="365125"/>
          </a:xfrm>
        </p:spPr>
        <p:txBody>
          <a:bodyPr/>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9F75050-0E15-4C5B-92B0-66D068882F1F}" type="datetimeFigureOut">
              <a:rPr lang="tr-TR" smtClean="0"/>
              <a:pPr/>
              <a:t>13.10.2021</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hyperlink" Target="http://feww.files.wordpress.com/2010/04/image04042010_1km.jpg"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03189" y="4905453"/>
            <a:ext cx="8229600" cy="164306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tr-TR"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ANKARA </a:t>
            </a:r>
            <a:r>
              <a:rPr lang="tr-TR"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ÜNİVERSİTESİ</a:t>
            </a:r>
            <a:br>
              <a:rPr lang="tr-TR"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br>
            <a:r>
              <a:rPr lang="tr-TR"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SU YÖNETİMİ ENSTİTÜSÜ</a:t>
            </a:r>
          </a:p>
          <a:p>
            <a:pPr algn="ctr">
              <a:defRPr/>
            </a:pPr>
            <a:r>
              <a:rPr lang="tr-TR"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ENTEGRE SU YÖNETİMİ ANABİLİM DALI</a:t>
            </a:r>
          </a:p>
          <a:p>
            <a:pPr algn="ctr">
              <a:defRPr/>
            </a:pPr>
            <a:endParaRPr lang="tr-TR"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endParaRPr>
          </a:p>
          <a:p>
            <a:pPr algn="ctr">
              <a:defRPr/>
            </a:pPr>
            <a:r>
              <a:rPr lang="tr-TR"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2021-2022 </a:t>
            </a:r>
            <a:r>
              <a:rPr lang="tr-TR"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Güz Yarıyılı</a:t>
            </a:r>
            <a:endParaRPr lang="tr-TR"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endParaRPr>
          </a:p>
        </p:txBody>
      </p:sp>
      <p:sp>
        <p:nvSpPr>
          <p:cNvPr id="47109" name="Rectangle 5"/>
          <p:cNvSpPr>
            <a:spLocks noChangeArrowheads="1"/>
          </p:cNvSpPr>
          <p:nvPr/>
        </p:nvSpPr>
        <p:spPr bwMode="auto">
          <a:xfrm>
            <a:off x="358583" y="4474918"/>
            <a:ext cx="8229600" cy="85725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tr-TR" sz="3200"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   </a:t>
            </a:r>
            <a:r>
              <a:rPr lang="tr-TR" sz="3200"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Prof. </a:t>
            </a:r>
            <a:r>
              <a:rPr lang="tr-TR" sz="3200"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Dr. Yeşim  </a:t>
            </a:r>
            <a:r>
              <a:rPr lang="tr-TR" sz="3200"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AHİ</a:t>
            </a:r>
            <a:r>
              <a:rPr lang="tr-TR" sz="3200"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
            </a:r>
            <a:br>
              <a:rPr lang="tr-TR" sz="3200"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br>
            <a:r>
              <a:rPr lang="tr-TR" sz="3200"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t>     </a:t>
            </a:r>
            <a:br>
              <a:rPr lang="tr-TR" sz="3200" b="1" dirty="0" smtClean="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rPr>
            </a:br>
            <a:endParaRPr lang="tr-TR" sz="3200" b="1" dirty="0">
              <a:ln>
                <a:solidFill>
                  <a:schemeClr val="tx1">
                    <a:lumMod val="85000"/>
                    <a:lumOff val="15000"/>
                  </a:schemeClr>
                </a:solidFill>
                <a:prstDash val="solid"/>
              </a:ln>
              <a:effectLst>
                <a:outerShdw blurRad="60007" dist="310007" dir="7680000" sy="30000" kx="1300200" algn="ctr" rotWithShape="0">
                  <a:prstClr val="black">
                    <a:alpha val="32000"/>
                  </a:prstClr>
                </a:outerShdw>
              </a:effectLst>
              <a:latin typeface="Maiandra GD" pitchFamily="34" charset="0"/>
            </a:endParaRPr>
          </a:p>
        </p:txBody>
      </p:sp>
      <p:sp>
        <p:nvSpPr>
          <p:cNvPr id="10" name="Rectangle 2"/>
          <p:cNvSpPr txBox="1">
            <a:spLocks noChangeArrowheads="1"/>
          </p:cNvSpPr>
          <p:nvPr/>
        </p:nvSpPr>
        <p:spPr>
          <a:xfrm>
            <a:off x="271490" y="2350891"/>
            <a:ext cx="8692998" cy="1524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spc="-100" dirty="0" smtClean="0">
                <a:solidFill>
                  <a:srgbClr val="FFC000"/>
                </a:solidFill>
                <a:latin typeface="+mj-lt"/>
                <a:ea typeface="+mj-ea"/>
                <a:cs typeface="+mj-cs"/>
              </a:rPr>
              <a:t>ENTEGRE HAVZA YÖNETİMİ</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1600" b="1" spc="-100" dirty="0" smtClean="0">
              <a:solidFill>
                <a:srgbClr val="FFC00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4000" b="1" spc="-100" dirty="0" smtClean="0">
                <a:solidFill>
                  <a:srgbClr val="FFC000"/>
                </a:solidFill>
                <a:latin typeface="+mj-lt"/>
                <a:ea typeface="+mj-ea"/>
                <a:cs typeface="+mj-cs"/>
              </a:rPr>
              <a:t>Tezli Yüksek Lisans Dersi</a:t>
            </a:r>
            <a:endParaRPr lang="en-US" sz="4000" b="1" spc="-100" dirty="0">
              <a:solidFill>
                <a:srgbClr val="FFC000"/>
              </a:solidFill>
              <a:latin typeface="+mj-lt"/>
              <a:ea typeface="+mj-ea"/>
              <a:cs typeface="+mj-cs"/>
            </a:endParaRPr>
          </a:p>
        </p:txBody>
      </p:sp>
      <p:pic>
        <p:nvPicPr>
          <p:cNvPr id="7" name="Resim 2" descr="logo"/>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576" y="332656"/>
            <a:ext cx="1578501" cy="1662964"/>
          </a:xfrm>
          <a:prstGeom prst="rect">
            <a:avLst/>
          </a:prstGeom>
          <a:noFill/>
        </p:spPr>
      </p:pic>
      <p:pic>
        <p:nvPicPr>
          <p:cNvPr id="8" name="Picture 7"/>
          <p:cNvPicPr>
            <a:picLocks noChangeAspect="1"/>
          </p:cNvPicPr>
          <p:nvPr/>
        </p:nvPicPr>
        <p:blipFill>
          <a:blip r:embed="rId3"/>
          <a:stretch>
            <a:fillRect/>
          </a:stretch>
        </p:blipFill>
        <p:spPr>
          <a:xfrm>
            <a:off x="6732240" y="404664"/>
            <a:ext cx="1841500" cy="134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94513"/>
          </a:xfrm>
          <a:prstGeom prst="rect">
            <a:avLst/>
          </a:prstGeom>
          <a:noFill/>
          <a:ln w="9525">
            <a:noFill/>
            <a:miter lim="800000"/>
            <a:headEnd/>
            <a:tailEnd/>
          </a:ln>
        </p:spPr>
      </p:pic>
      <p:sp>
        <p:nvSpPr>
          <p:cNvPr id="5" name="TextBox 3"/>
          <p:cNvSpPr txBox="1"/>
          <p:nvPr/>
        </p:nvSpPr>
        <p:spPr>
          <a:xfrm>
            <a:off x="1763688" y="427311"/>
            <a:ext cx="7858180" cy="769441"/>
          </a:xfrm>
          <a:prstGeom prst="rect">
            <a:avLst/>
          </a:prstGeom>
          <a:noFill/>
        </p:spPr>
        <p:txBody>
          <a:bodyPr wrap="square">
            <a:spAutoFit/>
          </a:bodyPr>
          <a:lstStyle/>
          <a:p>
            <a:pPr>
              <a:defRPr/>
            </a:pPr>
            <a:r>
              <a:rPr lang="tr-TR" sz="4400" b="1" dirty="0" err="1" smtClean="0">
                <a:solidFill>
                  <a:srgbClr val="FFFF00"/>
                </a:solidFill>
                <a:effectLst>
                  <a:outerShdw blurRad="38100" dist="38100" dir="2700000" algn="tl">
                    <a:srgbClr val="000000">
                      <a:alpha val="43137"/>
                    </a:srgbClr>
                  </a:outerShdw>
                </a:effectLst>
                <a:latin typeface="Century Schoolbook" pitchFamily="18" charset="0"/>
              </a:rPr>
              <a:t>Sektörel</a:t>
            </a:r>
            <a:r>
              <a:rPr lang="tr-TR" sz="4400" b="1" dirty="0" smtClean="0">
                <a:solidFill>
                  <a:srgbClr val="FFFF00"/>
                </a:solidFill>
                <a:effectLst>
                  <a:outerShdw blurRad="38100" dist="38100" dir="2700000" algn="tl">
                    <a:srgbClr val="000000">
                      <a:alpha val="43137"/>
                    </a:srgbClr>
                  </a:outerShdw>
                </a:effectLst>
                <a:latin typeface="Century Schoolbook" pitchFamily="18" charset="0"/>
              </a:rPr>
              <a:t> Su Kullanımı</a:t>
            </a:r>
            <a:endParaRPr lang="tr-TR" sz="4400" b="1" dirty="0">
              <a:solidFill>
                <a:srgbClr val="FFFF00"/>
              </a:solidFill>
              <a:effectLst>
                <a:outerShdw blurRad="38100" dist="38100" dir="2700000" algn="tl">
                  <a:srgbClr val="000000">
                    <a:alpha val="43137"/>
                  </a:srgbClr>
                </a:outerShdw>
              </a:effectLst>
              <a:latin typeface="Century Schoolbook" pitchFamily="18" charset="0"/>
            </a:endParaRPr>
          </a:p>
        </p:txBody>
      </p:sp>
      <p:graphicFrame>
        <p:nvGraphicFramePr>
          <p:cNvPr id="6" name="Object 4"/>
          <p:cNvGraphicFramePr>
            <a:graphicFrameLocks noChangeAspect="1"/>
          </p:cNvGraphicFramePr>
          <p:nvPr>
            <p:extLst/>
          </p:nvPr>
        </p:nvGraphicFramePr>
        <p:xfrm>
          <a:off x="50800" y="1176338"/>
          <a:ext cx="4762500" cy="3922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20"/>
          <p:cNvGraphicFramePr>
            <a:graphicFrameLocks noChangeAspect="1"/>
          </p:cNvGraphicFramePr>
          <p:nvPr>
            <p:extLst/>
          </p:nvPr>
        </p:nvGraphicFramePr>
        <p:xfrm>
          <a:off x="4337050" y="1319213"/>
          <a:ext cx="4756150" cy="36337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5"/>
          <p:cNvSpPr txBox="1">
            <a:spLocks noChangeArrowheads="1"/>
          </p:cNvSpPr>
          <p:nvPr/>
        </p:nvSpPr>
        <p:spPr bwMode="auto">
          <a:xfrm>
            <a:off x="375266" y="4049082"/>
            <a:ext cx="8683787" cy="1557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600">
                <a:solidFill>
                  <a:schemeClr val="tx1"/>
                </a:solidFill>
                <a:latin typeface="Comic Sans MS" pitchFamily="66" charset="0"/>
              </a:defRPr>
            </a:lvl1pPr>
            <a:lvl2pPr marL="742950" indent="-285750" eaLnBrk="0" hangingPunct="0">
              <a:defRPr sz="2600">
                <a:solidFill>
                  <a:schemeClr val="tx1"/>
                </a:solidFill>
                <a:latin typeface="Comic Sans MS" pitchFamily="66" charset="0"/>
              </a:defRPr>
            </a:lvl2pPr>
            <a:lvl3pPr marL="1143000" indent="-228600" eaLnBrk="0" hangingPunct="0">
              <a:defRPr sz="2600">
                <a:solidFill>
                  <a:schemeClr val="tx1"/>
                </a:solidFill>
                <a:latin typeface="Comic Sans MS" pitchFamily="66" charset="0"/>
              </a:defRPr>
            </a:lvl3pPr>
            <a:lvl4pPr marL="1600200" indent="-228600" eaLnBrk="0" hangingPunct="0">
              <a:defRPr sz="2600">
                <a:solidFill>
                  <a:schemeClr val="tx1"/>
                </a:solidFill>
                <a:latin typeface="Comic Sans MS" pitchFamily="66" charset="0"/>
              </a:defRPr>
            </a:lvl4pPr>
            <a:lvl5pPr marL="2057400" indent="-228600" eaLnBrk="0" hangingPunct="0">
              <a:defRPr sz="2600">
                <a:solidFill>
                  <a:schemeClr val="tx1"/>
                </a:solidFill>
                <a:latin typeface="Comic Sans MS" pitchFamily="66" charset="0"/>
              </a:defRPr>
            </a:lvl5pPr>
            <a:lvl6pPr marL="2514600" indent="-228600" eaLnBrk="0" fontAlgn="base" hangingPunct="0">
              <a:spcBef>
                <a:spcPct val="0"/>
              </a:spcBef>
              <a:spcAft>
                <a:spcPct val="0"/>
              </a:spcAft>
              <a:defRPr sz="2600">
                <a:solidFill>
                  <a:schemeClr val="tx1"/>
                </a:solidFill>
                <a:latin typeface="Comic Sans MS" pitchFamily="66" charset="0"/>
              </a:defRPr>
            </a:lvl6pPr>
            <a:lvl7pPr marL="2971800" indent="-228600" eaLnBrk="0" fontAlgn="base" hangingPunct="0">
              <a:spcBef>
                <a:spcPct val="0"/>
              </a:spcBef>
              <a:spcAft>
                <a:spcPct val="0"/>
              </a:spcAft>
              <a:defRPr sz="2600">
                <a:solidFill>
                  <a:schemeClr val="tx1"/>
                </a:solidFill>
                <a:latin typeface="Comic Sans MS" pitchFamily="66" charset="0"/>
              </a:defRPr>
            </a:lvl7pPr>
            <a:lvl8pPr marL="3429000" indent="-228600" eaLnBrk="0" fontAlgn="base" hangingPunct="0">
              <a:spcBef>
                <a:spcPct val="0"/>
              </a:spcBef>
              <a:spcAft>
                <a:spcPct val="0"/>
              </a:spcAft>
              <a:defRPr sz="2600">
                <a:solidFill>
                  <a:schemeClr val="tx1"/>
                </a:solidFill>
                <a:latin typeface="Comic Sans MS" pitchFamily="66" charset="0"/>
              </a:defRPr>
            </a:lvl8pPr>
            <a:lvl9pPr marL="3886200" indent="-228600" eaLnBrk="0" fontAlgn="base" hangingPunct="0">
              <a:spcBef>
                <a:spcPct val="0"/>
              </a:spcBef>
              <a:spcAft>
                <a:spcPct val="0"/>
              </a:spcAft>
              <a:defRPr sz="2600">
                <a:solidFill>
                  <a:schemeClr val="tx1"/>
                </a:solidFill>
                <a:latin typeface="Comic Sans MS" pitchFamily="66" charset="0"/>
              </a:defRPr>
            </a:lvl9pPr>
          </a:lstStyle>
          <a:p>
            <a:pPr eaLnBrk="1" hangingPunct="1">
              <a:lnSpc>
                <a:spcPct val="140000"/>
              </a:lnSpc>
            </a:pPr>
            <a:r>
              <a:rPr lang="tr-TR" sz="1600" b="1" dirty="0">
                <a:solidFill>
                  <a:srgbClr val="FFFF00"/>
                </a:solidFill>
                <a:latin typeface="Arial" charset="0"/>
                <a:cs typeface="Arial" charset="0"/>
              </a:rPr>
              <a:t>Sulama		: </a:t>
            </a:r>
            <a:r>
              <a:rPr lang="tr-TR" sz="1600" b="1" dirty="0" smtClean="0">
                <a:solidFill>
                  <a:srgbClr val="FFFF00"/>
                </a:solidFill>
                <a:latin typeface="Arial" charset="0"/>
                <a:cs typeface="Arial" charset="0"/>
              </a:rPr>
              <a:t>40 </a:t>
            </a:r>
            <a:r>
              <a:rPr lang="tr-TR" sz="1600" b="1" dirty="0">
                <a:solidFill>
                  <a:srgbClr val="FFFF00"/>
                </a:solidFill>
                <a:latin typeface="Arial" charset="0"/>
                <a:cs typeface="Arial" charset="0"/>
              </a:rPr>
              <a:t>milyar m</a:t>
            </a:r>
            <a:r>
              <a:rPr lang="tr-TR" sz="1600" b="1" baseline="30000" dirty="0">
                <a:solidFill>
                  <a:srgbClr val="FFFF00"/>
                </a:solidFill>
                <a:latin typeface="Arial" charset="0"/>
                <a:cs typeface="Arial" charset="0"/>
              </a:rPr>
              <a:t>3 </a:t>
            </a:r>
            <a:r>
              <a:rPr lang="tr-TR" sz="1600" b="1" dirty="0">
                <a:solidFill>
                  <a:srgbClr val="FFFF00"/>
                </a:solidFill>
                <a:latin typeface="Arial" charset="0"/>
                <a:cs typeface="Arial" charset="0"/>
              </a:rPr>
              <a:t>(%</a:t>
            </a:r>
            <a:r>
              <a:rPr lang="tr-TR" sz="1600" b="1" dirty="0" smtClean="0">
                <a:solidFill>
                  <a:srgbClr val="FFFF00"/>
                </a:solidFill>
                <a:latin typeface="Arial" charset="0"/>
                <a:cs typeface="Arial" charset="0"/>
              </a:rPr>
              <a:t>74)</a:t>
            </a:r>
            <a:r>
              <a:rPr lang="tr-TR" sz="1600" b="1" dirty="0">
                <a:solidFill>
                  <a:srgbClr val="0000FF"/>
                </a:solidFill>
                <a:latin typeface="Arial" charset="0"/>
                <a:cs typeface="Arial" charset="0"/>
              </a:rPr>
              <a:t>	</a:t>
            </a:r>
            <a:r>
              <a:rPr lang="tr-TR" sz="1600" b="1" dirty="0">
                <a:solidFill>
                  <a:srgbClr val="FFFF00"/>
                </a:solidFill>
                <a:latin typeface="Arial" charset="0"/>
                <a:cs typeface="Arial" charset="0"/>
              </a:rPr>
              <a:t>Sulama		:   72 milyar m</a:t>
            </a:r>
            <a:r>
              <a:rPr lang="tr-TR" sz="1600" b="1" baseline="30000" dirty="0">
                <a:solidFill>
                  <a:srgbClr val="FFFF00"/>
                </a:solidFill>
                <a:latin typeface="Arial" charset="0"/>
                <a:cs typeface="Arial" charset="0"/>
              </a:rPr>
              <a:t>3 </a:t>
            </a:r>
            <a:r>
              <a:rPr lang="tr-TR" sz="1600" b="1" dirty="0">
                <a:solidFill>
                  <a:srgbClr val="FFFF00"/>
                </a:solidFill>
                <a:latin typeface="Arial" charset="0"/>
                <a:cs typeface="Arial" charset="0"/>
              </a:rPr>
              <a:t>(%64)</a:t>
            </a:r>
            <a:endParaRPr lang="tr-TR" sz="1600" b="1" baseline="30000" dirty="0">
              <a:solidFill>
                <a:srgbClr val="FFFF00"/>
              </a:solidFill>
              <a:latin typeface="Arial" charset="0"/>
              <a:cs typeface="Arial" charset="0"/>
            </a:endParaRPr>
          </a:p>
          <a:p>
            <a:pPr eaLnBrk="1" hangingPunct="1">
              <a:lnSpc>
                <a:spcPct val="140000"/>
              </a:lnSpc>
            </a:pPr>
            <a:r>
              <a:rPr lang="tr-TR" sz="1600" b="1" dirty="0" err="1">
                <a:solidFill>
                  <a:srgbClr val="FFFF00"/>
                </a:solidFill>
                <a:latin typeface="Arial" charset="0"/>
                <a:cs typeface="Arial" charset="0"/>
              </a:rPr>
              <a:t>İçmesuyu</a:t>
            </a:r>
            <a:r>
              <a:rPr lang="tr-TR" sz="1600" b="1" dirty="0">
                <a:solidFill>
                  <a:srgbClr val="FFFF00"/>
                </a:solidFill>
                <a:latin typeface="Arial" charset="0"/>
                <a:cs typeface="Arial" charset="0"/>
              </a:rPr>
              <a:t>	: </a:t>
            </a:r>
            <a:r>
              <a:rPr lang="tr-TR" sz="1600" b="1" dirty="0" smtClean="0">
                <a:solidFill>
                  <a:srgbClr val="FFFF00"/>
                </a:solidFill>
                <a:latin typeface="Arial" charset="0"/>
                <a:cs typeface="Arial" charset="0"/>
              </a:rPr>
              <a:t>7 </a:t>
            </a:r>
            <a:r>
              <a:rPr lang="tr-TR" sz="1600" b="1" dirty="0">
                <a:solidFill>
                  <a:srgbClr val="FFFF00"/>
                </a:solidFill>
                <a:latin typeface="Arial" charset="0"/>
                <a:cs typeface="Arial" charset="0"/>
              </a:rPr>
              <a:t>milyar m</a:t>
            </a:r>
            <a:r>
              <a:rPr lang="tr-TR" sz="1600" b="1" baseline="30000" dirty="0">
                <a:solidFill>
                  <a:srgbClr val="FFFF00"/>
                </a:solidFill>
                <a:latin typeface="Arial" charset="0"/>
                <a:cs typeface="Arial" charset="0"/>
              </a:rPr>
              <a:t>3 </a:t>
            </a:r>
            <a:r>
              <a:rPr lang="tr-TR" sz="1600" b="1" dirty="0">
                <a:solidFill>
                  <a:srgbClr val="FFFF00"/>
                </a:solidFill>
                <a:latin typeface="Arial" charset="0"/>
                <a:cs typeface="Arial" charset="0"/>
              </a:rPr>
              <a:t>(%</a:t>
            </a:r>
            <a:r>
              <a:rPr lang="tr-TR" sz="1600" b="1" dirty="0" smtClean="0">
                <a:solidFill>
                  <a:srgbClr val="FFFF00"/>
                </a:solidFill>
                <a:latin typeface="Arial" charset="0"/>
                <a:cs typeface="Arial" charset="0"/>
              </a:rPr>
              <a:t>13)</a:t>
            </a:r>
            <a:r>
              <a:rPr lang="tr-TR" sz="1600" b="1" dirty="0">
                <a:solidFill>
                  <a:srgbClr val="0000FF"/>
                </a:solidFill>
                <a:latin typeface="Arial" charset="0"/>
                <a:cs typeface="Arial" charset="0"/>
              </a:rPr>
              <a:t>	</a:t>
            </a:r>
            <a:r>
              <a:rPr lang="tr-TR" sz="1600" b="1" dirty="0" smtClean="0">
                <a:solidFill>
                  <a:srgbClr val="0000FF"/>
                </a:solidFill>
                <a:latin typeface="Arial" charset="0"/>
                <a:cs typeface="Arial" charset="0"/>
              </a:rPr>
              <a:t>	</a:t>
            </a:r>
            <a:r>
              <a:rPr lang="tr-TR" sz="1600" b="1" dirty="0" err="1" smtClean="0">
                <a:solidFill>
                  <a:srgbClr val="FFFF00"/>
                </a:solidFill>
                <a:latin typeface="Arial" charset="0"/>
                <a:cs typeface="Arial" charset="0"/>
              </a:rPr>
              <a:t>İçmesuyu</a:t>
            </a:r>
            <a:r>
              <a:rPr lang="tr-TR" sz="1600" b="1" dirty="0">
                <a:solidFill>
                  <a:srgbClr val="FFFF00"/>
                </a:solidFill>
                <a:latin typeface="Arial" charset="0"/>
                <a:cs typeface="Arial" charset="0"/>
              </a:rPr>
              <a:t>	:   18 milyar m</a:t>
            </a:r>
            <a:r>
              <a:rPr lang="tr-TR" sz="1600" b="1" baseline="30000" dirty="0">
                <a:solidFill>
                  <a:srgbClr val="FFFF00"/>
                </a:solidFill>
                <a:latin typeface="Arial" charset="0"/>
                <a:cs typeface="Arial" charset="0"/>
              </a:rPr>
              <a:t>3 </a:t>
            </a:r>
            <a:r>
              <a:rPr lang="tr-TR" sz="1600" b="1" dirty="0">
                <a:solidFill>
                  <a:srgbClr val="FFFF00"/>
                </a:solidFill>
                <a:latin typeface="Arial" charset="0"/>
                <a:cs typeface="Arial" charset="0"/>
              </a:rPr>
              <a:t>(%16)</a:t>
            </a:r>
            <a:endParaRPr lang="tr-TR" sz="1600" b="1" baseline="30000" dirty="0">
              <a:solidFill>
                <a:srgbClr val="FFFF00"/>
              </a:solidFill>
              <a:latin typeface="Arial" charset="0"/>
              <a:cs typeface="Arial" charset="0"/>
            </a:endParaRPr>
          </a:p>
          <a:p>
            <a:pPr eaLnBrk="1" hangingPunct="1">
              <a:lnSpc>
                <a:spcPct val="140000"/>
              </a:lnSpc>
            </a:pPr>
            <a:r>
              <a:rPr lang="tr-TR" sz="1600" b="1" dirty="0">
                <a:solidFill>
                  <a:srgbClr val="FFFF00"/>
                </a:solidFill>
                <a:latin typeface="Arial" charset="0"/>
                <a:cs typeface="Arial" charset="0"/>
              </a:rPr>
              <a:t>Sanayi		: 7 milyar m</a:t>
            </a:r>
            <a:r>
              <a:rPr lang="tr-TR" sz="1600" b="1" baseline="30000" dirty="0">
                <a:solidFill>
                  <a:srgbClr val="FFFF00"/>
                </a:solidFill>
                <a:latin typeface="Arial" charset="0"/>
                <a:cs typeface="Arial" charset="0"/>
              </a:rPr>
              <a:t>3 </a:t>
            </a:r>
            <a:r>
              <a:rPr lang="tr-TR" sz="1600" b="1" dirty="0">
                <a:solidFill>
                  <a:srgbClr val="FFFF00"/>
                </a:solidFill>
                <a:latin typeface="Arial" charset="0"/>
                <a:cs typeface="Arial" charset="0"/>
              </a:rPr>
              <a:t>(%</a:t>
            </a:r>
            <a:r>
              <a:rPr lang="tr-TR" sz="1600" b="1" dirty="0" smtClean="0">
                <a:solidFill>
                  <a:srgbClr val="FFFF00"/>
                </a:solidFill>
                <a:latin typeface="Arial" charset="0"/>
                <a:cs typeface="Arial" charset="0"/>
              </a:rPr>
              <a:t>13) </a:t>
            </a:r>
            <a:r>
              <a:rPr lang="tr-TR" sz="1600" b="1" dirty="0">
                <a:solidFill>
                  <a:srgbClr val="FFFF00"/>
                </a:solidFill>
                <a:latin typeface="Arial" charset="0"/>
                <a:cs typeface="Arial" charset="0"/>
              </a:rPr>
              <a:t>	Sanayi		:   22 milyar m</a:t>
            </a:r>
            <a:r>
              <a:rPr lang="tr-TR" sz="1600" b="1" baseline="30000" dirty="0">
                <a:solidFill>
                  <a:srgbClr val="FFFF00"/>
                </a:solidFill>
                <a:latin typeface="Arial" charset="0"/>
                <a:cs typeface="Arial" charset="0"/>
              </a:rPr>
              <a:t>3 </a:t>
            </a:r>
            <a:r>
              <a:rPr lang="tr-TR" sz="1600" b="1" dirty="0">
                <a:solidFill>
                  <a:srgbClr val="FFFF00"/>
                </a:solidFill>
                <a:latin typeface="Arial" charset="0"/>
                <a:cs typeface="Arial" charset="0"/>
              </a:rPr>
              <a:t>(%20)</a:t>
            </a:r>
            <a:endParaRPr lang="tr-TR" sz="1600" b="1" baseline="30000" dirty="0">
              <a:solidFill>
                <a:srgbClr val="FFFF00"/>
              </a:solidFill>
              <a:latin typeface="Arial" charset="0"/>
              <a:cs typeface="Arial" charset="0"/>
            </a:endParaRPr>
          </a:p>
          <a:p>
            <a:pPr eaLnBrk="1" hangingPunct="1">
              <a:lnSpc>
                <a:spcPct val="140000"/>
              </a:lnSpc>
            </a:pPr>
            <a:r>
              <a:rPr lang="tr-TR" sz="2000" b="1" dirty="0" smtClean="0">
                <a:solidFill>
                  <a:srgbClr val="FF0000"/>
                </a:solidFill>
                <a:latin typeface="Arial" charset="0"/>
                <a:cs typeface="Arial" charset="0"/>
              </a:rPr>
              <a:t>   TOPLAM</a:t>
            </a:r>
            <a:r>
              <a:rPr lang="tr-TR" sz="2000" b="1" dirty="0">
                <a:solidFill>
                  <a:srgbClr val="FF0000"/>
                </a:solidFill>
                <a:latin typeface="Arial" charset="0"/>
                <a:cs typeface="Arial" charset="0"/>
              </a:rPr>
              <a:t>	: </a:t>
            </a:r>
            <a:r>
              <a:rPr lang="tr-TR" sz="2000" b="1" dirty="0" smtClean="0">
                <a:solidFill>
                  <a:srgbClr val="FF0000"/>
                </a:solidFill>
                <a:latin typeface="Arial" charset="0"/>
                <a:cs typeface="Arial" charset="0"/>
              </a:rPr>
              <a:t>54 </a:t>
            </a:r>
            <a:r>
              <a:rPr lang="tr-TR" sz="2000" b="1" dirty="0">
                <a:solidFill>
                  <a:srgbClr val="FF0000"/>
                </a:solidFill>
                <a:latin typeface="Arial" charset="0"/>
                <a:cs typeface="Arial" charset="0"/>
              </a:rPr>
              <a:t>milyar m</a:t>
            </a:r>
            <a:r>
              <a:rPr lang="tr-TR" sz="2000" b="1" baseline="30000" dirty="0">
                <a:solidFill>
                  <a:srgbClr val="FF0000"/>
                </a:solidFill>
                <a:latin typeface="Arial" charset="0"/>
                <a:cs typeface="Arial" charset="0"/>
              </a:rPr>
              <a:t>3</a:t>
            </a:r>
            <a:r>
              <a:rPr lang="tr-TR" sz="2000" b="1" dirty="0">
                <a:solidFill>
                  <a:srgbClr val="FF0000"/>
                </a:solidFill>
                <a:latin typeface="Arial" charset="0"/>
                <a:cs typeface="Arial" charset="0"/>
              </a:rPr>
              <a:t>	</a:t>
            </a:r>
            <a:r>
              <a:rPr lang="tr-TR" sz="2000" b="1" dirty="0" smtClean="0">
                <a:solidFill>
                  <a:srgbClr val="FF0000"/>
                </a:solidFill>
                <a:latin typeface="Arial" charset="0"/>
                <a:cs typeface="Arial" charset="0"/>
              </a:rPr>
              <a:t>             TOPLAM</a:t>
            </a:r>
            <a:r>
              <a:rPr lang="tr-TR" sz="2000" b="1" dirty="0">
                <a:solidFill>
                  <a:srgbClr val="FF0000"/>
                </a:solidFill>
                <a:latin typeface="Arial" charset="0"/>
                <a:cs typeface="Arial" charset="0"/>
              </a:rPr>
              <a:t> </a:t>
            </a:r>
            <a:r>
              <a:rPr lang="tr-TR" sz="2000" b="1" dirty="0" smtClean="0">
                <a:solidFill>
                  <a:srgbClr val="FF0000"/>
                </a:solidFill>
                <a:latin typeface="Arial" charset="0"/>
                <a:cs typeface="Arial" charset="0"/>
              </a:rPr>
              <a:t>          : </a:t>
            </a:r>
            <a:r>
              <a:rPr lang="tr-TR" sz="2000" b="1" dirty="0">
                <a:solidFill>
                  <a:srgbClr val="FF0000"/>
                </a:solidFill>
                <a:latin typeface="Arial" charset="0"/>
                <a:cs typeface="Arial" charset="0"/>
              </a:rPr>
              <a:t>112 milyar m</a:t>
            </a:r>
            <a:r>
              <a:rPr lang="tr-TR" sz="2000" b="1" baseline="30000" dirty="0">
                <a:solidFill>
                  <a:srgbClr val="FF0000"/>
                </a:solidFill>
                <a:latin typeface="Arial" charset="0"/>
                <a:cs typeface="Arial" charset="0"/>
              </a:rPr>
              <a:t>3</a:t>
            </a:r>
            <a:r>
              <a:rPr lang="tr-TR" sz="1800" b="1" dirty="0">
                <a:solidFill>
                  <a:srgbClr val="FF0000"/>
                </a:solidFill>
                <a:latin typeface="Arial" charset="0"/>
                <a:cs typeface="Arial" charset="0"/>
              </a:rPr>
              <a:t> </a:t>
            </a:r>
            <a:endParaRPr lang="tr-TR" sz="1800" b="1" baseline="30000" dirty="0">
              <a:solidFill>
                <a:srgbClr val="FF0000"/>
              </a:solidFill>
              <a:latin typeface="Arial" charset="0"/>
              <a:cs typeface="Arial" charset="0"/>
            </a:endParaRPr>
          </a:p>
        </p:txBody>
      </p:sp>
      <p:sp>
        <p:nvSpPr>
          <p:cNvPr id="9" name="Text Box 18"/>
          <p:cNvSpPr txBox="1">
            <a:spLocks noChangeArrowheads="1"/>
          </p:cNvSpPr>
          <p:nvPr/>
        </p:nvSpPr>
        <p:spPr bwMode="auto">
          <a:xfrm>
            <a:off x="1258888" y="1541463"/>
            <a:ext cx="108555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600">
                <a:solidFill>
                  <a:schemeClr val="tx1"/>
                </a:solidFill>
                <a:latin typeface="Comic Sans MS" pitchFamily="66" charset="0"/>
              </a:defRPr>
            </a:lvl1pPr>
            <a:lvl2pPr marL="742950" indent="-285750" eaLnBrk="0" hangingPunct="0">
              <a:defRPr sz="2600">
                <a:solidFill>
                  <a:schemeClr val="tx1"/>
                </a:solidFill>
                <a:latin typeface="Comic Sans MS" pitchFamily="66" charset="0"/>
              </a:defRPr>
            </a:lvl2pPr>
            <a:lvl3pPr marL="1143000" indent="-228600" eaLnBrk="0" hangingPunct="0">
              <a:defRPr sz="2600">
                <a:solidFill>
                  <a:schemeClr val="tx1"/>
                </a:solidFill>
                <a:latin typeface="Comic Sans MS" pitchFamily="66" charset="0"/>
              </a:defRPr>
            </a:lvl3pPr>
            <a:lvl4pPr marL="1600200" indent="-228600" eaLnBrk="0" hangingPunct="0">
              <a:defRPr sz="2600">
                <a:solidFill>
                  <a:schemeClr val="tx1"/>
                </a:solidFill>
                <a:latin typeface="Comic Sans MS" pitchFamily="66" charset="0"/>
              </a:defRPr>
            </a:lvl4pPr>
            <a:lvl5pPr marL="2057400" indent="-228600" eaLnBrk="0" hangingPunct="0">
              <a:defRPr sz="2600">
                <a:solidFill>
                  <a:schemeClr val="tx1"/>
                </a:solidFill>
                <a:latin typeface="Comic Sans MS" pitchFamily="66" charset="0"/>
              </a:defRPr>
            </a:lvl5pPr>
            <a:lvl6pPr marL="2514600" indent="-228600" eaLnBrk="0" fontAlgn="base" hangingPunct="0">
              <a:spcBef>
                <a:spcPct val="0"/>
              </a:spcBef>
              <a:spcAft>
                <a:spcPct val="0"/>
              </a:spcAft>
              <a:defRPr sz="2600">
                <a:solidFill>
                  <a:schemeClr val="tx1"/>
                </a:solidFill>
                <a:latin typeface="Comic Sans MS" pitchFamily="66" charset="0"/>
              </a:defRPr>
            </a:lvl6pPr>
            <a:lvl7pPr marL="2971800" indent="-228600" eaLnBrk="0" fontAlgn="base" hangingPunct="0">
              <a:spcBef>
                <a:spcPct val="0"/>
              </a:spcBef>
              <a:spcAft>
                <a:spcPct val="0"/>
              </a:spcAft>
              <a:defRPr sz="2600">
                <a:solidFill>
                  <a:schemeClr val="tx1"/>
                </a:solidFill>
                <a:latin typeface="Comic Sans MS" pitchFamily="66" charset="0"/>
              </a:defRPr>
            </a:lvl7pPr>
            <a:lvl8pPr marL="3429000" indent="-228600" eaLnBrk="0" fontAlgn="base" hangingPunct="0">
              <a:spcBef>
                <a:spcPct val="0"/>
              </a:spcBef>
              <a:spcAft>
                <a:spcPct val="0"/>
              </a:spcAft>
              <a:defRPr sz="2600">
                <a:solidFill>
                  <a:schemeClr val="tx1"/>
                </a:solidFill>
                <a:latin typeface="Comic Sans MS" pitchFamily="66" charset="0"/>
              </a:defRPr>
            </a:lvl8pPr>
            <a:lvl9pPr marL="3886200" indent="-228600" eaLnBrk="0" fontAlgn="base" hangingPunct="0">
              <a:spcBef>
                <a:spcPct val="0"/>
              </a:spcBef>
              <a:spcAft>
                <a:spcPct val="0"/>
              </a:spcAft>
              <a:defRPr sz="2600">
                <a:solidFill>
                  <a:schemeClr val="tx1"/>
                </a:solidFill>
                <a:latin typeface="Comic Sans MS" pitchFamily="66" charset="0"/>
              </a:defRPr>
            </a:lvl9pPr>
          </a:lstStyle>
          <a:p>
            <a:pPr eaLnBrk="1" hangingPunct="1"/>
            <a:r>
              <a:rPr lang="tr-TR" sz="2800" b="1" dirty="0" smtClean="0">
                <a:solidFill>
                  <a:srgbClr val="FFFF00"/>
                </a:solidFill>
                <a:latin typeface="Arial" charset="0"/>
                <a:cs typeface="Arial" charset="0"/>
              </a:rPr>
              <a:t>2017</a:t>
            </a:r>
            <a:r>
              <a:rPr lang="tr-TR" sz="2800" b="1" dirty="0" smtClean="0">
                <a:solidFill>
                  <a:srgbClr val="FF0000"/>
                </a:solidFill>
                <a:latin typeface="Arial" charset="0"/>
                <a:cs typeface="Arial" charset="0"/>
              </a:rPr>
              <a:t> </a:t>
            </a:r>
            <a:endParaRPr lang="tr-TR" sz="2800" b="1" dirty="0">
              <a:solidFill>
                <a:srgbClr val="FF0000"/>
              </a:solidFill>
              <a:latin typeface="Arial" charset="0"/>
              <a:cs typeface="Arial" charset="0"/>
            </a:endParaRPr>
          </a:p>
        </p:txBody>
      </p:sp>
      <p:sp>
        <p:nvSpPr>
          <p:cNvPr id="10" name="Text Box 19"/>
          <p:cNvSpPr txBox="1">
            <a:spLocks noChangeArrowheads="1"/>
          </p:cNvSpPr>
          <p:nvPr/>
        </p:nvSpPr>
        <p:spPr bwMode="auto">
          <a:xfrm>
            <a:off x="6372200" y="1556792"/>
            <a:ext cx="9834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600">
                <a:solidFill>
                  <a:schemeClr val="tx1"/>
                </a:solidFill>
                <a:latin typeface="Comic Sans MS" pitchFamily="66" charset="0"/>
              </a:defRPr>
            </a:lvl1pPr>
            <a:lvl2pPr marL="742950" indent="-285750" eaLnBrk="0" hangingPunct="0">
              <a:defRPr sz="2600">
                <a:solidFill>
                  <a:schemeClr val="tx1"/>
                </a:solidFill>
                <a:latin typeface="Comic Sans MS" pitchFamily="66" charset="0"/>
              </a:defRPr>
            </a:lvl2pPr>
            <a:lvl3pPr marL="1143000" indent="-228600" eaLnBrk="0" hangingPunct="0">
              <a:defRPr sz="2600">
                <a:solidFill>
                  <a:schemeClr val="tx1"/>
                </a:solidFill>
                <a:latin typeface="Comic Sans MS" pitchFamily="66" charset="0"/>
              </a:defRPr>
            </a:lvl3pPr>
            <a:lvl4pPr marL="1600200" indent="-228600" eaLnBrk="0" hangingPunct="0">
              <a:defRPr sz="2600">
                <a:solidFill>
                  <a:schemeClr val="tx1"/>
                </a:solidFill>
                <a:latin typeface="Comic Sans MS" pitchFamily="66" charset="0"/>
              </a:defRPr>
            </a:lvl4pPr>
            <a:lvl5pPr marL="2057400" indent="-228600" eaLnBrk="0" hangingPunct="0">
              <a:defRPr sz="2600">
                <a:solidFill>
                  <a:schemeClr val="tx1"/>
                </a:solidFill>
                <a:latin typeface="Comic Sans MS" pitchFamily="66" charset="0"/>
              </a:defRPr>
            </a:lvl5pPr>
            <a:lvl6pPr marL="2514600" indent="-228600" eaLnBrk="0" fontAlgn="base" hangingPunct="0">
              <a:spcBef>
                <a:spcPct val="0"/>
              </a:spcBef>
              <a:spcAft>
                <a:spcPct val="0"/>
              </a:spcAft>
              <a:defRPr sz="2600">
                <a:solidFill>
                  <a:schemeClr val="tx1"/>
                </a:solidFill>
                <a:latin typeface="Comic Sans MS" pitchFamily="66" charset="0"/>
              </a:defRPr>
            </a:lvl6pPr>
            <a:lvl7pPr marL="2971800" indent="-228600" eaLnBrk="0" fontAlgn="base" hangingPunct="0">
              <a:spcBef>
                <a:spcPct val="0"/>
              </a:spcBef>
              <a:spcAft>
                <a:spcPct val="0"/>
              </a:spcAft>
              <a:defRPr sz="2600">
                <a:solidFill>
                  <a:schemeClr val="tx1"/>
                </a:solidFill>
                <a:latin typeface="Comic Sans MS" pitchFamily="66" charset="0"/>
              </a:defRPr>
            </a:lvl7pPr>
            <a:lvl8pPr marL="3429000" indent="-228600" eaLnBrk="0" fontAlgn="base" hangingPunct="0">
              <a:spcBef>
                <a:spcPct val="0"/>
              </a:spcBef>
              <a:spcAft>
                <a:spcPct val="0"/>
              </a:spcAft>
              <a:defRPr sz="2600">
                <a:solidFill>
                  <a:schemeClr val="tx1"/>
                </a:solidFill>
                <a:latin typeface="Comic Sans MS" pitchFamily="66" charset="0"/>
              </a:defRPr>
            </a:lvl8pPr>
            <a:lvl9pPr marL="3886200" indent="-228600" eaLnBrk="0" fontAlgn="base" hangingPunct="0">
              <a:spcBef>
                <a:spcPct val="0"/>
              </a:spcBef>
              <a:spcAft>
                <a:spcPct val="0"/>
              </a:spcAft>
              <a:defRPr sz="2600">
                <a:solidFill>
                  <a:schemeClr val="tx1"/>
                </a:solidFill>
                <a:latin typeface="Comic Sans MS" pitchFamily="66" charset="0"/>
              </a:defRPr>
            </a:lvl9pPr>
          </a:lstStyle>
          <a:p>
            <a:pPr eaLnBrk="1" hangingPunct="1"/>
            <a:r>
              <a:rPr lang="tr-TR" sz="2800" b="1" dirty="0" smtClean="0">
                <a:solidFill>
                  <a:srgbClr val="FFFF00"/>
                </a:solidFill>
                <a:latin typeface="Arial" charset="0"/>
                <a:cs typeface="Arial" charset="0"/>
              </a:rPr>
              <a:t>2023</a:t>
            </a:r>
            <a:endParaRPr lang="tr-TR" sz="2800" b="1" dirty="0">
              <a:solidFill>
                <a:srgbClr val="FFFF00"/>
              </a:solidFill>
              <a:latin typeface="Arial" charset="0"/>
              <a:cs typeface="Arial" charset="0"/>
            </a:endParaRPr>
          </a:p>
        </p:txBody>
      </p:sp>
      <p:sp>
        <p:nvSpPr>
          <p:cNvPr id="3" name="Dikdörtgen 2"/>
          <p:cNvSpPr/>
          <p:nvPr/>
        </p:nvSpPr>
        <p:spPr>
          <a:xfrm>
            <a:off x="504691" y="5776900"/>
            <a:ext cx="8424936" cy="1015663"/>
          </a:xfrm>
          <a:prstGeom prst="rect">
            <a:avLst/>
          </a:prstGeom>
        </p:spPr>
        <p:txBody>
          <a:bodyPr wrap="square">
            <a:spAutoFit/>
          </a:bodyPr>
          <a:lstStyle/>
          <a:p>
            <a:pPr algn="ctr"/>
            <a:r>
              <a:rPr lang="tr-TR" sz="2000" b="1" dirty="0">
                <a:solidFill>
                  <a:srgbClr val="FFFF00"/>
                </a:solidFill>
              </a:rPr>
              <a:t>2017 yılı için, tüketilen suyun 39 milyar m3’ü (%72,2) yerüstü sularından ve 15 milyar m3’ü (%27,8) yeraltı sularından sağlanmaktadır (DSİ, </a:t>
            </a:r>
            <a:r>
              <a:rPr lang="tr-TR" sz="2000" b="1" dirty="0" smtClean="0">
                <a:solidFill>
                  <a:srgbClr val="FFFF00"/>
                </a:solidFill>
              </a:rPr>
              <a:t>2017; Ulusal su planı 2019-2023)</a:t>
            </a:r>
            <a:endParaRPr lang="tr-TR" sz="2000" b="1" dirty="0">
              <a:solidFill>
                <a:srgbClr val="FFFF00"/>
              </a:solidFill>
            </a:endParaRPr>
          </a:p>
        </p:txBody>
      </p:sp>
    </p:spTree>
    <p:extLst>
      <p:ext uri="{BB962C8B-B14F-4D97-AF65-F5344CB8AC3E}">
        <p14:creationId xmlns:p14="http://schemas.microsoft.com/office/powerpoint/2010/main" val="48954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80" name="Çalışma Sayfası" r:id="rId3" imgW="6480610" imgH="5468586" progId="Excel.Sheet.8">
                  <p:embed/>
                </p:oleObj>
              </mc:Choice>
              <mc:Fallback>
                <p:oleObj name="Çalışma Sayfası" r:id="rId3" imgW="6480610" imgH="5468586" progId="Excel.Sheet.8">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969696"/>
                      </a:solidFill>
                    </p:spPr>
                  </p:pic>
                </p:oleObj>
              </mc:Fallback>
            </mc:AlternateContent>
          </a:graphicData>
        </a:graphic>
      </p:graphicFrame>
      <p:sp>
        <p:nvSpPr>
          <p:cNvPr id="4100" name="Rectangle 4"/>
          <p:cNvSpPr>
            <a:spLocks noChangeArrowheads="1"/>
          </p:cNvSpPr>
          <p:nvPr/>
        </p:nvSpPr>
        <p:spPr bwMode="auto">
          <a:xfrm>
            <a:off x="2214546" y="3467104"/>
            <a:ext cx="1295400" cy="533400"/>
          </a:xfrm>
          <a:prstGeom prst="rect">
            <a:avLst/>
          </a:prstGeom>
          <a:noFill/>
          <a:ln w="9525">
            <a:noFill/>
            <a:miter lim="800000"/>
            <a:headEnd/>
            <a:tailEnd/>
          </a:ln>
        </p:spPr>
        <p:txBody>
          <a:bodyPr wrap="none" anchor="ctr"/>
          <a:lstStyle/>
          <a:p>
            <a:pPr algn="ctr" eaLnBrk="0" hangingPunct="0">
              <a:spcBef>
                <a:spcPct val="50000"/>
              </a:spcBef>
            </a:pPr>
            <a:r>
              <a:rPr lang="en-US" sz="1600" b="1" dirty="0">
                <a:solidFill>
                  <a:srgbClr val="FFFFFF"/>
                </a:solidFill>
              </a:rPr>
              <a:t>POPULATION</a:t>
            </a:r>
          </a:p>
          <a:p>
            <a:pPr algn="ctr" eaLnBrk="0" hangingPunct="0">
              <a:spcBef>
                <a:spcPct val="50000"/>
              </a:spcBef>
            </a:pPr>
            <a:r>
              <a:rPr lang="en-US" sz="1600" b="1" dirty="0">
                <a:solidFill>
                  <a:srgbClr val="FFFFFF"/>
                </a:solidFill>
              </a:rPr>
              <a:t> 28 million</a:t>
            </a:r>
          </a:p>
        </p:txBody>
      </p:sp>
      <p:sp>
        <p:nvSpPr>
          <p:cNvPr id="4101" name="Rectangle 5"/>
          <p:cNvSpPr>
            <a:spLocks noChangeArrowheads="1"/>
          </p:cNvSpPr>
          <p:nvPr/>
        </p:nvSpPr>
        <p:spPr bwMode="auto">
          <a:xfrm>
            <a:off x="7000892" y="4643446"/>
            <a:ext cx="1295400" cy="533400"/>
          </a:xfrm>
          <a:prstGeom prst="rect">
            <a:avLst/>
          </a:prstGeom>
          <a:noFill/>
          <a:ln w="9525">
            <a:noFill/>
            <a:miter lim="800000"/>
            <a:headEnd/>
            <a:tailEnd/>
          </a:ln>
        </p:spPr>
        <p:txBody>
          <a:bodyPr wrap="none" anchor="ctr"/>
          <a:lstStyle/>
          <a:p>
            <a:pPr algn="ctr" eaLnBrk="0" hangingPunct="0">
              <a:spcBef>
                <a:spcPct val="50000"/>
              </a:spcBef>
            </a:pPr>
            <a:r>
              <a:rPr lang="en-US" sz="1600" b="1" dirty="0">
                <a:solidFill>
                  <a:schemeClr val="bg1"/>
                </a:solidFill>
              </a:rPr>
              <a:t>POPULATION</a:t>
            </a:r>
            <a:r>
              <a:rPr lang="tr-TR" sz="1600" b="1" dirty="0">
                <a:solidFill>
                  <a:schemeClr val="bg1"/>
                </a:solidFill>
              </a:rPr>
              <a:t> </a:t>
            </a:r>
          </a:p>
          <a:p>
            <a:pPr algn="ctr" eaLnBrk="0" hangingPunct="0">
              <a:spcBef>
                <a:spcPct val="50000"/>
              </a:spcBef>
            </a:pPr>
            <a:r>
              <a:rPr lang="tr-TR" sz="1600" b="1" dirty="0">
                <a:solidFill>
                  <a:schemeClr val="bg1"/>
                </a:solidFill>
              </a:rPr>
              <a:t>115 </a:t>
            </a:r>
            <a:r>
              <a:rPr lang="en-US" sz="1600" b="1" dirty="0">
                <a:solidFill>
                  <a:schemeClr val="bg1"/>
                </a:solidFill>
              </a:rPr>
              <a:t>million</a:t>
            </a:r>
          </a:p>
        </p:txBody>
      </p:sp>
      <p:sp>
        <p:nvSpPr>
          <p:cNvPr id="4103" name="Rectangle 7"/>
          <p:cNvSpPr>
            <a:spLocks noChangeArrowheads="1"/>
          </p:cNvSpPr>
          <p:nvPr/>
        </p:nvSpPr>
        <p:spPr bwMode="auto">
          <a:xfrm>
            <a:off x="4643438" y="4214818"/>
            <a:ext cx="1295400" cy="533400"/>
          </a:xfrm>
          <a:prstGeom prst="rect">
            <a:avLst/>
          </a:prstGeom>
          <a:noFill/>
          <a:ln w="9525">
            <a:noFill/>
            <a:miter lim="800000"/>
            <a:headEnd/>
            <a:tailEnd/>
          </a:ln>
        </p:spPr>
        <p:txBody>
          <a:bodyPr wrap="none" anchor="ctr"/>
          <a:lstStyle/>
          <a:p>
            <a:pPr algn="ctr" eaLnBrk="0" hangingPunct="0">
              <a:spcBef>
                <a:spcPct val="50000"/>
              </a:spcBef>
            </a:pPr>
            <a:r>
              <a:rPr lang="en-US" sz="1600" b="1" dirty="0">
                <a:solidFill>
                  <a:srgbClr val="FFFFFF"/>
                </a:solidFill>
              </a:rPr>
              <a:t>POPULATION</a:t>
            </a:r>
            <a:r>
              <a:rPr lang="tr-TR" sz="1600" b="1" dirty="0">
                <a:solidFill>
                  <a:srgbClr val="FFFFFF"/>
                </a:solidFill>
              </a:rPr>
              <a:t> </a:t>
            </a:r>
          </a:p>
          <a:p>
            <a:pPr algn="ctr" eaLnBrk="0" hangingPunct="0">
              <a:spcBef>
                <a:spcPct val="50000"/>
              </a:spcBef>
            </a:pPr>
            <a:r>
              <a:rPr lang="tr-TR" sz="1600" b="1" dirty="0">
                <a:solidFill>
                  <a:srgbClr val="FFFFFF"/>
                </a:solidFill>
              </a:rPr>
              <a:t>71.5 </a:t>
            </a:r>
            <a:r>
              <a:rPr lang="en-US" sz="1600" b="1" dirty="0">
                <a:solidFill>
                  <a:srgbClr val="FFFFFF"/>
                </a:solidFill>
              </a:rPr>
              <a:t>million</a:t>
            </a:r>
          </a:p>
        </p:txBody>
      </p:sp>
      <p:sp>
        <p:nvSpPr>
          <p:cNvPr id="8" name="Rectangle 3"/>
          <p:cNvSpPr txBox="1">
            <a:spLocks noChangeArrowheads="1"/>
          </p:cNvSpPr>
          <p:nvPr/>
        </p:nvSpPr>
        <p:spPr>
          <a:xfrm>
            <a:off x="5472608" y="116632"/>
            <a:ext cx="3707904" cy="41148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Su varlığına göre ülkeler aşağıdaki şekilde sınıflandırılmaktadır;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1" i="0" u="none" strike="noStrike" kern="1200" cap="none" spc="0" normalizeH="0" baseline="0" noProof="0" dirty="0" smtClean="0">
                <a:ln>
                  <a:noFill/>
                </a:ln>
                <a:solidFill>
                  <a:schemeClr val="bg1"/>
                </a:solidFill>
                <a:effectLst/>
                <a:uLnTx/>
                <a:uFillTx/>
                <a:latin typeface="Comic Sans MS" pitchFamily="66" charset="0"/>
                <a:ea typeface="+mn-ea"/>
                <a:cs typeface="+mn-cs"/>
              </a:rPr>
              <a:t>Su fakiri:</a:t>
            </a: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 yılda kişi başına düşen kullanılabilir su miktarı 1000 m</a:t>
            </a:r>
            <a:r>
              <a:rPr kumimoji="0" lang="tr-TR" sz="1800" b="0" i="0" u="none" strike="noStrike" kern="1200" cap="none" spc="0" normalizeH="0" baseline="30000" noProof="0" dirty="0" smtClean="0">
                <a:ln>
                  <a:noFill/>
                </a:ln>
                <a:solidFill>
                  <a:srgbClr val="002060"/>
                </a:solidFill>
                <a:effectLst/>
                <a:uLnTx/>
                <a:uFillTx/>
                <a:latin typeface="Comic Sans MS" pitchFamily="66" charset="0"/>
                <a:ea typeface="+mn-ea"/>
                <a:cs typeface="+mn-cs"/>
              </a:rPr>
              <a:t>3</a:t>
            </a: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 ten daha az </a:t>
            </a:r>
          </a:p>
          <a:p>
            <a:pPr marL="342900" lvl="0" indent="-342900">
              <a:spcBef>
                <a:spcPct val="20000"/>
              </a:spcBef>
              <a:buFont typeface="Arial" pitchFamily="34" charset="0"/>
              <a:buChar char="•"/>
              <a:defRPr/>
            </a:pPr>
            <a:r>
              <a:rPr kumimoji="0" lang="tr-TR" sz="1800" b="1" i="0" u="none" strike="noStrike" kern="1200" cap="none" spc="0" normalizeH="0" baseline="0" noProof="0" dirty="0" smtClean="0">
                <a:ln>
                  <a:noFill/>
                </a:ln>
                <a:solidFill>
                  <a:schemeClr val="bg1"/>
                </a:solidFill>
                <a:effectLst/>
                <a:uLnTx/>
                <a:uFillTx/>
                <a:latin typeface="Comic Sans MS" pitchFamily="66" charset="0"/>
                <a:ea typeface="+mn-ea"/>
                <a:cs typeface="+mn-cs"/>
              </a:rPr>
              <a:t>Su azlığı:</a:t>
            </a:r>
            <a:r>
              <a:rPr kumimoji="0" lang="tr-TR" sz="1800" b="0" i="0" u="none" strike="noStrike" kern="1200" cap="none" spc="0" normalizeH="0" baseline="0" noProof="0" dirty="0" smtClean="0">
                <a:ln>
                  <a:noFill/>
                </a:ln>
                <a:solidFill>
                  <a:schemeClr val="bg1"/>
                </a:solidFill>
                <a:effectLst/>
                <a:uLnTx/>
                <a:uFillTx/>
                <a:latin typeface="Comic Sans MS" pitchFamily="66" charset="0"/>
                <a:ea typeface="+mn-ea"/>
                <a:cs typeface="+mn-cs"/>
              </a:rPr>
              <a:t> </a:t>
            </a: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yılda kişi başına düşen kullanılabilir su miktarı 2000 m</a:t>
            </a:r>
            <a:r>
              <a:rPr kumimoji="0" lang="tr-TR" sz="1800" b="0" i="0" u="none" strike="noStrike" kern="1200" cap="none" spc="0" normalizeH="0" baseline="30000" noProof="0" dirty="0" smtClean="0">
                <a:ln>
                  <a:noFill/>
                </a:ln>
                <a:solidFill>
                  <a:srgbClr val="002060"/>
                </a:solidFill>
                <a:effectLst/>
                <a:uLnTx/>
                <a:uFillTx/>
                <a:latin typeface="Comic Sans MS" pitchFamily="66" charset="0"/>
                <a:ea typeface="+mn-ea"/>
                <a:cs typeface="+mn-cs"/>
              </a:rPr>
              <a:t>3</a:t>
            </a: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 ten daha az                </a:t>
            </a:r>
            <a:r>
              <a:rPr kumimoji="0" lang="tr-TR" sz="18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(Türkiye, 2017 yılında </a:t>
            </a:r>
            <a:r>
              <a:rPr lang="tr-TR" dirty="0" smtClean="0">
                <a:solidFill>
                  <a:srgbClr val="FFFF00"/>
                </a:solidFill>
                <a:effectLst>
                  <a:outerShdw blurRad="38100" dist="38100" dir="2700000" algn="tl">
                    <a:srgbClr val="000000">
                      <a:alpha val="43137"/>
                    </a:srgbClr>
                  </a:outerShdw>
                </a:effectLst>
                <a:latin typeface="Comic Sans MS" pitchFamily="66" charset="0"/>
              </a:rPr>
              <a:t>1400 m</a:t>
            </a:r>
            <a:r>
              <a:rPr lang="tr-TR" baseline="30000" dirty="0" smtClean="0">
                <a:solidFill>
                  <a:srgbClr val="FFFF00"/>
                </a:solidFill>
                <a:effectLst>
                  <a:outerShdw blurRad="38100" dist="38100" dir="2700000" algn="tl">
                    <a:srgbClr val="000000">
                      <a:alpha val="43137"/>
                    </a:srgbClr>
                  </a:outerShdw>
                </a:effectLst>
                <a:latin typeface="Comic Sans MS" pitchFamily="66" charset="0"/>
              </a:rPr>
              <a:t>3</a:t>
            </a:r>
            <a:r>
              <a:rPr lang="tr-TR" dirty="0" smtClean="0">
                <a:solidFill>
                  <a:srgbClr val="FFFF00"/>
                </a:solidFill>
                <a:effectLst>
                  <a:outerShdw blurRad="38100" dist="38100" dir="2700000" algn="tl">
                    <a:srgbClr val="000000">
                      <a:alpha val="43137"/>
                    </a:srgbClr>
                  </a:outerShdw>
                </a:effectLst>
                <a:latin typeface="Comic Sans MS" pitchFamily="66" charset="0"/>
              </a:rPr>
              <a:t>,           2040 yılında yaklaşık 1120 </a:t>
            </a:r>
            <a:r>
              <a:rPr lang="tr-TR" dirty="0">
                <a:solidFill>
                  <a:srgbClr val="FFFF00"/>
                </a:solidFill>
                <a:effectLst>
                  <a:outerShdw blurRad="38100" dist="38100" dir="2700000" algn="tl">
                    <a:srgbClr val="000000">
                      <a:alpha val="43137"/>
                    </a:srgbClr>
                  </a:outerShdw>
                </a:effectLst>
                <a:latin typeface="Comic Sans MS" pitchFamily="66" charset="0"/>
              </a:rPr>
              <a:t>m</a:t>
            </a:r>
            <a:r>
              <a:rPr lang="tr-TR" baseline="30000" dirty="0">
                <a:solidFill>
                  <a:srgbClr val="FFFF00"/>
                </a:solidFill>
                <a:effectLst>
                  <a:outerShdw blurRad="38100" dist="38100" dir="2700000" algn="tl">
                    <a:srgbClr val="000000">
                      <a:alpha val="43137"/>
                    </a:srgbClr>
                  </a:outerShdw>
                </a:effectLst>
                <a:latin typeface="Comic Sans MS" pitchFamily="66" charset="0"/>
              </a:rPr>
              <a:t>3</a:t>
            </a:r>
            <a:r>
              <a:rPr lang="tr-TR" dirty="0" smtClean="0">
                <a:solidFill>
                  <a:srgbClr val="FFFF00"/>
                </a:solidFill>
                <a:effectLst>
                  <a:outerShdw blurRad="38100" dist="38100" dir="2700000" algn="tl">
                    <a:srgbClr val="000000">
                      <a:alpha val="43137"/>
                    </a:srgbClr>
                  </a:outerShdw>
                </a:effectLst>
                <a:latin typeface="Comic Sans MS" pitchFamily="66" charset="0"/>
              </a:rPr>
              <a:t>)</a:t>
            </a:r>
            <a:endParaRPr kumimoji="0" lang="tr-TR" sz="1800" b="0"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1" i="0" u="none" strike="noStrike" kern="1200" cap="none" spc="0" normalizeH="0" baseline="0" noProof="0" dirty="0" smtClean="0">
                <a:ln>
                  <a:noFill/>
                </a:ln>
                <a:solidFill>
                  <a:schemeClr val="bg1"/>
                </a:solidFill>
                <a:effectLst/>
                <a:uLnTx/>
                <a:uFillTx/>
                <a:latin typeface="Comic Sans MS" pitchFamily="66" charset="0"/>
                <a:ea typeface="+mn-ea"/>
                <a:cs typeface="+mn-cs"/>
              </a:rPr>
              <a:t>Su zengini:</a:t>
            </a:r>
            <a:r>
              <a:rPr kumimoji="0" lang="tr-TR" sz="1800" b="0" i="0" u="none" strike="noStrike" kern="1200" cap="none" spc="0" normalizeH="0" baseline="0" noProof="0" dirty="0" smtClean="0">
                <a:ln>
                  <a:noFill/>
                </a:ln>
                <a:solidFill>
                  <a:schemeClr val="bg1"/>
                </a:solidFill>
                <a:effectLst/>
                <a:uLnTx/>
                <a:uFillTx/>
                <a:latin typeface="Comic Sans MS" pitchFamily="66" charset="0"/>
                <a:ea typeface="+mn-ea"/>
                <a:cs typeface="+mn-cs"/>
              </a:rPr>
              <a:t> </a:t>
            </a: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yılda kişi başına düşen kullanılabilir su miktarı 8000- 10000 m</a:t>
            </a:r>
            <a:r>
              <a:rPr kumimoji="0" lang="tr-TR" sz="1800" b="0" i="0" u="none" strike="noStrike" kern="1200" cap="none" spc="0" normalizeH="0" baseline="30000" noProof="0" dirty="0" smtClean="0">
                <a:ln>
                  <a:noFill/>
                </a:ln>
                <a:solidFill>
                  <a:srgbClr val="002060"/>
                </a:solidFill>
                <a:effectLst/>
                <a:uLnTx/>
                <a:uFillTx/>
                <a:latin typeface="Comic Sans MS" pitchFamily="66" charset="0"/>
                <a:ea typeface="+mn-ea"/>
                <a:cs typeface="+mn-cs"/>
              </a:rPr>
              <a:t>3</a:t>
            </a:r>
            <a:r>
              <a:rPr kumimoji="0" lang="tr-TR" sz="1800" b="0" i="0" u="none" strike="noStrike" kern="1200" cap="none" spc="0" normalizeH="0" baseline="0" noProof="0" dirty="0" smtClean="0">
                <a:ln>
                  <a:noFill/>
                </a:ln>
                <a:solidFill>
                  <a:srgbClr val="002060"/>
                </a:solidFill>
                <a:effectLst/>
                <a:uLnTx/>
                <a:uFillTx/>
                <a:latin typeface="Comic Sans MS" pitchFamily="66" charset="0"/>
                <a:ea typeface="+mn-ea"/>
                <a:cs typeface="+mn-cs"/>
              </a:rPr>
              <a:t> ten daha fazla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dirty="0">
              <a:ln>
                <a:noFill/>
              </a:ln>
              <a:solidFill>
                <a:schemeClr val="bg2"/>
              </a:solidFill>
              <a:effectLst/>
              <a:uLnTx/>
              <a:uFillTx/>
              <a:latin typeface="Comic Sans MS" pitchFamily="66" charset="0"/>
              <a:ea typeface="+mn-ea"/>
              <a:cs typeface="+mn-cs"/>
            </a:endParaRPr>
          </a:p>
        </p:txBody>
      </p:sp>
      <p:sp>
        <p:nvSpPr>
          <p:cNvPr id="9" name="Rectangle 2"/>
          <p:cNvSpPr>
            <a:spLocks noGrp="1" noChangeArrowheads="1"/>
          </p:cNvSpPr>
          <p:nvPr>
            <p:ph type="title"/>
          </p:nvPr>
        </p:nvSpPr>
        <p:spPr>
          <a:xfrm>
            <a:off x="1300190" y="6188098"/>
            <a:ext cx="7200900" cy="598488"/>
          </a:xfrm>
        </p:spPr>
        <p:txBody>
          <a:bodyPr>
            <a:noAutofit/>
          </a:bodyPr>
          <a:lstStyle/>
          <a:p>
            <a:pPr eaLnBrk="1" hangingPunct="1"/>
            <a:r>
              <a:rPr lang="tr-TR" b="1" dirty="0" smtClean="0">
                <a:solidFill>
                  <a:srgbClr val="FFFF00"/>
                </a:solidFill>
              </a:rPr>
              <a:t>Su zengini miyiz?</a:t>
            </a:r>
          </a:p>
        </p:txBody>
      </p:sp>
    </p:spTree>
    <p:extLst>
      <p:ext uri="{BB962C8B-B14F-4D97-AF65-F5344CB8AC3E}">
        <p14:creationId xmlns:p14="http://schemas.microsoft.com/office/powerpoint/2010/main" val="8466545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85626" y="282352"/>
            <a:ext cx="8623117" cy="914400"/>
          </a:xfrm>
        </p:spPr>
        <p:txBody>
          <a:bodyPr/>
          <a:lstStyle/>
          <a:p>
            <a:pPr algn="ctr"/>
            <a:r>
              <a:rPr lang="tr-TR" b="1" dirty="0" smtClean="0">
                <a:solidFill>
                  <a:srgbClr val="FFFF00"/>
                </a:solidFill>
              </a:rPr>
              <a:t>Su Kaynakları Neden Azalıyor?</a:t>
            </a:r>
            <a:endParaRPr lang="tr-TR" b="1" dirty="0">
              <a:solidFill>
                <a:srgbClr val="FFFF00"/>
              </a:solidFill>
            </a:endParaRPr>
          </a:p>
        </p:txBody>
      </p:sp>
      <p:sp>
        <p:nvSpPr>
          <p:cNvPr id="4" name="Rectangle 3"/>
          <p:cNvSpPr>
            <a:spLocks noGrp="1" noChangeArrowheads="1"/>
          </p:cNvSpPr>
          <p:nvPr>
            <p:ph idx="1"/>
          </p:nvPr>
        </p:nvSpPr>
        <p:spPr>
          <a:xfrm>
            <a:off x="179512" y="1268760"/>
            <a:ext cx="7772400" cy="4572000"/>
          </a:xfrm>
        </p:spPr>
        <p:txBody>
          <a:bodyPr>
            <a:noAutofit/>
          </a:bodyPr>
          <a:lstStyle/>
          <a:p>
            <a:pPr eaLnBrk="1" hangingPunct="1">
              <a:spcAft>
                <a:spcPct val="45000"/>
              </a:spcAft>
            </a:pPr>
            <a:r>
              <a:rPr lang="tr-TR" sz="2400" dirty="0" smtClean="0"/>
              <a:t>Nüfus artışı</a:t>
            </a:r>
          </a:p>
          <a:p>
            <a:pPr eaLnBrk="1" hangingPunct="1"/>
            <a:r>
              <a:rPr lang="tr-TR" sz="2400" dirty="0" smtClean="0"/>
              <a:t>Su politikası ve  su yönetimindeki yaklaşımlar</a:t>
            </a:r>
          </a:p>
          <a:p>
            <a:pPr eaLnBrk="1" hangingPunct="1">
              <a:spcAft>
                <a:spcPct val="45000"/>
              </a:spcAft>
            </a:pPr>
            <a:r>
              <a:rPr lang="tr-TR" sz="2400" dirty="0" smtClean="0"/>
              <a:t>Verimsiz sulama teknikleri</a:t>
            </a:r>
          </a:p>
          <a:p>
            <a:pPr eaLnBrk="1" hangingPunct="1">
              <a:spcAft>
                <a:spcPct val="45000"/>
              </a:spcAft>
            </a:pPr>
            <a:r>
              <a:rPr lang="tr-TR" sz="2400" dirty="0" smtClean="0"/>
              <a:t>Yanlış su yapıları</a:t>
            </a:r>
          </a:p>
          <a:p>
            <a:pPr eaLnBrk="1" hangingPunct="1">
              <a:spcAft>
                <a:spcPct val="45000"/>
              </a:spcAft>
            </a:pPr>
            <a:r>
              <a:rPr lang="tr-TR" sz="2400" dirty="0" smtClean="0"/>
              <a:t>Evsel, tarımsal ve endüstriyel kirlilik</a:t>
            </a:r>
          </a:p>
          <a:p>
            <a:pPr eaLnBrk="1" hangingPunct="1">
              <a:spcAft>
                <a:spcPct val="45000"/>
              </a:spcAft>
            </a:pPr>
            <a:r>
              <a:rPr lang="tr-TR" sz="2400" dirty="0" smtClean="0"/>
              <a:t>Her türlü kullanımda su israfı</a:t>
            </a:r>
          </a:p>
          <a:p>
            <a:pPr eaLnBrk="1" hangingPunct="1">
              <a:spcAft>
                <a:spcPct val="45000"/>
              </a:spcAft>
            </a:pPr>
            <a:r>
              <a:rPr lang="tr-TR" sz="2400" dirty="0" smtClean="0"/>
              <a:t>Tarımsal dönüşümde yavaşlık</a:t>
            </a:r>
          </a:p>
          <a:p>
            <a:pPr eaLnBrk="1" hangingPunct="1">
              <a:spcAft>
                <a:spcPct val="45000"/>
              </a:spcAft>
            </a:pPr>
            <a:r>
              <a:rPr lang="tr-TR" sz="2400" dirty="0" smtClean="0"/>
              <a:t>Plansız/yanlış yerleşimler, kontrolsüz kentsel büyüme</a:t>
            </a:r>
          </a:p>
          <a:p>
            <a:pPr eaLnBrk="1" hangingPunct="1">
              <a:spcAft>
                <a:spcPct val="45000"/>
              </a:spcAft>
            </a:pPr>
            <a:r>
              <a:rPr lang="tr-TR" sz="2400" dirty="0" smtClean="0"/>
              <a:t>Küresel iklim değişikliği</a:t>
            </a:r>
          </a:p>
        </p:txBody>
      </p:sp>
      <p:pic>
        <p:nvPicPr>
          <p:cNvPr id="5" name="Picture 2" descr="C:\Users\user\Desktop\spinning_globe.gif"/>
          <p:cNvPicPr>
            <a:picLocks noChangeAspect="1" noChangeArrowheads="1" noCrop="1"/>
          </p:cNvPicPr>
          <p:nvPr/>
        </p:nvPicPr>
        <p:blipFill>
          <a:blip r:embed="rId2" cstate="print"/>
          <a:srcRect/>
          <a:stretch>
            <a:fillRect/>
          </a:stretch>
        </p:blipFill>
        <p:spPr bwMode="auto">
          <a:xfrm>
            <a:off x="6732240" y="1196752"/>
            <a:ext cx="2176504" cy="2299844"/>
          </a:xfrm>
          <a:prstGeom prst="rect">
            <a:avLst/>
          </a:prstGeom>
          <a:noFill/>
        </p:spPr>
      </p:pic>
    </p:spTree>
    <p:extLst>
      <p:ext uri="{BB962C8B-B14F-4D97-AF65-F5344CB8AC3E}">
        <p14:creationId xmlns:p14="http://schemas.microsoft.com/office/powerpoint/2010/main" val="251944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65000"/>
                <a:lumOff val="3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1600200"/>
            <a:ext cx="5003800" cy="4133850"/>
          </a:xfrm>
        </p:spPr>
        <p:txBody>
          <a:bodyPr/>
          <a:lstStyle/>
          <a:p>
            <a:pPr marL="179388" lvl="1" indent="0" eaLnBrk="1" hangingPunct="1">
              <a:spcAft>
                <a:spcPct val="10000"/>
              </a:spcAft>
              <a:buClr>
                <a:srgbClr val="0000CC"/>
              </a:buClr>
              <a:buFontTx/>
              <a:buNone/>
            </a:pPr>
            <a:r>
              <a:rPr lang="tr-TR" sz="2400" b="1" dirty="0" smtClean="0">
                <a:solidFill>
                  <a:srgbClr val="0000CC"/>
                </a:solidFill>
              </a:rPr>
              <a:t>Sulak alanlarımız kuruyor!</a:t>
            </a:r>
          </a:p>
          <a:p>
            <a:pPr marL="179388" lvl="1" indent="0" eaLnBrk="1" hangingPunct="1">
              <a:spcAft>
                <a:spcPct val="10000"/>
              </a:spcAft>
              <a:buClr>
                <a:srgbClr val="0000CC"/>
              </a:buClr>
            </a:pPr>
            <a:r>
              <a:rPr lang="tr-TR" sz="2400" dirty="0" smtClean="0"/>
              <a:t> Son 40 yılda sulak alanlarımızın yarısını kaybettik</a:t>
            </a:r>
          </a:p>
          <a:p>
            <a:pPr marL="179388" lvl="1" indent="0" eaLnBrk="1" hangingPunct="1">
              <a:spcAft>
                <a:spcPct val="10000"/>
              </a:spcAft>
              <a:buClr>
                <a:srgbClr val="0000CC"/>
              </a:buClr>
            </a:pPr>
            <a:r>
              <a:rPr lang="tr-TR" sz="2400" dirty="0" smtClean="0"/>
              <a:t> Kaybettiğimiz sulak alanlar;</a:t>
            </a:r>
          </a:p>
          <a:p>
            <a:pPr marL="179388" lvl="1" indent="0" eaLnBrk="1" hangingPunct="1">
              <a:spcAft>
                <a:spcPct val="10000"/>
              </a:spcAft>
              <a:buClr>
                <a:srgbClr val="0000CC"/>
              </a:buClr>
              <a:buFontTx/>
              <a:buNone/>
            </a:pPr>
            <a:r>
              <a:rPr lang="tr-TR" sz="2400" dirty="0" smtClean="0"/>
              <a:t>....Amik Gölü, Avlan Gölü, Kestel, Gavur, Yarma, Aynaz, </a:t>
            </a:r>
            <a:r>
              <a:rPr lang="tr-TR" sz="2400" dirty="0" err="1" smtClean="0"/>
              <a:t>Hotamış</a:t>
            </a:r>
            <a:r>
              <a:rPr lang="tr-TR" sz="2400" dirty="0" smtClean="0"/>
              <a:t>, </a:t>
            </a:r>
            <a:r>
              <a:rPr lang="tr-TR" sz="2400" dirty="0" err="1" smtClean="0"/>
              <a:t>Eşmekaya</a:t>
            </a:r>
            <a:r>
              <a:rPr lang="tr-TR" sz="2400" dirty="0" smtClean="0"/>
              <a:t> sazlıkları....</a:t>
            </a:r>
          </a:p>
          <a:p>
            <a:pPr marL="179388" lvl="1" indent="0" eaLnBrk="1" hangingPunct="1">
              <a:spcAft>
                <a:spcPct val="10000"/>
              </a:spcAft>
              <a:buClr>
                <a:srgbClr val="0000CC"/>
              </a:buClr>
            </a:pPr>
            <a:r>
              <a:rPr lang="tr-TR" sz="2400" dirty="0" smtClean="0"/>
              <a:t> Sadece Konya Havzası’ndaki elli bin kuyunun yarısı kaçak</a:t>
            </a:r>
            <a:endParaRPr lang="tr-TR" dirty="0" smtClean="0"/>
          </a:p>
        </p:txBody>
      </p:sp>
      <p:pic>
        <p:nvPicPr>
          <p:cNvPr id="13316" name="Picture 4" descr="Karapinar (7)"/>
          <p:cNvPicPr>
            <a:picLocks noChangeAspect="1" noChangeArrowheads="1"/>
          </p:cNvPicPr>
          <p:nvPr/>
        </p:nvPicPr>
        <p:blipFill>
          <a:blip r:embed="rId2" cstate="print"/>
          <a:srcRect/>
          <a:stretch>
            <a:fillRect/>
          </a:stretch>
        </p:blipFill>
        <p:spPr bwMode="auto">
          <a:xfrm>
            <a:off x="5076825" y="1557338"/>
            <a:ext cx="3887788" cy="3887787"/>
          </a:xfrm>
          <a:prstGeom prst="rect">
            <a:avLst/>
          </a:prstGeom>
          <a:noFill/>
          <a:ln w="9525">
            <a:noFill/>
            <a:miter lim="800000"/>
            <a:headEnd/>
            <a:tailEnd/>
          </a:ln>
        </p:spPr>
      </p:pic>
      <p:pic>
        <p:nvPicPr>
          <p:cNvPr id="13317" name="Picture 6" descr="WWF NEW BRAND BANNER 1"/>
          <p:cNvPicPr>
            <a:picLocks noChangeAspect="1" noChangeArrowheads="1"/>
          </p:cNvPicPr>
          <p:nvPr/>
        </p:nvPicPr>
        <p:blipFill>
          <a:blip r:embed="rId3" cstate="print"/>
          <a:srcRect/>
          <a:stretch>
            <a:fillRect/>
          </a:stretch>
        </p:blipFill>
        <p:spPr bwMode="auto">
          <a:xfrm>
            <a:off x="0" y="5734050"/>
            <a:ext cx="9144000" cy="1123950"/>
          </a:xfrm>
          <a:prstGeom prst="rect">
            <a:avLst/>
          </a:prstGeom>
          <a:noFill/>
          <a:ln w="9525">
            <a:noFill/>
            <a:miter lim="800000"/>
            <a:headEnd/>
            <a:tailEnd/>
          </a:ln>
        </p:spPr>
      </p:pic>
      <p:sp>
        <p:nvSpPr>
          <p:cNvPr id="6" name="Rectangle 3"/>
          <p:cNvSpPr>
            <a:spLocks noChangeArrowheads="1"/>
          </p:cNvSpPr>
          <p:nvPr/>
        </p:nvSpPr>
        <p:spPr bwMode="auto">
          <a:xfrm>
            <a:off x="2000232" y="720934"/>
            <a:ext cx="6715172" cy="636364"/>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00CC"/>
                </a:solidFill>
                <a:effectLst/>
                <a:uLnTx/>
                <a:uFillTx/>
                <a:latin typeface="Corbel"/>
                <a:ea typeface="+mn-ea"/>
                <a:cs typeface="+mn-cs"/>
              </a:rPr>
              <a:t>WWF</a:t>
            </a:r>
            <a:br>
              <a:rPr kumimoji="0" lang="tr-TR" sz="2800" b="1" i="0" u="none" strike="noStrike" kern="1200" cap="none" spc="0" normalizeH="0" baseline="0" noProof="0" dirty="0">
                <a:ln>
                  <a:noFill/>
                </a:ln>
                <a:solidFill>
                  <a:srgbClr val="0000CC"/>
                </a:solidFill>
                <a:effectLst/>
                <a:uLnTx/>
                <a:uFillTx/>
                <a:latin typeface="Corbel"/>
                <a:ea typeface="+mn-ea"/>
                <a:cs typeface="+mn-cs"/>
              </a:rPr>
            </a:br>
            <a:r>
              <a:rPr kumimoji="0" lang="tr-TR" sz="2800" b="1" i="0" u="none" strike="noStrike" kern="1200" cap="none" spc="0" normalizeH="0" baseline="0" noProof="0" dirty="0">
                <a:ln>
                  <a:noFill/>
                </a:ln>
                <a:solidFill>
                  <a:srgbClr val="0000CC"/>
                </a:solidFill>
                <a:effectLst/>
                <a:uLnTx/>
                <a:uFillTx/>
                <a:latin typeface="Corbel"/>
                <a:ea typeface="+mn-ea"/>
                <a:cs typeface="+mn-cs"/>
              </a:rPr>
              <a:t>(Dünya Doğayı Koruma Vakfı</a:t>
            </a:r>
            <a:r>
              <a:rPr kumimoji="0" lang="tr-TR" sz="2800" b="1" i="0" u="none" strike="noStrike" kern="1200" cap="none" spc="0" normalizeH="0" baseline="0" noProof="0" dirty="0" smtClean="0">
                <a:ln>
                  <a:noFill/>
                </a:ln>
                <a:solidFill>
                  <a:srgbClr val="0000CC"/>
                </a:solidFill>
                <a:effectLst/>
                <a:uLnTx/>
                <a:uFillTx/>
                <a:latin typeface="Corbel"/>
                <a:ea typeface="+mn-ea"/>
                <a:cs typeface="+mn-cs"/>
              </a:rPr>
              <a:t>) Raporlarına Göre</a:t>
            </a:r>
            <a:endParaRPr kumimoji="0" lang="tr-TR" sz="2800" b="1" i="0" u="none" strike="noStrike" kern="1200" cap="none" spc="0" normalizeH="0" baseline="0" noProof="0" dirty="0">
              <a:ln>
                <a:noFill/>
              </a:ln>
              <a:solidFill>
                <a:srgbClr val="0000CC"/>
              </a:solidFill>
              <a:effectLst/>
              <a:uLnTx/>
              <a:uFillTx/>
              <a:latin typeface="Corbel"/>
              <a:ea typeface="+mn-ea"/>
              <a:cs typeface="+mn-cs"/>
            </a:endParaRPr>
          </a:p>
        </p:txBody>
      </p:sp>
      <p:pic>
        <p:nvPicPr>
          <p:cNvPr id="7" name="Picture 4" descr="WWFLOGO"/>
          <p:cNvPicPr>
            <a:picLocks noChangeAspect="1" noChangeArrowheads="1"/>
          </p:cNvPicPr>
          <p:nvPr/>
        </p:nvPicPr>
        <p:blipFill>
          <a:blip r:embed="rId4" cstate="print"/>
          <a:srcRect/>
          <a:stretch>
            <a:fillRect/>
          </a:stretch>
        </p:blipFill>
        <p:spPr bwMode="auto">
          <a:xfrm>
            <a:off x="285720" y="142825"/>
            <a:ext cx="1357322" cy="1357349"/>
          </a:xfrm>
          <a:prstGeom prst="rect">
            <a:avLst/>
          </a:prstGeom>
          <a:noFill/>
          <a:ln w="9525">
            <a:noFill/>
            <a:miter lim="800000"/>
            <a:headEnd/>
            <a:tailEnd/>
          </a:ln>
        </p:spPr>
      </p:pic>
    </p:spTree>
    <p:extLst>
      <p:ext uri="{BB962C8B-B14F-4D97-AF65-F5344CB8AC3E}">
        <p14:creationId xmlns:p14="http://schemas.microsoft.com/office/powerpoint/2010/main" val="217239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57224" y="142860"/>
            <a:ext cx="8229600" cy="1143000"/>
          </a:xfrm>
        </p:spPr>
        <p:txBody>
          <a:bodyPr/>
          <a:lstStyle/>
          <a:p>
            <a:pPr eaLnBrk="1" hangingPunct="1"/>
            <a:r>
              <a:rPr lang="tr-TR" sz="1800" b="0" dirty="0" smtClean="0"/>
              <a:t>    </a:t>
            </a:r>
            <a:r>
              <a:rPr lang="tr-TR" sz="4000" dirty="0" smtClean="0">
                <a:solidFill>
                  <a:srgbClr val="0000CC"/>
                </a:solidFill>
              </a:rPr>
              <a:t>Su Kaynakları Kirleniyor</a:t>
            </a:r>
          </a:p>
        </p:txBody>
      </p:sp>
      <p:sp>
        <p:nvSpPr>
          <p:cNvPr id="14339" name="Rectangle 3"/>
          <p:cNvSpPr>
            <a:spLocks noGrp="1" noChangeArrowheads="1"/>
          </p:cNvSpPr>
          <p:nvPr>
            <p:ph idx="1"/>
          </p:nvPr>
        </p:nvSpPr>
        <p:spPr>
          <a:xfrm>
            <a:off x="468313" y="1557338"/>
            <a:ext cx="4464050" cy="4176712"/>
          </a:xfrm>
        </p:spPr>
        <p:txBody>
          <a:bodyPr/>
          <a:lstStyle/>
          <a:p>
            <a:pPr marL="0" indent="0" eaLnBrk="1" hangingPunct="1">
              <a:spcAft>
                <a:spcPct val="35000"/>
              </a:spcAft>
            </a:pPr>
            <a:r>
              <a:rPr lang="tr-TR" sz="2200" smtClean="0"/>
              <a:t>Beyşehir Gölü</a:t>
            </a:r>
          </a:p>
          <a:p>
            <a:pPr marL="0" indent="0" eaLnBrk="1" hangingPunct="1">
              <a:spcAft>
                <a:spcPct val="35000"/>
              </a:spcAft>
            </a:pPr>
            <a:r>
              <a:rPr lang="tr-TR" sz="2200" smtClean="0"/>
              <a:t>Tuz  Gölü </a:t>
            </a:r>
          </a:p>
          <a:p>
            <a:pPr marL="0" indent="0" eaLnBrk="1" hangingPunct="1">
              <a:spcAft>
                <a:spcPct val="35000"/>
              </a:spcAft>
            </a:pPr>
            <a:r>
              <a:rPr lang="tr-TR" sz="2200" smtClean="0"/>
              <a:t>Akşehir-Eber Gölleri</a:t>
            </a:r>
          </a:p>
          <a:p>
            <a:pPr marL="0" indent="0" eaLnBrk="1" hangingPunct="1">
              <a:spcAft>
                <a:spcPct val="35000"/>
              </a:spcAft>
            </a:pPr>
            <a:r>
              <a:rPr lang="tr-TR" sz="2200" smtClean="0"/>
              <a:t>Bafa Gölü </a:t>
            </a:r>
          </a:p>
          <a:p>
            <a:pPr marL="0" indent="0" eaLnBrk="1" hangingPunct="1">
              <a:spcAft>
                <a:spcPct val="35000"/>
              </a:spcAft>
            </a:pPr>
            <a:r>
              <a:rPr lang="tr-TR" sz="2200" smtClean="0"/>
              <a:t>Eğirdir Gölü</a:t>
            </a:r>
          </a:p>
          <a:p>
            <a:pPr marL="0" indent="0" eaLnBrk="1" hangingPunct="1">
              <a:spcAft>
                <a:spcPct val="35000"/>
              </a:spcAft>
            </a:pPr>
            <a:r>
              <a:rPr lang="tr-TR" sz="2200" smtClean="0"/>
              <a:t>Kulu Gölü </a:t>
            </a:r>
          </a:p>
          <a:p>
            <a:pPr marL="0" indent="0" eaLnBrk="1" hangingPunct="1">
              <a:spcAft>
                <a:spcPct val="35000"/>
              </a:spcAft>
            </a:pPr>
            <a:r>
              <a:rPr lang="tr-TR" sz="2200" smtClean="0"/>
              <a:t>Sultansazlığı</a:t>
            </a:r>
          </a:p>
        </p:txBody>
      </p:sp>
      <p:pic>
        <p:nvPicPr>
          <p:cNvPr id="14340" name="Picture 4" descr="kirlilik ereğli"/>
          <p:cNvPicPr>
            <a:picLocks noChangeAspect="1" noChangeArrowheads="1"/>
          </p:cNvPicPr>
          <p:nvPr/>
        </p:nvPicPr>
        <p:blipFill>
          <a:blip r:embed="rId2" cstate="print"/>
          <a:srcRect/>
          <a:stretch>
            <a:fillRect/>
          </a:stretch>
        </p:blipFill>
        <p:spPr bwMode="auto">
          <a:xfrm>
            <a:off x="3929058" y="928670"/>
            <a:ext cx="4454534" cy="4572032"/>
          </a:xfrm>
          <a:prstGeom prst="rect">
            <a:avLst/>
          </a:prstGeom>
          <a:noFill/>
          <a:ln w="9525">
            <a:noFill/>
            <a:miter lim="800000"/>
            <a:headEnd/>
            <a:tailEnd/>
          </a:ln>
        </p:spPr>
      </p:pic>
      <p:pic>
        <p:nvPicPr>
          <p:cNvPr id="14341" name="Picture 5" descr="WWF NEW BRAND BANNER 1"/>
          <p:cNvPicPr>
            <a:picLocks noChangeAspect="1" noChangeArrowheads="1"/>
          </p:cNvPicPr>
          <p:nvPr/>
        </p:nvPicPr>
        <p:blipFill>
          <a:blip r:embed="rId3" cstate="print"/>
          <a:srcRect/>
          <a:stretch>
            <a:fillRect/>
          </a:stretch>
        </p:blipFill>
        <p:spPr bwMode="auto">
          <a:xfrm>
            <a:off x="0" y="5734050"/>
            <a:ext cx="9144000" cy="1123950"/>
          </a:xfrm>
          <a:prstGeom prst="rect">
            <a:avLst/>
          </a:prstGeom>
          <a:noFill/>
          <a:ln w="9525">
            <a:noFill/>
            <a:miter lim="800000"/>
            <a:headEnd/>
            <a:tailEnd/>
          </a:ln>
        </p:spPr>
      </p:pic>
    </p:spTree>
    <p:extLst>
      <p:ext uri="{BB962C8B-B14F-4D97-AF65-F5344CB8AC3E}">
        <p14:creationId xmlns:p14="http://schemas.microsoft.com/office/powerpoint/2010/main" val="3406670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esmekaya-atlas-arsivi-barajdan-once"/>
          <p:cNvPicPr>
            <a:picLocks noChangeAspect="1" noChangeArrowheads="1"/>
          </p:cNvPicPr>
          <p:nvPr/>
        </p:nvPicPr>
        <p:blipFill>
          <a:blip r:embed="rId3" cstate="print"/>
          <a:srcRect/>
          <a:stretch>
            <a:fillRect/>
          </a:stretch>
        </p:blipFill>
        <p:spPr bwMode="auto">
          <a:xfrm>
            <a:off x="0" y="1071545"/>
            <a:ext cx="4749605" cy="3846543"/>
          </a:xfrm>
          <a:prstGeom prst="rect">
            <a:avLst/>
          </a:prstGeom>
          <a:noFill/>
          <a:ln w="9525">
            <a:noFill/>
            <a:miter lim="800000"/>
            <a:headEnd/>
            <a:tailEnd/>
          </a:ln>
        </p:spPr>
      </p:pic>
      <p:pic>
        <p:nvPicPr>
          <p:cNvPr id="15363" name="Picture 3" descr="esmekaya-barajdan-sonra-su yok"/>
          <p:cNvPicPr>
            <a:picLocks noChangeAspect="1" noChangeArrowheads="1"/>
          </p:cNvPicPr>
          <p:nvPr/>
        </p:nvPicPr>
        <p:blipFill>
          <a:blip r:embed="rId4" cstate="print"/>
          <a:srcRect/>
          <a:stretch>
            <a:fillRect/>
          </a:stretch>
        </p:blipFill>
        <p:spPr bwMode="auto">
          <a:xfrm>
            <a:off x="4643438" y="2492050"/>
            <a:ext cx="4398930" cy="3008652"/>
          </a:xfrm>
          <a:prstGeom prst="rect">
            <a:avLst/>
          </a:prstGeom>
          <a:noFill/>
          <a:ln w="9525">
            <a:noFill/>
            <a:miter lim="800000"/>
            <a:headEnd/>
            <a:tailEnd/>
          </a:ln>
        </p:spPr>
      </p:pic>
      <p:sp>
        <p:nvSpPr>
          <p:cNvPr id="15364" name="Rectangle 4"/>
          <p:cNvSpPr>
            <a:spLocks noGrp="1" noChangeArrowheads="1"/>
          </p:cNvSpPr>
          <p:nvPr>
            <p:ph type="title"/>
          </p:nvPr>
        </p:nvSpPr>
        <p:spPr>
          <a:xfrm>
            <a:off x="904871" y="4357694"/>
            <a:ext cx="3095625" cy="463550"/>
          </a:xfrm>
        </p:spPr>
        <p:txBody>
          <a:bodyPr>
            <a:normAutofit fontScale="90000"/>
          </a:bodyPr>
          <a:lstStyle/>
          <a:p>
            <a:pPr eaLnBrk="1" hangingPunct="1"/>
            <a:r>
              <a:rPr lang="tr-TR" sz="2800" dirty="0" err="1" smtClean="0">
                <a:solidFill>
                  <a:schemeClr val="bg1"/>
                </a:solidFill>
              </a:rPr>
              <a:t>Eşmekaya</a:t>
            </a:r>
            <a:r>
              <a:rPr lang="tr-TR" sz="2800" dirty="0" smtClean="0">
                <a:solidFill>
                  <a:schemeClr val="bg1"/>
                </a:solidFill>
              </a:rPr>
              <a:t>, 1997</a:t>
            </a:r>
          </a:p>
        </p:txBody>
      </p:sp>
      <p:sp>
        <p:nvSpPr>
          <p:cNvPr id="15365" name="Rectangle 5"/>
          <p:cNvSpPr>
            <a:spLocks noChangeArrowheads="1"/>
          </p:cNvSpPr>
          <p:nvPr/>
        </p:nvSpPr>
        <p:spPr bwMode="auto">
          <a:xfrm>
            <a:off x="6000760" y="1850401"/>
            <a:ext cx="2678861" cy="453082"/>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err="1">
                <a:ln>
                  <a:noFill/>
                </a:ln>
                <a:solidFill>
                  <a:srgbClr val="D6ECFF"/>
                </a:solidFill>
                <a:effectLst/>
                <a:uLnTx/>
                <a:uFillTx/>
                <a:latin typeface="Corbel"/>
                <a:ea typeface="+mn-ea"/>
                <a:cs typeface="+mn-cs"/>
              </a:rPr>
              <a:t>Eşmekaya</a:t>
            </a:r>
            <a:r>
              <a:rPr kumimoji="0" lang="tr-TR" sz="2800" b="1" i="0" u="none" strike="noStrike" kern="1200" cap="none" spc="0" normalizeH="0" baseline="0" noProof="0" dirty="0">
                <a:ln>
                  <a:noFill/>
                </a:ln>
                <a:solidFill>
                  <a:srgbClr val="D6ECFF"/>
                </a:solidFill>
                <a:effectLst/>
                <a:uLnTx/>
                <a:uFillTx/>
                <a:latin typeface="Corbel"/>
                <a:ea typeface="+mn-ea"/>
                <a:cs typeface="+mn-cs"/>
              </a:rPr>
              <a:t>, </a:t>
            </a:r>
            <a:r>
              <a:rPr kumimoji="0" lang="tr-TR" sz="2800" b="1" i="0" u="none" strike="noStrike" kern="1200" cap="none" spc="0" normalizeH="0" baseline="0" noProof="0" dirty="0" smtClean="0">
                <a:ln>
                  <a:noFill/>
                </a:ln>
                <a:solidFill>
                  <a:srgbClr val="D6ECFF"/>
                </a:solidFill>
                <a:effectLst/>
                <a:uLnTx/>
                <a:uFillTx/>
                <a:latin typeface="Corbel"/>
                <a:ea typeface="+mn-ea"/>
                <a:cs typeface="+mn-cs"/>
              </a:rPr>
              <a:t>2016</a:t>
            </a:r>
            <a:endParaRPr kumimoji="0" lang="tr-TR" sz="2800" b="1" i="0" u="none" strike="noStrike" kern="1200" cap="none" spc="0" normalizeH="0" baseline="0" noProof="0" dirty="0">
              <a:ln>
                <a:noFill/>
              </a:ln>
              <a:solidFill>
                <a:srgbClr val="D6ECFF"/>
              </a:solidFill>
              <a:effectLst/>
              <a:uLnTx/>
              <a:uFillTx/>
              <a:latin typeface="Corbel"/>
              <a:ea typeface="+mn-ea"/>
              <a:cs typeface="+mn-cs"/>
            </a:endParaRPr>
          </a:p>
        </p:txBody>
      </p:sp>
      <p:pic>
        <p:nvPicPr>
          <p:cNvPr id="15366" name="Picture 6" descr="WWF NEW BRAND BANNER 1"/>
          <p:cNvPicPr>
            <a:picLocks noChangeAspect="1" noChangeArrowheads="1"/>
          </p:cNvPicPr>
          <p:nvPr/>
        </p:nvPicPr>
        <p:blipFill>
          <a:blip r:embed="rId5" cstate="print"/>
          <a:srcRect/>
          <a:stretch>
            <a:fillRect/>
          </a:stretch>
        </p:blipFill>
        <p:spPr bwMode="auto">
          <a:xfrm>
            <a:off x="0" y="5734050"/>
            <a:ext cx="9144000" cy="1123950"/>
          </a:xfrm>
          <a:prstGeom prst="rect">
            <a:avLst/>
          </a:prstGeom>
          <a:noFill/>
          <a:ln w="9525">
            <a:noFill/>
            <a:miter lim="800000"/>
            <a:headEnd/>
            <a:tailEnd/>
          </a:ln>
        </p:spPr>
      </p:pic>
    </p:spTree>
    <p:extLst>
      <p:ext uri="{BB962C8B-B14F-4D97-AF65-F5344CB8AC3E}">
        <p14:creationId xmlns:p14="http://schemas.microsoft.com/office/powerpoint/2010/main" val="262170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785786" y="4641861"/>
            <a:ext cx="2857520" cy="358775"/>
          </a:xfrm>
        </p:spPr>
        <p:txBody>
          <a:bodyPr>
            <a:noAutofit/>
          </a:bodyPr>
          <a:lstStyle/>
          <a:p>
            <a:pPr eaLnBrk="1" hangingPunct="1"/>
            <a:r>
              <a:rPr lang="tr-TR" sz="2400" dirty="0" err="1" smtClean="0"/>
              <a:t>Hotamış</a:t>
            </a:r>
            <a:r>
              <a:rPr lang="tr-TR" sz="2400" dirty="0" smtClean="0"/>
              <a:t>, 1971</a:t>
            </a:r>
          </a:p>
        </p:txBody>
      </p:sp>
      <p:pic>
        <p:nvPicPr>
          <p:cNvPr id="16386" name="Picture 2"/>
          <p:cNvPicPr>
            <a:picLocks noGrp="1" noChangeAspect="1" noChangeArrowheads="1"/>
          </p:cNvPicPr>
          <p:nvPr>
            <p:ph idx="1"/>
          </p:nvPr>
        </p:nvPicPr>
        <p:blipFill>
          <a:blip r:embed="rId3" cstate="print"/>
          <a:srcRect/>
          <a:stretch>
            <a:fillRect/>
          </a:stretch>
        </p:blipFill>
        <p:spPr>
          <a:xfrm>
            <a:off x="0" y="1052513"/>
            <a:ext cx="4572000" cy="3330575"/>
          </a:xfrm>
        </p:spPr>
      </p:pic>
      <p:pic>
        <p:nvPicPr>
          <p:cNvPr id="16387" name="Picture 3"/>
          <p:cNvPicPr>
            <a:picLocks noChangeAspect="1" noChangeArrowheads="1"/>
          </p:cNvPicPr>
          <p:nvPr/>
        </p:nvPicPr>
        <p:blipFill>
          <a:blip r:embed="rId4" cstate="print"/>
          <a:srcRect/>
          <a:stretch>
            <a:fillRect/>
          </a:stretch>
        </p:blipFill>
        <p:spPr bwMode="auto">
          <a:xfrm>
            <a:off x="4572000" y="2276475"/>
            <a:ext cx="4572000" cy="3521075"/>
          </a:xfrm>
          <a:prstGeom prst="rect">
            <a:avLst/>
          </a:prstGeom>
          <a:noFill/>
          <a:ln w="9525" algn="ctr">
            <a:noFill/>
            <a:miter lim="800000"/>
            <a:headEnd/>
            <a:tailEnd/>
          </a:ln>
        </p:spPr>
      </p:pic>
      <p:sp>
        <p:nvSpPr>
          <p:cNvPr id="16389" name="Rectangle 5"/>
          <p:cNvSpPr>
            <a:spLocks noChangeArrowheads="1"/>
          </p:cNvSpPr>
          <p:nvPr/>
        </p:nvSpPr>
        <p:spPr bwMode="auto">
          <a:xfrm>
            <a:off x="6127774" y="1714488"/>
            <a:ext cx="2587630" cy="358775"/>
          </a:xfrm>
          <a:prstGeom prst="rect">
            <a:avLst/>
          </a:prstGeom>
          <a:noFill/>
          <a:ln w="9525">
            <a:noFill/>
            <a:miter lim="800000"/>
            <a:headEnd/>
            <a:tailEnd/>
          </a:ln>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err="1">
                <a:ln>
                  <a:noFill/>
                </a:ln>
                <a:solidFill>
                  <a:srgbClr val="D6ECFF"/>
                </a:solidFill>
                <a:effectLst/>
                <a:uLnTx/>
                <a:uFillTx/>
                <a:latin typeface="Corbel"/>
                <a:ea typeface="+mn-ea"/>
                <a:cs typeface="+mn-cs"/>
              </a:rPr>
              <a:t>Hotamış</a:t>
            </a:r>
            <a:r>
              <a:rPr kumimoji="0" lang="tr-TR" sz="2400" b="1" i="0" u="none" strike="noStrike" kern="1200" cap="none" spc="0" normalizeH="0" baseline="0" noProof="0" dirty="0">
                <a:ln>
                  <a:noFill/>
                </a:ln>
                <a:solidFill>
                  <a:srgbClr val="D6ECFF"/>
                </a:solidFill>
                <a:effectLst/>
                <a:uLnTx/>
                <a:uFillTx/>
                <a:latin typeface="Corbel"/>
                <a:ea typeface="+mn-ea"/>
                <a:cs typeface="+mn-cs"/>
              </a:rPr>
              <a:t>, </a:t>
            </a:r>
            <a:r>
              <a:rPr kumimoji="0" lang="tr-TR" sz="2400" b="1" i="0" u="none" strike="noStrike" kern="1200" cap="none" spc="0" normalizeH="0" baseline="0" noProof="0" dirty="0" smtClean="0">
                <a:ln>
                  <a:noFill/>
                </a:ln>
                <a:solidFill>
                  <a:srgbClr val="D6ECFF"/>
                </a:solidFill>
                <a:effectLst/>
                <a:uLnTx/>
                <a:uFillTx/>
                <a:latin typeface="Corbel"/>
                <a:ea typeface="+mn-ea"/>
                <a:cs typeface="+mn-cs"/>
              </a:rPr>
              <a:t>2016</a:t>
            </a:r>
            <a:endParaRPr kumimoji="0" lang="tr-TR" sz="2400" b="1" i="0" u="none" strike="noStrike" kern="1200" cap="none" spc="0" normalizeH="0" baseline="0" noProof="0" dirty="0">
              <a:ln>
                <a:noFill/>
              </a:ln>
              <a:solidFill>
                <a:srgbClr val="D6ECFF"/>
              </a:solidFill>
              <a:effectLst/>
              <a:uLnTx/>
              <a:uFillTx/>
              <a:latin typeface="Corbel"/>
              <a:ea typeface="+mn-ea"/>
              <a:cs typeface="+mn-cs"/>
            </a:endParaRPr>
          </a:p>
        </p:txBody>
      </p:sp>
      <p:pic>
        <p:nvPicPr>
          <p:cNvPr id="16390" name="Picture 6" descr="WWF NEW BRAND BANNER 1"/>
          <p:cNvPicPr>
            <a:picLocks noChangeAspect="1" noChangeArrowheads="1"/>
          </p:cNvPicPr>
          <p:nvPr/>
        </p:nvPicPr>
        <p:blipFill>
          <a:blip r:embed="rId5" cstate="print"/>
          <a:srcRect/>
          <a:stretch>
            <a:fillRect/>
          </a:stretch>
        </p:blipFill>
        <p:spPr bwMode="auto">
          <a:xfrm>
            <a:off x="0" y="5734050"/>
            <a:ext cx="9144000" cy="1123950"/>
          </a:xfrm>
          <a:prstGeom prst="rect">
            <a:avLst/>
          </a:prstGeom>
          <a:noFill/>
          <a:ln w="9525">
            <a:noFill/>
            <a:miter lim="800000"/>
            <a:headEnd/>
            <a:tailEnd/>
          </a:ln>
        </p:spPr>
      </p:pic>
    </p:spTree>
    <p:extLst>
      <p:ext uri="{BB962C8B-B14F-4D97-AF65-F5344CB8AC3E}">
        <p14:creationId xmlns:p14="http://schemas.microsoft.com/office/powerpoint/2010/main" val="1138464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000232" y="4751400"/>
            <a:ext cx="5815027" cy="534988"/>
          </a:xfrm>
        </p:spPr>
        <p:txBody>
          <a:bodyPr>
            <a:noAutofit/>
          </a:bodyPr>
          <a:lstStyle/>
          <a:p>
            <a:pPr eaLnBrk="1" hangingPunct="1"/>
            <a:r>
              <a:rPr lang="tr-TR" i="1" dirty="0" smtClean="0">
                <a:solidFill>
                  <a:srgbClr val="0000CC"/>
                </a:solidFill>
              </a:rPr>
              <a:t>Büyük Menderes Nehri</a:t>
            </a:r>
          </a:p>
        </p:txBody>
      </p:sp>
      <p:pic>
        <p:nvPicPr>
          <p:cNvPr id="18435" name="Picture 3" descr="09082007215"/>
          <p:cNvPicPr>
            <a:picLocks noGrp="1" noChangeAspect="1" noChangeArrowheads="1"/>
          </p:cNvPicPr>
          <p:nvPr>
            <p:ph idx="1"/>
          </p:nvPr>
        </p:nvPicPr>
        <p:blipFill>
          <a:blip r:embed="rId2" cstate="print"/>
          <a:srcRect/>
          <a:stretch>
            <a:fillRect/>
          </a:stretch>
        </p:blipFill>
        <p:spPr>
          <a:xfrm>
            <a:off x="0" y="500042"/>
            <a:ext cx="4427538" cy="3922731"/>
          </a:xfrm>
          <a:noFill/>
        </p:spPr>
      </p:pic>
      <p:pic>
        <p:nvPicPr>
          <p:cNvPr id="18436" name="Picture 4"/>
          <p:cNvPicPr>
            <a:picLocks noChangeAspect="1" noChangeArrowheads="1"/>
          </p:cNvPicPr>
          <p:nvPr/>
        </p:nvPicPr>
        <p:blipFill>
          <a:blip r:embed="rId3" cstate="print"/>
          <a:srcRect/>
          <a:stretch>
            <a:fillRect/>
          </a:stretch>
        </p:blipFill>
        <p:spPr bwMode="auto">
          <a:xfrm>
            <a:off x="4716463" y="500042"/>
            <a:ext cx="4427537" cy="3930669"/>
          </a:xfrm>
          <a:prstGeom prst="rect">
            <a:avLst/>
          </a:prstGeom>
          <a:noFill/>
          <a:ln w="9525" algn="ctr">
            <a:noFill/>
            <a:miter lim="800000"/>
            <a:headEnd/>
            <a:tailEnd/>
          </a:ln>
        </p:spPr>
      </p:pic>
      <p:pic>
        <p:nvPicPr>
          <p:cNvPr id="18437" name="Picture 5" descr="WWF NEW BRAND BANNER 1"/>
          <p:cNvPicPr>
            <a:picLocks noChangeAspect="1" noChangeArrowheads="1"/>
          </p:cNvPicPr>
          <p:nvPr/>
        </p:nvPicPr>
        <p:blipFill>
          <a:blip r:embed="rId4" cstate="print"/>
          <a:srcRect/>
          <a:stretch>
            <a:fillRect/>
          </a:stretch>
        </p:blipFill>
        <p:spPr bwMode="auto">
          <a:xfrm>
            <a:off x="0" y="5734050"/>
            <a:ext cx="9144000" cy="1123950"/>
          </a:xfrm>
          <a:prstGeom prst="rect">
            <a:avLst/>
          </a:prstGeom>
          <a:noFill/>
          <a:ln w="9525">
            <a:noFill/>
            <a:miter lim="800000"/>
            <a:headEnd/>
            <a:tailEnd/>
          </a:ln>
        </p:spPr>
      </p:pic>
    </p:spTree>
    <p:extLst>
      <p:ext uri="{BB962C8B-B14F-4D97-AF65-F5344CB8AC3E}">
        <p14:creationId xmlns:p14="http://schemas.microsoft.com/office/powerpoint/2010/main" val="3871293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2987824" y="6237312"/>
            <a:ext cx="3071834" cy="917596"/>
          </a:xfrm>
        </p:spPr>
        <p:txBody>
          <a:bodyPr>
            <a:normAutofit/>
          </a:bodyPr>
          <a:lstStyle/>
          <a:p>
            <a:r>
              <a:rPr lang="tr-TR" sz="3200" b="1" i="1" dirty="0" smtClean="0">
                <a:solidFill>
                  <a:srgbClr val="FFFF00"/>
                </a:solidFill>
              </a:rPr>
              <a:t>Aral gölü</a:t>
            </a:r>
            <a:endParaRPr lang="tr-TR" sz="3200" b="1" i="1" dirty="0">
              <a:solidFill>
                <a:srgbClr val="FFFF00"/>
              </a:solidFill>
            </a:endParaRPr>
          </a:p>
        </p:txBody>
      </p:sp>
      <p:pic>
        <p:nvPicPr>
          <p:cNvPr id="26625" name="Picture 1"/>
          <p:cNvPicPr>
            <a:picLocks noChangeAspect="1" noChangeArrowheads="1"/>
          </p:cNvPicPr>
          <p:nvPr/>
        </p:nvPicPr>
        <p:blipFill>
          <a:blip r:embed="rId2" cstate="print"/>
          <a:srcRect/>
          <a:stretch>
            <a:fillRect/>
          </a:stretch>
        </p:blipFill>
        <p:spPr bwMode="auto">
          <a:xfrm>
            <a:off x="0" y="332656"/>
            <a:ext cx="5508103" cy="5525236"/>
          </a:xfrm>
          <a:prstGeom prst="rect">
            <a:avLst/>
          </a:prstGeom>
          <a:noFill/>
          <a:ln w="9525">
            <a:noFill/>
            <a:miter lim="800000"/>
            <a:headEnd/>
            <a:tailEnd/>
          </a:ln>
        </p:spPr>
      </p:pic>
      <p:sp>
        <p:nvSpPr>
          <p:cNvPr id="4" name="3 Metin kutusu"/>
          <p:cNvSpPr txBox="1"/>
          <p:nvPr/>
        </p:nvSpPr>
        <p:spPr>
          <a:xfrm>
            <a:off x="971600" y="5786454"/>
            <a:ext cx="10001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uLnTx/>
                <a:uFillTx/>
                <a:latin typeface="Corbel"/>
                <a:ea typeface="+mn-ea"/>
                <a:cs typeface="+mn-cs"/>
              </a:rPr>
              <a:t>1973</a:t>
            </a:r>
            <a:endParaRPr kumimoji="0" lang="tr-TR" sz="2800" b="0" i="0" u="none" strike="noStrike" kern="1200" cap="none" spc="0" normalizeH="0" baseline="0" noProof="0" dirty="0">
              <a:ln>
                <a:noFill/>
              </a:ln>
              <a:solidFill>
                <a:srgbClr val="FF0000"/>
              </a:solidFill>
              <a:effectLst/>
              <a:uLnTx/>
              <a:uFillTx/>
              <a:latin typeface="Corbel"/>
              <a:ea typeface="+mn-ea"/>
              <a:cs typeface="+mn-cs"/>
            </a:endParaRPr>
          </a:p>
        </p:txBody>
      </p:sp>
      <p:sp>
        <p:nvSpPr>
          <p:cNvPr id="5" name="4 Metin kutusu"/>
          <p:cNvSpPr txBox="1"/>
          <p:nvPr/>
        </p:nvSpPr>
        <p:spPr>
          <a:xfrm>
            <a:off x="3707904" y="5805264"/>
            <a:ext cx="10001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uLnTx/>
                <a:uFillTx/>
                <a:latin typeface="Corbel"/>
                <a:ea typeface="+mn-ea"/>
                <a:cs typeface="+mn-cs"/>
              </a:rPr>
              <a:t>2004</a:t>
            </a:r>
            <a:endParaRPr kumimoji="0" lang="tr-TR" sz="2800" b="0" i="0" u="none" strike="noStrike" kern="1200" cap="none" spc="0" normalizeH="0" baseline="0" noProof="0" dirty="0">
              <a:ln>
                <a:noFill/>
              </a:ln>
              <a:solidFill>
                <a:srgbClr val="FF0000"/>
              </a:solidFill>
              <a:effectLst/>
              <a:uLnTx/>
              <a:uFillTx/>
              <a:latin typeface="Corbel"/>
              <a:ea typeface="+mn-ea"/>
              <a:cs typeface="+mn-cs"/>
            </a:endParaRPr>
          </a:p>
        </p:txBody>
      </p:sp>
      <p:pic>
        <p:nvPicPr>
          <p:cNvPr id="220162" name="Picture 2" descr="http://feww.files.wordpress.com/2010/04/image04042010_1km.jpg?w=300">
            <a:hlinkClick r:id="rId3"/>
          </p:cNvPr>
          <p:cNvPicPr>
            <a:picLocks noChangeAspect="1" noChangeArrowheads="1"/>
          </p:cNvPicPr>
          <p:nvPr/>
        </p:nvPicPr>
        <p:blipFill>
          <a:blip r:embed="rId4" cstate="print"/>
          <a:srcRect r="8511"/>
          <a:stretch>
            <a:fillRect/>
          </a:stretch>
        </p:blipFill>
        <p:spPr bwMode="auto">
          <a:xfrm>
            <a:off x="5508104" y="332656"/>
            <a:ext cx="3635896" cy="5544616"/>
          </a:xfrm>
          <a:prstGeom prst="rect">
            <a:avLst/>
          </a:prstGeom>
          <a:noFill/>
        </p:spPr>
      </p:pic>
      <p:sp>
        <p:nvSpPr>
          <p:cNvPr id="7" name="6 Metin kutusu"/>
          <p:cNvSpPr txBox="1"/>
          <p:nvPr/>
        </p:nvSpPr>
        <p:spPr>
          <a:xfrm>
            <a:off x="6804248" y="5805264"/>
            <a:ext cx="10001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FF0000"/>
                </a:solidFill>
                <a:effectLst/>
                <a:uLnTx/>
                <a:uFillTx/>
                <a:latin typeface="Corbel"/>
                <a:ea typeface="+mn-ea"/>
                <a:cs typeface="+mn-cs"/>
              </a:rPr>
              <a:t>2010</a:t>
            </a:r>
            <a:endParaRPr kumimoji="0" lang="tr-TR" sz="2800" b="0" i="0" u="none" strike="noStrike" kern="1200" cap="none" spc="0" normalizeH="0" baseline="0" noProof="0" dirty="0">
              <a:ln>
                <a:noFill/>
              </a:ln>
              <a:solidFill>
                <a:srgbClr val="FF0000"/>
              </a:solidFill>
              <a:effectLst/>
              <a:uLnTx/>
              <a:uFillTx/>
              <a:latin typeface="Corbel"/>
              <a:ea typeface="+mn-ea"/>
              <a:cs typeface="+mn-cs"/>
            </a:endParaRPr>
          </a:p>
        </p:txBody>
      </p:sp>
    </p:spTree>
    <p:extLst>
      <p:ext uri="{BB962C8B-B14F-4D97-AF65-F5344CB8AC3E}">
        <p14:creationId xmlns:p14="http://schemas.microsoft.com/office/powerpoint/2010/main" val="744074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1 Başlık"/>
          <p:cNvSpPr txBox="1">
            <a:spLocks/>
          </p:cNvSpPr>
          <p:nvPr/>
        </p:nvSpPr>
        <p:spPr>
          <a:xfrm>
            <a:off x="2676043" y="-18123"/>
            <a:ext cx="3791914" cy="917596"/>
          </a:xfrm>
          <a:prstGeom prst="rect">
            <a:avLst/>
          </a:prstGeom>
        </p:spPr>
        <p:txBody>
          <a:bodyPr vert="horz" anchor="t">
            <a:normAutofit fontScale="92500"/>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1" i="1" u="none" strike="noStrike" kern="1200" cap="none" spc="-100" normalizeH="0" baseline="0" noProof="0" dirty="0" smtClean="0">
                <a:ln>
                  <a:noFill/>
                </a:ln>
                <a:solidFill>
                  <a:srgbClr val="FFFF00"/>
                </a:solidFill>
                <a:effectLst/>
                <a:uLnTx/>
                <a:uFillTx/>
                <a:latin typeface="Consolas"/>
                <a:ea typeface="+mj-ea"/>
                <a:cs typeface="+mj-cs"/>
              </a:rPr>
              <a:t>Aral </a:t>
            </a:r>
            <a:r>
              <a:rPr kumimoji="0" lang="tr-TR" sz="3200" b="1" i="1" u="none" strike="noStrike" kern="1200" cap="none" spc="-100" normalizeH="0" baseline="0" noProof="0" dirty="0" err="1" smtClean="0">
                <a:ln>
                  <a:noFill/>
                </a:ln>
                <a:solidFill>
                  <a:srgbClr val="FFFF00"/>
                </a:solidFill>
                <a:effectLst/>
                <a:uLnTx/>
                <a:uFillTx/>
                <a:latin typeface="Consolas"/>
                <a:ea typeface="+mj-ea"/>
                <a:cs typeface="+mj-cs"/>
              </a:rPr>
              <a:t>sea</a:t>
            </a:r>
            <a:r>
              <a:rPr kumimoji="0" lang="tr-TR" sz="3200" b="1" i="1" u="none" strike="noStrike" kern="1200" cap="none" spc="-100" normalizeH="0" baseline="0" noProof="0" dirty="0" smtClean="0">
                <a:ln>
                  <a:noFill/>
                </a:ln>
                <a:solidFill>
                  <a:srgbClr val="FFFF00"/>
                </a:solidFill>
                <a:effectLst/>
                <a:uLnTx/>
                <a:uFillTx/>
                <a:latin typeface="Consolas"/>
                <a:ea typeface="+mj-ea"/>
                <a:cs typeface="+mj-cs"/>
              </a:rPr>
              <a:t> </a:t>
            </a:r>
            <a:r>
              <a:rPr kumimoji="0" lang="tr-TR" sz="3200" b="1" i="1" u="none" strike="noStrike" kern="1200" cap="none" spc="-100" normalizeH="0" baseline="0" noProof="0" dirty="0" err="1" smtClean="0">
                <a:ln>
                  <a:noFill/>
                </a:ln>
                <a:solidFill>
                  <a:srgbClr val="FFFF00"/>
                </a:solidFill>
                <a:effectLst/>
                <a:uLnTx/>
                <a:uFillTx/>
                <a:latin typeface="Consolas"/>
                <a:ea typeface="+mj-ea"/>
                <a:cs typeface="+mj-cs"/>
              </a:rPr>
              <a:t>from</a:t>
            </a:r>
            <a:r>
              <a:rPr kumimoji="0" lang="tr-TR" sz="3200" b="1" i="1" u="none" strike="noStrike" kern="1200" cap="none" spc="-100" normalizeH="0" baseline="0" noProof="0" dirty="0" smtClean="0">
                <a:ln>
                  <a:noFill/>
                </a:ln>
                <a:solidFill>
                  <a:srgbClr val="FFFF00"/>
                </a:solidFill>
                <a:effectLst/>
                <a:uLnTx/>
                <a:uFillTx/>
                <a:latin typeface="Consolas"/>
                <a:ea typeface="+mj-ea"/>
                <a:cs typeface="+mj-cs"/>
              </a:rPr>
              <a:t> </a:t>
            </a:r>
            <a:r>
              <a:rPr kumimoji="0" lang="tr-TR" sz="3200" b="1" i="1" u="none" strike="noStrike" kern="1200" cap="none" spc="-100" normalizeH="0" baseline="0" noProof="0" dirty="0" err="1" smtClean="0">
                <a:ln>
                  <a:noFill/>
                </a:ln>
                <a:solidFill>
                  <a:srgbClr val="FFFF00"/>
                </a:solidFill>
                <a:effectLst/>
                <a:uLnTx/>
                <a:uFillTx/>
                <a:latin typeface="Consolas"/>
                <a:ea typeface="+mj-ea"/>
                <a:cs typeface="+mj-cs"/>
              </a:rPr>
              <a:t>Nasa</a:t>
            </a:r>
            <a:endParaRPr kumimoji="0" lang="tr-TR" sz="3200" b="1" i="1" u="none" strike="noStrike" kern="1200" cap="none" spc="-100" normalizeH="0" baseline="0" noProof="0" dirty="0">
              <a:ln>
                <a:noFill/>
              </a:ln>
              <a:solidFill>
                <a:srgbClr val="FFFF00"/>
              </a:solidFill>
              <a:effectLst/>
              <a:uLnTx/>
              <a:uFillTx/>
              <a:latin typeface="Consolas"/>
              <a:ea typeface="+mj-ea"/>
              <a:cs typeface="+mj-cs"/>
            </a:endParaRPr>
          </a:p>
        </p:txBody>
      </p:sp>
    </p:spTree>
    <p:extLst>
      <p:ext uri="{BB962C8B-B14F-4D97-AF65-F5344CB8AC3E}">
        <p14:creationId xmlns:p14="http://schemas.microsoft.com/office/powerpoint/2010/main" val="4113579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Nesne 5"/>
          <p:cNvGraphicFramePr>
            <a:graphicFrameLocks noChangeAspect="1"/>
          </p:cNvGraphicFramePr>
          <p:nvPr>
            <p:extLst>
              <p:ext uri="{D42A27DB-BD31-4B8C-83A1-F6EECF244321}">
                <p14:modId xmlns:p14="http://schemas.microsoft.com/office/powerpoint/2010/main" val="3958219466"/>
              </p:ext>
            </p:extLst>
          </p:nvPr>
        </p:nvGraphicFramePr>
        <p:xfrm>
          <a:off x="79375" y="836712"/>
          <a:ext cx="9040813" cy="5949950"/>
        </p:xfrm>
        <a:graphic>
          <a:graphicData uri="http://schemas.openxmlformats.org/presentationml/2006/ole">
            <mc:AlternateContent xmlns:mc="http://schemas.openxmlformats.org/markup-compatibility/2006">
              <mc:Choice xmlns:v="urn:schemas-microsoft-com:vml" Requires="v">
                <p:oleObj spid="_x0000_s1060" name="Çalışma Sayfası" r:id="rId3" imgW="7035849" imgH="4483173" progId="Excel.Sheet.12">
                  <p:embed/>
                </p:oleObj>
              </mc:Choice>
              <mc:Fallback>
                <p:oleObj name="Çalışma Sayfası" r:id="rId3" imgW="7035849" imgH="4483173" progId="Excel.Sheet.12">
                  <p:embed/>
                  <p:pic>
                    <p:nvPicPr>
                      <p:cNvPr id="0" name=""/>
                      <p:cNvPicPr/>
                      <p:nvPr/>
                    </p:nvPicPr>
                    <p:blipFill>
                      <a:blip r:embed="rId4"/>
                      <a:stretch>
                        <a:fillRect/>
                      </a:stretch>
                    </p:blipFill>
                    <p:spPr>
                      <a:xfrm>
                        <a:off x="79375" y="836712"/>
                        <a:ext cx="9040813" cy="5949950"/>
                      </a:xfrm>
                      <a:prstGeom prst="rect">
                        <a:avLst/>
                      </a:prstGeom>
                    </p:spPr>
                  </p:pic>
                </p:oleObj>
              </mc:Fallback>
            </mc:AlternateContent>
          </a:graphicData>
        </a:graphic>
      </p:graphicFrame>
      <p:sp>
        <p:nvSpPr>
          <p:cNvPr id="7" name="Dikdörtgen 6"/>
          <p:cNvSpPr/>
          <p:nvPr/>
        </p:nvSpPr>
        <p:spPr>
          <a:xfrm>
            <a:off x="35496" y="332656"/>
            <a:ext cx="2722990" cy="461665"/>
          </a:xfrm>
          <a:prstGeom prst="rect">
            <a:avLst/>
          </a:prstGeom>
        </p:spPr>
        <p:txBody>
          <a:bodyPr wrap="none">
            <a:spAutoFit/>
          </a:bodyPr>
          <a:lstStyle/>
          <a:p>
            <a:r>
              <a:rPr lang="tr-TR" sz="2400" b="1" cap="all" dirty="0">
                <a:solidFill>
                  <a:srgbClr val="00B0F0"/>
                </a:solidFill>
                <a:effectLst>
                  <a:outerShdw blurRad="38100" dist="38100" dir="2700000" algn="tl">
                    <a:srgbClr val="000000">
                      <a:alpha val="43137"/>
                    </a:srgbClr>
                  </a:outerShdw>
                  <a:reflection blurRad="12700" stA="34000" endA="740" endPos="53000" dir="5400000" sy="-100000" algn="bl" rotWithShape="0"/>
                </a:effectLst>
                <a:latin typeface="Calibri" pitchFamily="34" charset="0"/>
                <a:ea typeface="+mj-ea"/>
                <a:cs typeface="+mj-cs"/>
              </a:rPr>
              <a:t>HAFTALIK KONULAR</a:t>
            </a:r>
            <a:endParaRPr lang="en-US" dirty="0">
              <a:solidFill>
                <a:srgbClr val="00B0F0"/>
              </a:solidFill>
            </a:endParaRPr>
          </a:p>
        </p:txBody>
      </p:sp>
    </p:spTree>
    <p:extLst>
      <p:ext uri="{BB962C8B-B14F-4D97-AF65-F5344CB8AC3E}">
        <p14:creationId xmlns:p14="http://schemas.microsoft.com/office/powerpoint/2010/main" val="2433138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291264" cy="5878888"/>
          </a:xfrm>
        </p:spPr>
        <p:txBody>
          <a:bodyPr>
            <a:noAutofit/>
          </a:bodyPr>
          <a:lstStyle/>
          <a:p>
            <a:pPr marL="68580" indent="0">
              <a:lnSpc>
                <a:spcPct val="170000"/>
              </a:lnSpc>
              <a:buNone/>
            </a:pPr>
            <a:r>
              <a:rPr lang="tr-TR" sz="2600" b="1" dirty="0" smtClean="0">
                <a:solidFill>
                  <a:srgbClr val="FFFF00"/>
                </a:solidFill>
              </a:rPr>
              <a:t>Entegre (</a:t>
            </a:r>
            <a:r>
              <a:rPr lang="en-US" sz="2600" b="1" dirty="0" err="1" smtClean="0">
                <a:solidFill>
                  <a:srgbClr val="FFFF00"/>
                </a:solidFill>
              </a:rPr>
              <a:t>Bütünleşik</a:t>
            </a:r>
            <a:r>
              <a:rPr lang="tr-TR" sz="2600" b="1" dirty="0" smtClean="0">
                <a:solidFill>
                  <a:srgbClr val="FFFF00"/>
                </a:solidFill>
              </a:rPr>
              <a:t>) </a:t>
            </a:r>
            <a:r>
              <a:rPr lang="en-US" sz="2600" b="1" dirty="0" err="1" smtClean="0">
                <a:solidFill>
                  <a:srgbClr val="FFFF00"/>
                </a:solidFill>
              </a:rPr>
              <a:t>Havza</a:t>
            </a:r>
            <a:r>
              <a:rPr lang="tr-TR" sz="2600" b="1" dirty="0" smtClean="0">
                <a:solidFill>
                  <a:srgbClr val="FFFF00"/>
                </a:solidFill>
              </a:rPr>
              <a:t> </a:t>
            </a:r>
            <a:r>
              <a:rPr lang="en-US" sz="2600" b="1" dirty="0" err="1" smtClean="0">
                <a:solidFill>
                  <a:srgbClr val="FFFF00"/>
                </a:solidFill>
              </a:rPr>
              <a:t>Yönetimi</a:t>
            </a:r>
            <a:r>
              <a:rPr lang="en-US" sz="2600" dirty="0" smtClean="0">
                <a:solidFill>
                  <a:srgbClr val="FFFF00"/>
                </a:solidFill>
              </a:rPr>
              <a:t>;</a:t>
            </a:r>
            <a:r>
              <a:rPr lang="tr-TR" sz="2600" dirty="0" smtClean="0">
                <a:solidFill>
                  <a:srgbClr val="FFFF00"/>
                </a:solidFill>
              </a:rPr>
              <a:t> </a:t>
            </a:r>
            <a:r>
              <a:rPr lang="en-US" sz="2600" dirty="0" err="1" smtClean="0"/>
              <a:t>su</a:t>
            </a:r>
            <a:r>
              <a:rPr lang="en-US" sz="2600" dirty="0" smtClean="0"/>
              <a:t>,</a:t>
            </a:r>
            <a:r>
              <a:rPr lang="tr-TR" sz="2600" dirty="0" smtClean="0"/>
              <a:t> </a:t>
            </a:r>
            <a:r>
              <a:rPr lang="en-US" sz="2600" dirty="0" err="1" smtClean="0"/>
              <a:t>toprak</a:t>
            </a:r>
            <a:r>
              <a:rPr lang="tr-TR" sz="2600" dirty="0" smtClean="0"/>
              <a:t> </a:t>
            </a:r>
            <a:r>
              <a:rPr lang="en-US" sz="2600" dirty="0" err="1" smtClean="0"/>
              <a:t>ve</a:t>
            </a:r>
            <a:r>
              <a:rPr lang="tr-TR" sz="2600" dirty="0" smtClean="0"/>
              <a:t> </a:t>
            </a:r>
            <a:r>
              <a:rPr lang="en-US" sz="2600" dirty="0" err="1" smtClean="0"/>
              <a:t>ilgili</a:t>
            </a:r>
            <a:r>
              <a:rPr lang="tr-TR" sz="2600" dirty="0" smtClean="0"/>
              <a:t> </a:t>
            </a:r>
            <a:r>
              <a:rPr lang="en-US" sz="2600" dirty="0" err="1" smtClean="0"/>
              <a:t>tüm</a:t>
            </a:r>
            <a:r>
              <a:rPr lang="tr-TR" sz="2600" dirty="0" smtClean="0"/>
              <a:t> </a:t>
            </a:r>
            <a:r>
              <a:rPr lang="en-US" sz="2600" dirty="0" err="1" smtClean="0"/>
              <a:t>doğal</a:t>
            </a:r>
            <a:r>
              <a:rPr lang="tr-TR" sz="2600" dirty="0" smtClean="0"/>
              <a:t> </a:t>
            </a:r>
            <a:r>
              <a:rPr lang="en-US" sz="2600" dirty="0" err="1" smtClean="0"/>
              <a:t>kaynakların</a:t>
            </a:r>
            <a:r>
              <a:rPr lang="tr-TR" sz="2600" dirty="0" smtClean="0"/>
              <a:t> </a:t>
            </a:r>
            <a:r>
              <a:rPr lang="en-US" sz="2600" b="1" dirty="0" err="1" smtClean="0"/>
              <a:t>sürdürülebilir</a:t>
            </a:r>
            <a:r>
              <a:rPr lang="tr-TR" sz="2600" b="1" dirty="0" smtClean="0"/>
              <a:t> </a:t>
            </a:r>
            <a:r>
              <a:rPr lang="en-US" sz="2600" dirty="0" err="1" smtClean="0"/>
              <a:t>bir</a:t>
            </a:r>
            <a:r>
              <a:rPr lang="tr-TR" sz="2600" dirty="0" smtClean="0"/>
              <a:t> </a:t>
            </a:r>
            <a:r>
              <a:rPr lang="en-US" sz="2600" dirty="0" err="1" smtClean="0"/>
              <a:t>biçimde</a:t>
            </a:r>
            <a:r>
              <a:rPr lang="tr-TR" sz="2600" dirty="0" smtClean="0"/>
              <a:t> </a:t>
            </a:r>
            <a:r>
              <a:rPr lang="en-US" sz="2600" dirty="0" err="1" smtClean="0"/>
              <a:t>yönetimi</a:t>
            </a:r>
            <a:r>
              <a:rPr lang="tr-TR" sz="2600" dirty="0" smtClean="0"/>
              <a:t> </a:t>
            </a:r>
            <a:r>
              <a:rPr lang="en-US" sz="2600" dirty="0" err="1" smtClean="0"/>
              <a:t>için</a:t>
            </a:r>
            <a:r>
              <a:rPr lang="tr-TR" sz="2600" dirty="0" smtClean="0"/>
              <a:t> </a:t>
            </a:r>
            <a:r>
              <a:rPr lang="en-US" sz="2600" b="1" dirty="0" err="1" smtClean="0"/>
              <a:t>uluslararası</a:t>
            </a:r>
            <a:r>
              <a:rPr lang="tr-TR" sz="2600" b="1" dirty="0" smtClean="0"/>
              <a:t> </a:t>
            </a:r>
            <a:r>
              <a:rPr lang="en-US" sz="2600" dirty="0" err="1" smtClean="0"/>
              <a:t>alanda</a:t>
            </a:r>
            <a:r>
              <a:rPr lang="tr-TR" sz="2600" dirty="0" smtClean="0"/>
              <a:t> </a:t>
            </a:r>
            <a:r>
              <a:rPr lang="en-US" sz="2600" dirty="0" err="1" smtClean="0"/>
              <a:t>kabul</a:t>
            </a:r>
            <a:r>
              <a:rPr lang="tr-TR" sz="2600" dirty="0" smtClean="0"/>
              <a:t> </a:t>
            </a:r>
            <a:r>
              <a:rPr lang="en-US" sz="2600" dirty="0" err="1" smtClean="0"/>
              <a:t>gören</a:t>
            </a:r>
            <a:r>
              <a:rPr lang="tr-TR" sz="2600" dirty="0" smtClean="0"/>
              <a:t> </a:t>
            </a:r>
            <a:r>
              <a:rPr lang="en-US" sz="2600" dirty="0" err="1" smtClean="0"/>
              <a:t>bir</a:t>
            </a:r>
            <a:r>
              <a:rPr lang="tr-TR" sz="2600" dirty="0" smtClean="0"/>
              <a:t> </a:t>
            </a:r>
            <a:r>
              <a:rPr lang="en-US" sz="2600" dirty="0" err="1" smtClean="0"/>
              <a:t>yaklaşımdır</a:t>
            </a:r>
            <a:r>
              <a:rPr lang="en-US" sz="2600" dirty="0"/>
              <a:t>.</a:t>
            </a:r>
          </a:p>
          <a:p>
            <a:pPr marL="68580" indent="0">
              <a:lnSpc>
                <a:spcPct val="170000"/>
              </a:lnSpc>
              <a:buNone/>
            </a:pPr>
            <a:endParaRPr lang="tr-TR" sz="800" dirty="0" smtClean="0"/>
          </a:p>
          <a:p>
            <a:pPr marL="68580" indent="0">
              <a:lnSpc>
                <a:spcPct val="170000"/>
              </a:lnSpc>
              <a:buNone/>
            </a:pPr>
            <a:r>
              <a:rPr lang="en-US" sz="2600" dirty="0" smtClean="0"/>
              <a:t>Su,</a:t>
            </a:r>
            <a:r>
              <a:rPr lang="tr-TR" sz="2600" dirty="0" smtClean="0"/>
              <a:t> </a:t>
            </a:r>
            <a:r>
              <a:rPr lang="en-US" sz="2600" dirty="0" err="1" smtClean="0"/>
              <a:t>toprak</a:t>
            </a:r>
            <a:r>
              <a:rPr lang="tr-TR" sz="2600" dirty="0" smtClean="0"/>
              <a:t> </a:t>
            </a:r>
            <a:r>
              <a:rPr lang="en-US" sz="2600" dirty="0" err="1" smtClean="0"/>
              <a:t>ve</a:t>
            </a:r>
            <a:r>
              <a:rPr lang="tr-TR" sz="2600" dirty="0" smtClean="0"/>
              <a:t> </a:t>
            </a:r>
            <a:r>
              <a:rPr lang="en-US" sz="2600" dirty="0" err="1" smtClean="0"/>
              <a:t>ilgili</a:t>
            </a:r>
            <a:r>
              <a:rPr lang="tr-TR" sz="2600" dirty="0" smtClean="0"/>
              <a:t> </a:t>
            </a:r>
            <a:r>
              <a:rPr lang="en-US" sz="2600" dirty="0" err="1" smtClean="0"/>
              <a:t>tüm</a:t>
            </a:r>
            <a:r>
              <a:rPr lang="tr-TR" sz="2600" dirty="0" smtClean="0"/>
              <a:t> </a:t>
            </a:r>
            <a:r>
              <a:rPr lang="en-US" sz="2600" dirty="0" err="1" smtClean="0"/>
              <a:t>doğal</a:t>
            </a:r>
            <a:r>
              <a:rPr lang="tr-TR" sz="2600" dirty="0" smtClean="0"/>
              <a:t> </a:t>
            </a:r>
            <a:r>
              <a:rPr lang="en-US" sz="2600" dirty="0" err="1" smtClean="0"/>
              <a:t>kaynakların</a:t>
            </a:r>
            <a:r>
              <a:rPr lang="tr-TR" sz="2600" dirty="0" smtClean="0"/>
              <a:t> </a:t>
            </a:r>
            <a:r>
              <a:rPr lang="en-US" sz="2600" dirty="0" err="1" smtClean="0"/>
              <a:t>havza</a:t>
            </a:r>
            <a:r>
              <a:rPr lang="tr-TR" sz="2600" dirty="0" smtClean="0"/>
              <a:t> </a:t>
            </a:r>
            <a:r>
              <a:rPr lang="en-US" sz="2600" dirty="0" err="1" smtClean="0"/>
              <a:t>sınırları</a:t>
            </a:r>
            <a:r>
              <a:rPr lang="tr-TR" sz="2600" dirty="0" smtClean="0"/>
              <a:t> </a:t>
            </a:r>
            <a:r>
              <a:rPr lang="en-US" sz="2600" dirty="0" err="1" smtClean="0"/>
              <a:t>içerisinde</a:t>
            </a:r>
            <a:r>
              <a:rPr lang="tr-TR" sz="2600" dirty="0" smtClean="0"/>
              <a:t> </a:t>
            </a:r>
            <a:r>
              <a:rPr lang="en-US" sz="2600" b="1" dirty="0" err="1" smtClean="0"/>
              <a:t>tüm</a:t>
            </a:r>
            <a:r>
              <a:rPr lang="tr-TR" sz="2600" b="1" dirty="0" smtClean="0"/>
              <a:t> </a:t>
            </a:r>
            <a:r>
              <a:rPr lang="en-US" sz="2600" b="1" dirty="0" err="1" smtClean="0"/>
              <a:t>paydaşların</a:t>
            </a:r>
            <a:r>
              <a:rPr lang="tr-TR" sz="2600" b="1" dirty="0" smtClean="0"/>
              <a:t> </a:t>
            </a:r>
            <a:r>
              <a:rPr lang="en-US" sz="2600" b="1" dirty="0" err="1" smtClean="0"/>
              <a:t>katılımı</a:t>
            </a:r>
            <a:r>
              <a:rPr lang="tr-TR" sz="2600" b="1" dirty="0" smtClean="0"/>
              <a:t> </a:t>
            </a:r>
            <a:r>
              <a:rPr lang="en-US" sz="2600" dirty="0" err="1" smtClean="0"/>
              <a:t>ile</a:t>
            </a:r>
            <a:r>
              <a:rPr lang="tr-TR" sz="2600" dirty="0" smtClean="0"/>
              <a:t> </a:t>
            </a:r>
            <a:r>
              <a:rPr lang="en-US" sz="2600" b="1" dirty="0" err="1" smtClean="0"/>
              <a:t>koordineli</a:t>
            </a:r>
            <a:r>
              <a:rPr lang="tr-TR" sz="2600" b="1" dirty="0" smtClean="0"/>
              <a:t> </a:t>
            </a:r>
            <a:r>
              <a:rPr lang="en-US" sz="2600" dirty="0" err="1" smtClean="0"/>
              <a:t>bir</a:t>
            </a:r>
            <a:r>
              <a:rPr lang="tr-TR" sz="2600" dirty="0" smtClean="0"/>
              <a:t> </a:t>
            </a:r>
            <a:r>
              <a:rPr lang="en-US" sz="2600" dirty="0" err="1" smtClean="0"/>
              <a:t>biçimde</a:t>
            </a:r>
            <a:r>
              <a:rPr lang="en-US" sz="2600" dirty="0"/>
              <a:t>,</a:t>
            </a:r>
          </a:p>
          <a:p>
            <a:pPr marL="68580" indent="0">
              <a:lnSpc>
                <a:spcPct val="170000"/>
              </a:lnSpc>
              <a:buNone/>
            </a:pPr>
            <a:r>
              <a:rPr lang="tr-TR" sz="2600" dirty="0" smtClean="0"/>
              <a:t>	</a:t>
            </a:r>
            <a:r>
              <a:rPr lang="en-US" sz="2600" dirty="0" err="1" smtClean="0"/>
              <a:t>Geliştirilmesi</a:t>
            </a:r>
            <a:r>
              <a:rPr lang="tr-TR" sz="2600" dirty="0" smtClean="0"/>
              <a:t>		</a:t>
            </a:r>
            <a:r>
              <a:rPr lang="en-US" sz="2600" dirty="0" err="1" smtClean="0"/>
              <a:t>Yönetilmesi</a:t>
            </a:r>
            <a:endParaRPr lang="en-US" sz="2600" dirty="0"/>
          </a:p>
          <a:p>
            <a:pPr marL="68580" indent="0">
              <a:buNone/>
            </a:pPr>
            <a:r>
              <a:rPr lang="tr-TR" sz="2600" dirty="0" smtClean="0"/>
              <a:t>	</a:t>
            </a:r>
            <a:r>
              <a:rPr lang="en-US" sz="2600" dirty="0" err="1" smtClean="0"/>
              <a:t>Planlanması</a:t>
            </a:r>
            <a:r>
              <a:rPr lang="tr-TR" sz="2600" dirty="0" smtClean="0"/>
              <a:t>		</a:t>
            </a:r>
            <a:r>
              <a:rPr lang="en-US" sz="2600" dirty="0" err="1"/>
              <a:t>Kullanılmasıdır</a:t>
            </a:r>
            <a:r>
              <a:rPr lang="en-US" sz="2600" dirty="0" smtClean="0"/>
              <a:t>.</a:t>
            </a:r>
            <a:endParaRPr lang="tr-TR" sz="2600" dirty="0" smtClean="0"/>
          </a:p>
          <a:p>
            <a:pPr marL="68580" indent="0" algn="r">
              <a:buNone/>
            </a:pPr>
            <a:r>
              <a:rPr lang="tr-TR" sz="2000" dirty="0" smtClean="0"/>
              <a:t>(Tanık,2020)</a:t>
            </a:r>
          </a:p>
          <a:p>
            <a:pPr marL="68580" indent="0">
              <a:lnSpc>
                <a:spcPct val="170000"/>
              </a:lnSpc>
              <a:buNone/>
            </a:pPr>
            <a:endParaRPr lang="en-US" sz="2600" dirty="0"/>
          </a:p>
          <a:p>
            <a:pPr>
              <a:lnSpc>
                <a:spcPct val="170000"/>
              </a:lnSpc>
            </a:pPr>
            <a:endParaRPr lang="en-US" sz="2600" dirty="0"/>
          </a:p>
        </p:txBody>
      </p:sp>
      <p:sp>
        <p:nvSpPr>
          <p:cNvPr id="4" name="Metin kutusu 3"/>
          <p:cNvSpPr txBox="1"/>
          <p:nvPr/>
        </p:nvSpPr>
        <p:spPr>
          <a:xfrm>
            <a:off x="251520" y="476672"/>
            <a:ext cx="8568952" cy="6192688"/>
          </a:xfrm>
          <a:prstGeom prst="rect">
            <a:avLst/>
          </a:prstGeom>
          <a:noFill/>
          <a:ln w="38100">
            <a:solidFill>
              <a:srgbClr val="FFFF00"/>
            </a:solidFill>
          </a:ln>
        </p:spPr>
        <p:txBody>
          <a:bodyPr wrap="square" rtlCol="0">
            <a:spAutoFit/>
          </a:bodyPr>
          <a:lstStyle/>
          <a:p>
            <a:endParaRPr lang="en-US" dirty="0"/>
          </a:p>
        </p:txBody>
      </p:sp>
    </p:spTree>
    <p:extLst>
      <p:ext uri="{BB962C8B-B14F-4D97-AF65-F5344CB8AC3E}">
        <p14:creationId xmlns:p14="http://schemas.microsoft.com/office/powerpoint/2010/main" val="3397060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7704" y="4854967"/>
            <a:ext cx="7772400" cy="914400"/>
          </a:xfrm>
        </p:spPr>
        <p:txBody>
          <a:bodyPr/>
          <a:lstStyle/>
          <a:p>
            <a:r>
              <a:rPr lang="tr-TR" b="1" dirty="0" smtClean="0"/>
              <a:t>Entegre Su Yönetimi</a:t>
            </a:r>
            <a:endParaRPr lang="tr-TR" b="1" dirty="0"/>
          </a:p>
        </p:txBody>
      </p:sp>
      <p:sp>
        <p:nvSpPr>
          <p:cNvPr id="3" name="İçerik Yer Tutucusu 2"/>
          <p:cNvSpPr>
            <a:spLocks noGrp="1"/>
          </p:cNvSpPr>
          <p:nvPr>
            <p:ph idx="1"/>
          </p:nvPr>
        </p:nvSpPr>
        <p:spPr>
          <a:xfrm>
            <a:off x="1187624" y="980728"/>
            <a:ext cx="7128792" cy="988620"/>
          </a:xfrm>
        </p:spPr>
        <p:txBody>
          <a:bodyPr>
            <a:noAutofit/>
          </a:bodyPr>
          <a:lstStyle/>
          <a:p>
            <a:r>
              <a:rPr lang="tr-TR" sz="4000" dirty="0" smtClean="0">
                <a:solidFill>
                  <a:schemeClr val="accent1"/>
                </a:solidFill>
              </a:rPr>
              <a:t>Su Kaynaklarının geliştirilmesi</a:t>
            </a:r>
          </a:p>
        </p:txBody>
      </p:sp>
      <p:sp>
        <p:nvSpPr>
          <p:cNvPr id="4" name="İçerik Yer Tutucusu 2"/>
          <p:cNvSpPr txBox="1">
            <a:spLocks/>
          </p:cNvSpPr>
          <p:nvPr/>
        </p:nvSpPr>
        <p:spPr>
          <a:xfrm>
            <a:off x="4457292" y="2004179"/>
            <a:ext cx="4536504" cy="3672408"/>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6"/>
            <a:r>
              <a:rPr lang="tr-TR" sz="2800" dirty="0" smtClean="0"/>
              <a:t>Sosyal</a:t>
            </a:r>
          </a:p>
          <a:p>
            <a:pPr lvl="6"/>
            <a:r>
              <a:rPr lang="tr-TR" sz="2800" dirty="0" smtClean="0"/>
              <a:t>Ekonomik</a:t>
            </a:r>
          </a:p>
          <a:p>
            <a:pPr lvl="6"/>
            <a:r>
              <a:rPr lang="tr-TR" sz="2800" dirty="0" smtClean="0"/>
              <a:t>Politik işbirliğinin oluşturulması</a:t>
            </a:r>
            <a:endParaRPr lang="tr-TR" sz="2800" dirty="0"/>
          </a:p>
        </p:txBody>
      </p:sp>
      <p:sp>
        <p:nvSpPr>
          <p:cNvPr id="5" name="İçerik Yer Tutucusu 2"/>
          <p:cNvSpPr txBox="1">
            <a:spLocks/>
          </p:cNvSpPr>
          <p:nvPr/>
        </p:nvSpPr>
        <p:spPr>
          <a:xfrm>
            <a:off x="-794828" y="2004179"/>
            <a:ext cx="4896544" cy="2509536"/>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6"/>
            <a:r>
              <a:rPr lang="tr-TR" sz="2800" dirty="0" smtClean="0"/>
              <a:t>Kalite ve </a:t>
            </a:r>
            <a:r>
              <a:rPr lang="tr-TR" sz="2800" dirty="0" err="1" smtClean="0"/>
              <a:t>kantite</a:t>
            </a:r>
            <a:r>
              <a:rPr lang="tr-TR" sz="2800" dirty="0" smtClean="0"/>
              <a:t> olarak tanımlanması</a:t>
            </a:r>
          </a:p>
          <a:p>
            <a:pPr lvl="6"/>
            <a:r>
              <a:rPr lang="tr-TR" sz="2800" dirty="0" smtClean="0"/>
              <a:t>Korunması</a:t>
            </a:r>
          </a:p>
          <a:p>
            <a:pPr lvl="6"/>
            <a:r>
              <a:rPr lang="tr-TR" sz="2800" dirty="0" smtClean="0"/>
              <a:t>Geliştirilmesi</a:t>
            </a:r>
            <a:endParaRPr lang="tr-TR" sz="2800" dirty="0"/>
          </a:p>
        </p:txBody>
      </p:sp>
      <p:graphicFrame>
        <p:nvGraphicFramePr>
          <p:cNvPr id="7" name="Diyagram 6"/>
          <p:cNvGraphicFramePr/>
          <p:nvPr>
            <p:extLst>
              <p:ext uri="{D42A27DB-BD31-4B8C-83A1-F6EECF244321}">
                <p14:modId xmlns:p14="http://schemas.microsoft.com/office/powerpoint/2010/main" val="2070791378"/>
              </p:ext>
            </p:extLst>
          </p:nvPr>
        </p:nvGraphicFramePr>
        <p:xfrm>
          <a:off x="3669668" y="2802631"/>
          <a:ext cx="2520280" cy="1080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01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79512" y="1268760"/>
            <a:ext cx="8784976" cy="5184576"/>
          </a:xfrm>
        </p:spPr>
        <p:txBody>
          <a:bodyPr>
            <a:noAutofit/>
          </a:bodyPr>
          <a:lstStyle/>
          <a:p>
            <a:pPr marL="68580" indent="0" algn="ctr">
              <a:buNone/>
            </a:pPr>
            <a:r>
              <a:rPr lang="en-US" sz="2800" dirty="0" err="1"/>
              <a:t>Dünyada</a:t>
            </a:r>
            <a:r>
              <a:rPr lang="en-US" sz="2800" dirty="0"/>
              <a:t> </a:t>
            </a:r>
            <a:r>
              <a:rPr lang="en-US" sz="2800" dirty="0" err="1"/>
              <a:t>nüfus</a:t>
            </a:r>
            <a:r>
              <a:rPr lang="en-US" sz="2800" dirty="0"/>
              <a:t> </a:t>
            </a:r>
            <a:r>
              <a:rPr lang="en-US" sz="2800" dirty="0" err="1"/>
              <a:t>artışı</a:t>
            </a:r>
            <a:r>
              <a:rPr lang="en-US" sz="2800" dirty="0"/>
              <a:t> </a:t>
            </a:r>
            <a:r>
              <a:rPr lang="en-US" sz="2800" dirty="0" err="1"/>
              <a:t>ve</a:t>
            </a:r>
            <a:r>
              <a:rPr lang="en-US" sz="2800" dirty="0"/>
              <a:t> </a:t>
            </a:r>
            <a:r>
              <a:rPr lang="en-US" sz="2800" dirty="0" err="1"/>
              <a:t>artan</a:t>
            </a:r>
            <a:r>
              <a:rPr lang="en-US" sz="2800" dirty="0"/>
              <a:t> </a:t>
            </a:r>
            <a:r>
              <a:rPr lang="en-US" sz="2800" dirty="0" err="1"/>
              <a:t>refah</a:t>
            </a:r>
            <a:r>
              <a:rPr lang="en-US" sz="2800" dirty="0"/>
              <a:t> </a:t>
            </a:r>
            <a:r>
              <a:rPr lang="en-US" sz="2800" dirty="0" err="1"/>
              <a:t>ile</a:t>
            </a:r>
            <a:endParaRPr lang="en-US" sz="2800" dirty="0"/>
          </a:p>
          <a:p>
            <a:pPr marL="68580" indent="0" algn="ctr">
              <a:buNone/>
            </a:pPr>
            <a:r>
              <a:rPr lang="es-ES" sz="2800" dirty="0"/>
              <a:t>gıdaya ve dolayısıyla </a:t>
            </a:r>
            <a:r>
              <a:rPr lang="es-ES" sz="2800" dirty="0" smtClean="0"/>
              <a:t>tarımsal</a:t>
            </a:r>
            <a:r>
              <a:rPr lang="tr-TR" sz="2800" dirty="0" smtClean="0"/>
              <a:t>/endüstriyel ve evsel </a:t>
            </a:r>
            <a:r>
              <a:rPr lang="es-ES" sz="2800" dirty="0" smtClean="0"/>
              <a:t>suya </a:t>
            </a:r>
            <a:r>
              <a:rPr lang="es-ES" sz="2800" dirty="0"/>
              <a:t>olan</a:t>
            </a:r>
          </a:p>
          <a:p>
            <a:pPr marL="68580" indent="0" algn="ctr">
              <a:buNone/>
            </a:pPr>
            <a:r>
              <a:rPr lang="en-US" sz="2800" dirty="0" err="1"/>
              <a:t>ihtiyaç</a:t>
            </a:r>
            <a:r>
              <a:rPr lang="en-US" sz="2800" dirty="0"/>
              <a:t> </a:t>
            </a:r>
            <a:r>
              <a:rPr lang="en-US" sz="2800" dirty="0" err="1"/>
              <a:t>artmakta</a:t>
            </a:r>
            <a:r>
              <a:rPr lang="en-US" sz="2800" dirty="0"/>
              <a:t>, </a:t>
            </a:r>
            <a:r>
              <a:rPr lang="en-US" sz="2800" dirty="0" err="1"/>
              <a:t>paralelinde</a:t>
            </a:r>
            <a:r>
              <a:rPr lang="en-US" sz="2800" dirty="0"/>
              <a:t> </a:t>
            </a:r>
            <a:r>
              <a:rPr lang="en-US" sz="2800" dirty="0" err="1"/>
              <a:t>yeterli</a:t>
            </a:r>
            <a:r>
              <a:rPr lang="en-US" sz="2800" dirty="0"/>
              <a:t> </a:t>
            </a:r>
            <a:r>
              <a:rPr lang="en-US" sz="2800" dirty="0" err="1"/>
              <a:t>miktar</a:t>
            </a:r>
            <a:endParaRPr lang="en-US" sz="2800" dirty="0"/>
          </a:p>
          <a:p>
            <a:pPr marL="68580" indent="0" algn="ctr">
              <a:buNone/>
            </a:pPr>
            <a:r>
              <a:rPr lang="es-ES" sz="2800" dirty="0"/>
              <a:t>ve kalitede su arzı azalmaktadır. </a:t>
            </a:r>
            <a:endParaRPr lang="tr-TR" sz="2800" dirty="0" smtClean="0"/>
          </a:p>
          <a:p>
            <a:pPr marL="68580" indent="0" algn="ctr">
              <a:buNone/>
            </a:pPr>
            <a:endParaRPr lang="tr-TR" sz="2800" dirty="0" smtClean="0"/>
          </a:p>
          <a:p>
            <a:pPr marL="68580" indent="0" algn="ctr">
              <a:buNone/>
            </a:pPr>
            <a:r>
              <a:rPr lang="es-ES" sz="2800" dirty="0" smtClean="0"/>
              <a:t>Suya</a:t>
            </a:r>
            <a:r>
              <a:rPr lang="tr-TR" sz="2800" dirty="0" smtClean="0"/>
              <a:t> </a:t>
            </a:r>
            <a:r>
              <a:rPr lang="en-US" sz="2800" dirty="0" err="1" smtClean="0"/>
              <a:t>olan</a:t>
            </a:r>
            <a:r>
              <a:rPr lang="en-US" sz="2800" dirty="0" smtClean="0"/>
              <a:t> </a:t>
            </a:r>
            <a:r>
              <a:rPr lang="en-US" sz="2800" dirty="0" err="1"/>
              <a:t>ihtiyacın</a:t>
            </a:r>
            <a:r>
              <a:rPr lang="en-US" sz="2800" dirty="0"/>
              <a:t> </a:t>
            </a:r>
            <a:r>
              <a:rPr lang="en-US" sz="2800" dirty="0" err="1"/>
              <a:t>artmasıyla</a:t>
            </a:r>
            <a:r>
              <a:rPr lang="en-US" sz="2800" dirty="0"/>
              <a:t> </a:t>
            </a:r>
            <a:r>
              <a:rPr lang="en-US" sz="2800" dirty="0" err="1"/>
              <a:t>su</a:t>
            </a:r>
            <a:r>
              <a:rPr lang="en-US" sz="2800" dirty="0"/>
              <a:t> </a:t>
            </a:r>
            <a:r>
              <a:rPr lang="en-US" sz="2800" dirty="0" err="1"/>
              <a:t>kaynaklarının</a:t>
            </a:r>
            <a:endParaRPr lang="en-US" sz="2800" dirty="0"/>
          </a:p>
          <a:p>
            <a:pPr marL="68580" indent="0" algn="ctr">
              <a:buNone/>
            </a:pPr>
            <a:r>
              <a:rPr lang="en-US" sz="2800" dirty="0" err="1"/>
              <a:t>geliştirilmesi</a:t>
            </a:r>
            <a:r>
              <a:rPr lang="en-US" sz="2800" dirty="0"/>
              <a:t>, </a:t>
            </a:r>
            <a:r>
              <a:rPr lang="en-US" sz="2800" dirty="0" err="1" smtClean="0"/>
              <a:t>suyun</a:t>
            </a:r>
            <a:r>
              <a:rPr lang="en-US" sz="2800" dirty="0" smtClean="0"/>
              <a:t> </a:t>
            </a:r>
            <a:r>
              <a:rPr lang="en-US" sz="2800" dirty="0" err="1"/>
              <a:t>istenilen</a:t>
            </a:r>
            <a:r>
              <a:rPr lang="en-US" sz="2800" dirty="0"/>
              <a:t> </a:t>
            </a:r>
            <a:r>
              <a:rPr lang="en-US" sz="2800" dirty="0" err="1"/>
              <a:t>yer</a:t>
            </a:r>
            <a:r>
              <a:rPr lang="en-US" sz="2800" dirty="0"/>
              <a:t> </a:t>
            </a:r>
            <a:r>
              <a:rPr lang="en-US" sz="2800" dirty="0" err="1"/>
              <a:t>ve</a:t>
            </a:r>
            <a:r>
              <a:rPr lang="en-US" sz="2800" dirty="0"/>
              <a:t> </a:t>
            </a:r>
            <a:r>
              <a:rPr lang="en-US" sz="2800" dirty="0" err="1"/>
              <a:t>zamanda</a:t>
            </a:r>
            <a:r>
              <a:rPr lang="en-US" sz="2800" dirty="0"/>
              <a:t>,</a:t>
            </a:r>
          </a:p>
          <a:p>
            <a:pPr marL="68580" indent="0" algn="ctr">
              <a:buNone/>
            </a:pPr>
            <a:r>
              <a:rPr lang="sv-SE" sz="2800" dirty="0"/>
              <a:t>istenilen miktar ve nitelikte </a:t>
            </a:r>
            <a:r>
              <a:rPr lang="sv-SE" sz="2800" dirty="0" smtClean="0"/>
              <a:t>bulundurulması</a:t>
            </a:r>
            <a:r>
              <a:rPr lang="tr-TR" sz="2800" dirty="0" smtClean="0"/>
              <a:t> gerekmektedir.</a:t>
            </a:r>
            <a:endParaRPr lang="sv-SE" sz="2800" dirty="0"/>
          </a:p>
        </p:txBody>
      </p:sp>
    </p:spTree>
    <p:extLst>
      <p:ext uri="{BB962C8B-B14F-4D97-AF65-F5344CB8AC3E}">
        <p14:creationId xmlns:p14="http://schemas.microsoft.com/office/powerpoint/2010/main" val="454334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4067944" y="0"/>
            <a:ext cx="5076056" cy="6858000"/>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6"/>
            <a:r>
              <a:rPr lang="tr-TR" sz="2400" dirty="0" smtClean="0"/>
              <a:t>Gerekli altyapı ve teknolojinin sağlanması</a:t>
            </a:r>
          </a:p>
          <a:p>
            <a:pPr lvl="6"/>
            <a:endParaRPr lang="tr-TR" sz="1200" dirty="0" smtClean="0"/>
          </a:p>
          <a:p>
            <a:pPr lvl="6"/>
            <a:r>
              <a:rPr lang="tr-TR" sz="2400" dirty="0" smtClean="0"/>
              <a:t>Suyun </a:t>
            </a:r>
            <a:r>
              <a:rPr lang="tr-TR" sz="2400" dirty="0" err="1" smtClean="0"/>
              <a:t>sektörel</a:t>
            </a:r>
            <a:r>
              <a:rPr lang="tr-TR" sz="2400" dirty="0" smtClean="0"/>
              <a:t> bazda tahsisinin yapılması</a:t>
            </a:r>
          </a:p>
          <a:p>
            <a:pPr lvl="6"/>
            <a:endParaRPr lang="tr-TR" sz="800" dirty="0" smtClean="0"/>
          </a:p>
          <a:p>
            <a:pPr lvl="6"/>
            <a:r>
              <a:rPr lang="tr-TR" sz="2400" dirty="0" smtClean="0"/>
              <a:t>Kayıp </a:t>
            </a:r>
            <a:r>
              <a:rPr lang="tr-TR" sz="2400" dirty="0"/>
              <a:t>ve kaçakların</a:t>
            </a:r>
          </a:p>
          <a:p>
            <a:pPr marL="1719072" lvl="6" indent="0">
              <a:buNone/>
            </a:pPr>
            <a:r>
              <a:rPr lang="tr-TR" sz="2400" dirty="0" smtClean="0"/>
              <a:t>   kontrolü</a:t>
            </a:r>
          </a:p>
          <a:p>
            <a:pPr lvl="6"/>
            <a:endParaRPr lang="tr-TR" sz="800" dirty="0" smtClean="0"/>
          </a:p>
          <a:p>
            <a:pPr lvl="6"/>
            <a:r>
              <a:rPr lang="tr-TR" sz="2400" dirty="0" smtClean="0"/>
              <a:t>Alternatif su kaynağı yaratılması</a:t>
            </a:r>
          </a:p>
          <a:p>
            <a:pPr lvl="6"/>
            <a:endParaRPr lang="tr-TR" sz="1200" dirty="0" smtClean="0"/>
          </a:p>
          <a:p>
            <a:pPr lvl="6"/>
            <a:r>
              <a:rPr lang="tr-TR" sz="2400" dirty="0" smtClean="0"/>
              <a:t>Suyun yeniden kullanımı</a:t>
            </a:r>
          </a:p>
          <a:p>
            <a:pPr lvl="6"/>
            <a:endParaRPr lang="tr-TR" sz="1200" dirty="0"/>
          </a:p>
          <a:p>
            <a:pPr lvl="6"/>
            <a:r>
              <a:rPr lang="tr-TR" sz="2400" dirty="0" smtClean="0"/>
              <a:t>Su verimliliğinin sağlanması</a:t>
            </a:r>
            <a:endParaRPr lang="tr-TR" sz="2400" dirty="0"/>
          </a:p>
          <a:p>
            <a:pPr lvl="6"/>
            <a:endParaRPr lang="tr-TR" sz="1200" dirty="0" smtClean="0"/>
          </a:p>
          <a:p>
            <a:pPr lvl="6"/>
            <a:r>
              <a:rPr lang="tr-TR" sz="2400" dirty="0" smtClean="0"/>
              <a:t>Uluslararası hukuka uygun olarak işletilmesi</a:t>
            </a:r>
            <a:endParaRPr lang="tr-TR" sz="2400" dirty="0"/>
          </a:p>
        </p:txBody>
      </p:sp>
      <p:sp>
        <p:nvSpPr>
          <p:cNvPr id="5" name="İçerik Yer Tutucusu 2"/>
          <p:cNvSpPr txBox="1">
            <a:spLocks/>
          </p:cNvSpPr>
          <p:nvPr/>
        </p:nvSpPr>
        <p:spPr>
          <a:xfrm>
            <a:off x="-1190872" y="1988840"/>
            <a:ext cx="5006788" cy="2509536"/>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6">
              <a:lnSpc>
                <a:spcPct val="150000"/>
              </a:lnSpc>
            </a:pPr>
            <a:r>
              <a:rPr lang="tr-TR" sz="2400" dirty="0" smtClean="0"/>
              <a:t>İstenilen miktar ve kalitede suyun </a:t>
            </a:r>
          </a:p>
          <a:p>
            <a:pPr lvl="6">
              <a:lnSpc>
                <a:spcPct val="150000"/>
              </a:lnSpc>
            </a:pPr>
            <a:r>
              <a:rPr lang="tr-TR" sz="2400" dirty="0" smtClean="0"/>
              <a:t>İstenilen zaman ve mekanda</a:t>
            </a:r>
          </a:p>
          <a:p>
            <a:pPr marL="1719072" lvl="6" indent="0">
              <a:lnSpc>
                <a:spcPct val="150000"/>
              </a:lnSpc>
              <a:buNone/>
            </a:pPr>
            <a:r>
              <a:rPr lang="tr-TR" sz="2400" dirty="0" smtClean="0"/>
              <a:t>   sağlanması için</a:t>
            </a:r>
            <a:endParaRPr lang="tr-TR" sz="2400" dirty="0"/>
          </a:p>
        </p:txBody>
      </p:sp>
      <p:graphicFrame>
        <p:nvGraphicFramePr>
          <p:cNvPr id="7" name="Diyagram 6"/>
          <p:cNvGraphicFramePr/>
          <p:nvPr>
            <p:extLst>
              <p:ext uri="{D42A27DB-BD31-4B8C-83A1-F6EECF244321}">
                <p14:modId xmlns:p14="http://schemas.microsoft.com/office/powerpoint/2010/main" val="827093727"/>
              </p:ext>
            </p:extLst>
          </p:nvPr>
        </p:nvGraphicFramePr>
        <p:xfrm>
          <a:off x="3563888" y="3017634"/>
          <a:ext cx="2270484" cy="770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İçerik Yer Tutucusu 2"/>
          <p:cNvSpPr txBox="1">
            <a:spLocks/>
          </p:cNvSpPr>
          <p:nvPr/>
        </p:nvSpPr>
        <p:spPr>
          <a:xfrm>
            <a:off x="971600" y="154262"/>
            <a:ext cx="5458697" cy="1158727"/>
          </a:xfrm>
          <a:prstGeom prst="rect">
            <a:avLst/>
          </a:prstGeom>
        </p:spPr>
        <p:txBody>
          <a:bodyPr vert="horz">
            <a:noAutofit/>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1719072" lvl="6" indent="0">
              <a:lnSpc>
                <a:spcPct val="150000"/>
              </a:lnSpc>
              <a:buNone/>
            </a:pPr>
            <a:r>
              <a:rPr lang="tr-TR" sz="3200" b="1" dirty="0" smtClean="0">
                <a:solidFill>
                  <a:srgbClr val="FFFF00"/>
                </a:solidFill>
              </a:rPr>
              <a:t>Entegre Havza Yönetimi</a:t>
            </a:r>
            <a:endParaRPr lang="tr-TR" sz="3200" dirty="0" smtClean="0">
              <a:solidFill>
                <a:srgbClr val="FFFF00"/>
              </a:solidFill>
            </a:endParaRPr>
          </a:p>
        </p:txBody>
      </p:sp>
    </p:spTree>
    <p:extLst>
      <p:ext uri="{BB962C8B-B14F-4D97-AF65-F5344CB8AC3E}">
        <p14:creationId xmlns:p14="http://schemas.microsoft.com/office/powerpoint/2010/main" val="41904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7" grpId="0">
        <p:bldAsOne/>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http://www.uwsp.edu/geo/faculty/ritter/images/hydrosphere/hydrocyc_small.jpg"/>
          <p:cNvPicPr>
            <a:picLocks noChangeAspect="1" noChangeArrowheads="1"/>
          </p:cNvPicPr>
          <p:nvPr/>
        </p:nvPicPr>
        <p:blipFill>
          <a:blip r:embed="rId2" cstate="print"/>
          <a:srcRect/>
          <a:stretch>
            <a:fillRect/>
          </a:stretch>
        </p:blipFill>
        <p:spPr bwMode="auto">
          <a:xfrm>
            <a:off x="357218" y="2000240"/>
            <a:ext cx="8572500" cy="4714884"/>
          </a:xfrm>
          <a:prstGeom prst="rect">
            <a:avLst/>
          </a:prstGeom>
          <a:noFill/>
          <a:ln w="9525">
            <a:noFill/>
            <a:miter lim="800000"/>
            <a:headEnd/>
            <a:tailEnd/>
          </a:ln>
        </p:spPr>
      </p:pic>
      <p:sp>
        <p:nvSpPr>
          <p:cNvPr id="3" name="Rectangle 4"/>
          <p:cNvSpPr>
            <a:spLocks noChangeArrowheads="1"/>
          </p:cNvSpPr>
          <p:nvPr/>
        </p:nvSpPr>
        <p:spPr bwMode="auto">
          <a:xfrm>
            <a:off x="71438" y="265113"/>
            <a:ext cx="8858250" cy="1449375"/>
          </a:xfrm>
          <a:prstGeom prst="rect">
            <a:avLst/>
          </a:prstGeom>
          <a:noFill/>
          <a:ln w="9525">
            <a:noFill/>
            <a:miter lim="800000"/>
            <a:headEnd/>
            <a:tailEnd/>
          </a:ln>
          <a:effectLst/>
        </p:spPr>
        <p:txBody>
          <a:bodyPr/>
          <a:lstStyle/>
          <a:p>
            <a:pPr marL="342900" indent="-342900" algn="just">
              <a:spcBef>
                <a:spcPct val="20000"/>
              </a:spcBef>
              <a:buClr>
                <a:schemeClr val="hlink"/>
              </a:buClr>
              <a:buSzPct val="65000"/>
              <a:buFont typeface="Wingdings" pitchFamily="2" charset="2"/>
              <a:buNone/>
              <a:defRPr/>
            </a:pPr>
            <a:r>
              <a:rPr lang="tr-TR" sz="2000" dirty="0">
                <a:solidFill>
                  <a:srgbClr val="002060"/>
                </a:solidFill>
                <a:effectLst>
                  <a:outerShdw blurRad="38100" dist="38100" dir="2700000" algn="tl">
                    <a:srgbClr val="C0C0C0"/>
                  </a:outerShdw>
                </a:effectLst>
                <a:latin typeface="Comic Sans MS" pitchFamily="66" charset="0"/>
              </a:rPr>
              <a:t>    </a:t>
            </a:r>
            <a:r>
              <a:rPr lang="tr-TR" sz="2000" dirty="0" err="1">
                <a:effectLst>
                  <a:outerShdw blurRad="38100" dist="38100" dir="2700000" algn="tl">
                    <a:srgbClr val="C0C0C0"/>
                  </a:outerShdw>
                </a:effectLst>
                <a:latin typeface="Comic Sans MS" pitchFamily="66" charset="0"/>
              </a:rPr>
              <a:t>Yeryüzeyi</a:t>
            </a:r>
            <a:r>
              <a:rPr lang="tr-TR" sz="2000" dirty="0">
                <a:effectLst>
                  <a:outerShdw blurRad="38100" dist="38100" dir="2700000" algn="tl">
                    <a:srgbClr val="C0C0C0"/>
                  </a:outerShdw>
                </a:effectLst>
                <a:latin typeface="Comic Sans MS" pitchFamily="66" charset="0"/>
              </a:rPr>
              <a:t> ve üst toprak katmanı içinde bulunan su güneşin etkisiyle sürekli buharlaşırken diğer yandan doğal olarak soğumasının bir sonucu olarak yağışlar oluşmaktadır. Böylece dünyada bulunan su, sürekli bir şekilde katı, sıvı ve gaz hallerine dönüşür ve bu süreç </a:t>
            </a:r>
            <a:r>
              <a:rPr lang="tr-TR" sz="2000" b="1" dirty="0">
                <a:solidFill>
                  <a:srgbClr val="FF0000"/>
                </a:solidFill>
                <a:effectLst>
                  <a:outerShdw blurRad="38100" dist="38100" dir="2700000" algn="tl">
                    <a:srgbClr val="C0C0C0"/>
                  </a:outerShdw>
                </a:effectLst>
                <a:latin typeface="Comic Sans MS" pitchFamily="66" charset="0"/>
              </a:rPr>
              <a:t>hidrolojik devreyi</a:t>
            </a:r>
            <a:r>
              <a:rPr lang="tr-TR" sz="2000" dirty="0">
                <a:effectLst>
                  <a:outerShdw blurRad="38100" dist="38100" dir="2700000" algn="tl">
                    <a:srgbClr val="C0C0C0"/>
                  </a:outerShdw>
                </a:effectLst>
                <a:latin typeface="Comic Sans MS" pitchFamily="66" charset="0"/>
              </a:rPr>
              <a:t> oluşturmaktadır. </a:t>
            </a:r>
          </a:p>
          <a:p>
            <a:pPr marL="342900" indent="-342900" algn="just">
              <a:spcBef>
                <a:spcPct val="20000"/>
              </a:spcBef>
              <a:buClr>
                <a:schemeClr val="hlink"/>
              </a:buClr>
              <a:buSzPct val="65000"/>
              <a:buFont typeface="Wingdings" pitchFamily="2" charset="2"/>
              <a:buNone/>
              <a:defRPr/>
            </a:pPr>
            <a:r>
              <a:rPr lang="tr-TR" sz="2000" dirty="0">
                <a:solidFill>
                  <a:srgbClr val="002060"/>
                </a:solidFill>
                <a:effectLst>
                  <a:outerShdw blurRad="38100" dist="38100" dir="2700000" algn="tl">
                    <a:srgbClr val="C0C0C0"/>
                  </a:outerShdw>
                </a:effectLst>
                <a:latin typeface="Comic Sans MS" pitchFamily="66" charset="0"/>
              </a:rPr>
              <a:t> 			</a:t>
            </a:r>
            <a:endParaRPr lang="tr-TR" sz="2000" dirty="0">
              <a:solidFill>
                <a:srgbClr val="002060"/>
              </a:solidFill>
              <a:effectLst>
                <a:outerShdw blurRad="38100" dist="38100" dir="2700000" algn="tl">
                  <a:srgbClr val="C0C0C0"/>
                </a:outerShdw>
              </a:effectLst>
            </a:endParaRPr>
          </a:p>
        </p:txBody>
      </p:sp>
    </p:spTree>
    <p:extLst>
      <p:ext uri="{BB962C8B-B14F-4D97-AF65-F5344CB8AC3E}">
        <p14:creationId xmlns:p14="http://schemas.microsoft.com/office/powerpoint/2010/main" val="1568813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28794" y="6459823"/>
            <a:ext cx="6500858" cy="482585"/>
          </a:xfrm>
        </p:spPr>
        <p:txBody>
          <a:bodyPr>
            <a:noAutofit/>
          </a:bodyPr>
          <a:lstStyle/>
          <a:p>
            <a:pPr>
              <a:buNone/>
            </a:pPr>
            <a:r>
              <a:rPr lang="tr-TR" sz="24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Dünyadaki suyun küresel dağılımı</a:t>
            </a:r>
            <a:endParaRPr lang="tr-TR" sz="2400" b="1" dirty="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1026" name="Picture 2"/>
          <p:cNvPicPr>
            <a:picLocks noChangeAspect="1" noChangeArrowheads="1"/>
          </p:cNvPicPr>
          <p:nvPr/>
        </p:nvPicPr>
        <p:blipFill>
          <a:blip r:embed="rId2" cstate="print"/>
          <a:srcRect/>
          <a:stretch>
            <a:fillRect/>
          </a:stretch>
        </p:blipFill>
        <p:spPr bwMode="auto">
          <a:xfrm>
            <a:off x="1214414" y="214290"/>
            <a:ext cx="6715172" cy="6215106"/>
          </a:xfrm>
          <a:prstGeom prst="rect">
            <a:avLst/>
          </a:prstGeom>
          <a:noFill/>
          <a:ln w="9525">
            <a:noFill/>
            <a:miter lim="800000"/>
            <a:headEnd/>
            <a:tailEnd/>
          </a:ln>
        </p:spPr>
      </p:pic>
    </p:spTree>
    <p:extLst>
      <p:ext uri="{BB962C8B-B14F-4D97-AF65-F5344CB8AC3E}">
        <p14:creationId xmlns:p14="http://schemas.microsoft.com/office/powerpoint/2010/main" val="269430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571472" y="500042"/>
          <a:ext cx="4714908" cy="285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2357422" y="2071678"/>
          <a:ext cx="6429420" cy="45005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00125" y="323850"/>
            <a:ext cx="3929063" cy="461963"/>
          </a:xfrm>
          <a:prstGeom prst="rect">
            <a:avLst/>
          </a:prstGeom>
          <a:noFill/>
        </p:spPr>
        <p:txBody>
          <a:bodyPr>
            <a:spAutoFit/>
          </a:bodyPr>
          <a:lstStyle/>
          <a:p>
            <a:pPr>
              <a:defRPr/>
            </a:pPr>
            <a:r>
              <a:rPr lang="tr-TR" sz="2400" b="1" dirty="0">
                <a:solidFill>
                  <a:srgbClr val="FFFF00"/>
                </a:solidFill>
                <a:effectLst>
                  <a:outerShdw blurRad="38100" dist="38100" dir="2700000" algn="tl">
                    <a:srgbClr val="000000">
                      <a:alpha val="43137"/>
                    </a:srgbClr>
                  </a:outerShdw>
                </a:effectLst>
                <a:latin typeface="Century Schoolbook" pitchFamily="18" charset="0"/>
              </a:rPr>
              <a:t>Küresel su dağılımı</a:t>
            </a:r>
          </a:p>
        </p:txBody>
      </p:sp>
      <p:sp>
        <p:nvSpPr>
          <p:cNvPr id="10" name="TextBox 9"/>
          <p:cNvSpPr txBox="1"/>
          <p:nvPr/>
        </p:nvSpPr>
        <p:spPr>
          <a:xfrm>
            <a:off x="4214810" y="2214554"/>
            <a:ext cx="6635750" cy="400110"/>
          </a:xfrm>
          <a:prstGeom prst="rect">
            <a:avLst/>
          </a:prstGeom>
          <a:noFill/>
        </p:spPr>
        <p:txBody>
          <a:bodyPr>
            <a:spAutoFit/>
          </a:bodyPr>
          <a:lstStyle/>
          <a:p>
            <a:pPr>
              <a:defRPr/>
            </a:pPr>
            <a:r>
              <a:rPr lang="tr-TR" sz="2000" b="1" dirty="0">
                <a:solidFill>
                  <a:srgbClr val="FFFF00"/>
                </a:solidFill>
                <a:effectLst>
                  <a:outerShdw blurRad="38100" dist="38100" dir="2700000" algn="tl">
                    <a:srgbClr val="000000">
                      <a:alpha val="43137"/>
                    </a:srgbClr>
                  </a:outerShdw>
                </a:effectLst>
                <a:latin typeface="Century Schoolbook" pitchFamily="18" charset="0"/>
              </a:rPr>
              <a:t>Küresel TATLI suyun dağılımı</a:t>
            </a:r>
          </a:p>
        </p:txBody>
      </p:sp>
      <p:sp>
        <p:nvSpPr>
          <p:cNvPr id="6" name="Rectangle 5"/>
          <p:cNvSpPr>
            <a:spLocks noChangeArrowheads="1"/>
          </p:cNvSpPr>
          <p:nvPr/>
        </p:nvSpPr>
        <p:spPr bwMode="auto">
          <a:xfrm>
            <a:off x="642909" y="5786454"/>
            <a:ext cx="7858181" cy="773112"/>
          </a:xfrm>
          <a:prstGeom prst="rect">
            <a:avLst/>
          </a:prstGeom>
          <a:noFill/>
          <a:ln w="9525">
            <a:noFill/>
            <a:miter lim="800000"/>
            <a:headEnd/>
            <a:tailEnd/>
          </a:ln>
        </p:spPr>
        <p:txBody>
          <a:bodyPr anchor="b"/>
          <a:lstStyle/>
          <a:p>
            <a:pPr algn="ctr" eaLnBrk="1" hangingPunct="1"/>
            <a:r>
              <a:rPr lang="tr-TR" sz="2800" b="1" i="1" dirty="0">
                <a:solidFill>
                  <a:srgbClr val="FFFF00"/>
                </a:solidFill>
              </a:rPr>
              <a:t>Ulaşılabilir tatlı su miktarı, toplam su varlığının %1’inden bile azdır. </a:t>
            </a:r>
          </a:p>
        </p:txBody>
      </p:sp>
    </p:spTree>
    <p:extLst>
      <p:ext uri="{BB962C8B-B14F-4D97-AF65-F5344CB8AC3E}">
        <p14:creationId xmlns:p14="http://schemas.microsoft.com/office/powerpoint/2010/main" val="3021705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image017"/>
          <p:cNvPicPr>
            <a:picLocks noChangeAspect="1" noChangeArrowheads="1"/>
          </p:cNvPicPr>
          <p:nvPr/>
        </p:nvPicPr>
        <p:blipFill>
          <a:blip r:embed="rId2" cstate="print"/>
          <a:srcRect/>
          <a:stretch>
            <a:fillRect/>
          </a:stretch>
        </p:blipFill>
        <p:spPr bwMode="auto">
          <a:xfrm>
            <a:off x="1428728" y="115888"/>
            <a:ext cx="5572164" cy="3170236"/>
          </a:xfrm>
          <a:prstGeom prst="rect">
            <a:avLst/>
          </a:prstGeom>
          <a:noFill/>
        </p:spPr>
      </p:pic>
      <p:sp>
        <p:nvSpPr>
          <p:cNvPr id="30726" name="Rectangle 6"/>
          <p:cNvSpPr>
            <a:spLocks noChangeArrowheads="1"/>
          </p:cNvSpPr>
          <p:nvPr/>
        </p:nvSpPr>
        <p:spPr bwMode="auto">
          <a:xfrm>
            <a:off x="581053" y="3801180"/>
            <a:ext cx="7920037" cy="1938992"/>
          </a:xfrm>
          <a:prstGeom prst="rect">
            <a:avLst/>
          </a:prstGeom>
          <a:noFill/>
          <a:ln w="9525">
            <a:noFill/>
            <a:miter lim="800000"/>
            <a:headEnd/>
            <a:tailEnd/>
          </a:ln>
          <a:effectLst/>
        </p:spPr>
        <p:txBody>
          <a:bodyPr wrap="square" anchor="ctr">
            <a:spAutoFit/>
          </a:bodyPr>
          <a:lstStyle/>
          <a:p>
            <a:pPr eaLnBrk="1" hangingPunct="1"/>
            <a:r>
              <a:rPr lang="tr-TR" sz="2000" b="1" dirty="0">
                <a:latin typeface="Comic Sans MS" pitchFamily="66" charset="0"/>
              </a:rPr>
              <a:t>Yıllık ortalama yağış :				 </a:t>
            </a:r>
            <a:r>
              <a:rPr lang="tr-TR" sz="2000" b="1" dirty="0" smtClean="0">
                <a:solidFill>
                  <a:srgbClr val="FFFF00"/>
                </a:solidFill>
                <a:latin typeface="Comic Sans MS" pitchFamily="66" charset="0"/>
              </a:rPr>
              <a:t>574 </a:t>
            </a:r>
            <a:r>
              <a:rPr lang="tr-TR" sz="2000" b="1" dirty="0">
                <a:solidFill>
                  <a:srgbClr val="FFFF00"/>
                </a:solidFill>
                <a:latin typeface="Comic Sans MS" pitchFamily="66" charset="0"/>
              </a:rPr>
              <a:t>mm/m</a:t>
            </a:r>
            <a:r>
              <a:rPr lang="tr-TR" sz="2000" b="1" baseline="30000" dirty="0">
                <a:solidFill>
                  <a:srgbClr val="FFFF00"/>
                </a:solidFill>
                <a:latin typeface="Comic Sans MS" pitchFamily="66" charset="0"/>
              </a:rPr>
              <a:t>2</a:t>
            </a:r>
            <a:r>
              <a:rPr lang="tr-TR" sz="2000" b="1" dirty="0">
                <a:solidFill>
                  <a:srgbClr val="FFFF00"/>
                </a:solidFill>
                <a:latin typeface="Comic Sans MS" pitchFamily="66" charset="0"/>
              </a:rPr>
              <a:t> </a:t>
            </a:r>
            <a:endParaRPr lang="tr-TR" sz="2000" dirty="0">
              <a:solidFill>
                <a:srgbClr val="FFFF00"/>
              </a:solidFill>
              <a:latin typeface="Comic Sans MS" pitchFamily="66" charset="0"/>
            </a:endParaRPr>
          </a:p>
          <a:p>
            <a:pPr eaLnBrk="1" hangingPunct="1"/>
            <a:r>
              <a:rPr lang="tr-TR" sz="2000" b="1" dirty="0">
                <a:latin typeface="Comic Sans MS" pitchFamily="66" charset="0"/>
              </a:rPr>
              <a:t>Türkiye’nin yüzölçümü : 			</a:t>
            </a:r>
            <a:r>
              <a:rPr lang="tr-TR" sz="2000" b="1" dirty="0" smtClean="0">
                <a:latin typeface="Comic Sans MS" pitchFamily="66" charset="0"/>
              </a:rPr>
              <a:t>779 500 </a:t>
            </a:r>
            <a:r>
              <a:rPr lang="tr-TR" sz="2000" b="1" dirty="0">
                <a:latin typeface="Comic Sans MS" pitchFamily="66" charset="0"/>
              </a:rPr>
              <a:t>km</a:t>
            </a:r>
            <a:r>
              <a:rPr lang="tr-TR" sz="2000" b="1" baseline="30000" dirty="0">
                <a:latin typeface="Comic Sans MS" pitchFamily="66" charset="0"/>
              </a:rPr>
              <a:t>2 </a:t>
            </a:r>
          </a:p>
          <a:p>
            <a:pPr eaLnBrk="1" hangingPunct="1"/>
            <a:r>
              <a:rPr lang="tr-TR" sz="2000" b="1" dirty="0">
                <a:latin typeface="Comic Sans MS" pitchFamily="66" charset="0"/>
              </a:rPr>
              <a:t>Yıllık yağış miktarı : 				</a:t>
            </a:r>
            <a:r>
              <a:rPr lang="tr-TR" sz="2000" b="1" dirty="0" smtClean="0">
                <a:solidFill>
                  <a:srgbClr val="FFFF00"/>
                </a:solidFill>
                <a:latin typeface="Comic Sans MS" pitchFamily="66" charset="0"/>
              </a:rPr>
              <a:t>450 </a:t>
            </a:r>
            <a:r>
              <a:rPr lang="tr-TR" sz="2000" b="1" dirty="0">
                <a:solidFill>
                  <a:srgbClr val="FFFF00"/>
                </a:solidFill>
                <a:latin typeface="Comic Sans MS" pitchFamily="66" charset="0"/>
              </a:rPr>
              <a:t>milyar m</a:t>
            </a:r>
            <a:r>
              <a:rPr lang="tr-TR" sz="2000" b="1" baseline="30000" dirty="0">
                <a:solidFill>
                  <a:srgbClr val="FFFF00"/>
                </a:solidFill>
                <a:latin typeface="Comic Sans MS" pitchFamily="66" charset="0"/>
              </a:rPr>
              <a:t>3</a:t>
            </a:r>
            <a:r>
              <a:rPr lang="tr-TR" sz="2000" b="1" dirty="0">
                <a:solidFill>
                  <a:srgbClr val="FFFF00"/>
                </a:solidFill>
                <a:latin typeface="Comic Sans MS" pitchFamily="66" charset="0"/>
              </a:rPr>
              <a:t> </a:t>
            </a:r>
            <a:endParaRPr lang="tr-TR" sz="2000" dirty="0">
              <a:solidFill>
                <a:srgbClr val="FFFF00"/>
              </a:solidFill>
              <a:latin typeface="Comic Sans MS" pitchFamily="66" charset="0"/>
            </a:endParaRPr>
          </a:p>
          <a:p>
            <a:pPr eaLnBrk="1" hangingPunct="1"/>
            <a:r>
              <a:rPr lang="tr-TR" sz="2000" b="1" dirty="0" smtClean="0">
                <a:latin typeface="Comic Sans MS" pitchFamily="66" charset="0"/>
              </a:rPr>
              <a:t>Kullanılabilir </a:t>
            </a:r>
            <a:r>
              <a:rPr lang="tr-TR" sz="2000" b="1" dirty="0">
                <a:latin typeface="Comic Sans MS" pitchFamily="66" charset="0"/>
              </a:rPr>
              <a:t>yüzey suyu : 			</a:t>
            </a:r>
            <a:r>
              <a:rPr lang="tr-TR" sz="2000" b="1" dirty="0" smtClean="0">
                <a:solidFill>
                  <a:srgbClr val="FFFF00"/>
                </a:solidFill>
                <a:latin typeface="Comic Sans MS" pitchFamily="66" charset="0"/>
              </a:rPr>
              <a:t>97 </a:t>
            </a:r>
            <a:r>
              <a:rPr lang="tr-TR" sz="2000" b="1" dirty="0">
                <a:solidFill>
                  <a:srgbClr val="FFFF00"/>
                </a:solidFill>
                <a:latin typeface="Comic Sans MS" pitchFamily="66" charset="0"/>
              </a:rPr>
              <a:t>milyar m</a:t>
            </a:r>
            <a:r>
              <a:rPr lang="tr-TR" sz="2000" b="1" baseline="30000" dirty="0">
                <a:solidFill>
                  <a:srgbClr val="FFFF00"/>
                </a:solidFill>
                <a:latin typeface="Comic Sans MS" pitchFamily="66" charset="0"/>
              </a:rPr>
              <a:t>3</a:t>
            </a:r>
            <a:r>
              <a:rPr lang="tr-TR" sz="2000" b="1" dirty="0">
                <a:solidFill>
                  <a:srgbClr val="FFFF00"/>
                </a:solidFill>
                <a:latin typeface="Comic Sans MS" pitchFamily="66" charset="0"/>
              </a:rPr>
              <a:t> </a:t>
            </a:r>
            <a:endParaRPr lang="tr-TR" sz="2000" dirty="0">
              <a:solidFill>
                <a:srgbClr val="FFFF00"/>
              </a:solidFill>
              <a:latin typeface="Comic Sans MS" pitchFamily="66" charset="0"/>
            </a:endParaRPr>
          </a:p>
          <a:p>
            <a:pPr eaLnBrk="1" hangingPunct="1"/>
            <a:r>
              <a:rPr lang="tr-TR" sz="2000" b="1" dirty="0">
                <a:latin typeface="Comic Sans MS" pitchFamily="66" charset="0"/>
              </a:rPr>
              <a:t>Yer altı suyu yıllık çekilebilir su miktarı : 	</a:t>
            </a:r>
            <a:r>
              <a:rPr lang="tr-TR" sz="2000" b="1" dirty="0" smtClean="0">
                <a:latin typeface="Comic Sans MS" pitchFamily="66" charset="0"/>
              </a:rPr>
              <a:t>15 </a:t>
            </a:r>
            <a:r>
              <a:rPr lang="tr-TR" sz="2000" b="1" dirty="0">
                <a:latin typeface="Comic Sans MS" pitchFamily="66" charset="0"/>
              </a:rPr>
              <a:t>milyar m</a:t>
            </a:r>
            <a:r>
              <a:rPr lang="tr-TR" sz="2000" b="1" baseline="30000" dirty="0">
                <a:latin typeface="Comic Sans MS" pitchFamily="66" charset="0"/>
              </a:rPr>
              <a:t>3</a:t>
            </a:r>
            <a:r>
              <a:rPr lang="tr-TR" sz="2000" b="1" dirty="0">
                <a:latin typeface="Comic Sans MS" pitchFamily="66" charset="0"/>
              </a:rPr>
              <a:t> </a:t>
            </a:r>
            <a:endParaRPr lang="tr-TR" sz="2000" dirty="0">
              <a:latin typeface="Comic Sans MS" pitchFamily="66" charset="0"/>
            </a:endParaRPr>
          </a:p>
          <a:p>
            <a:pPr eaLnBrk="1" hangingPunct="1"/>
            <a:r>
              <a:rPr lang="tr-TR" sz="2000" b="1" dirty="0">
                <a:latin typeface="Comic Sans MS" pitchFamily="66" charset="0"/>
              </a:rPr>
              <a:t>Toplam Kullanılabilir Su (net): 		</a:t>
            </a:r>
            <a:r>
              <a:rPr lang="tr-TR" sz="2000" b="1" dirty="0">
                <a:solidFill>
                  <a:srgbClr val="FFFF00"/>
                </a:solidFill>
                <a:latin typeface="Comic Sans MS" pitchFamily="66" charset="0"/>
              </a:rPr>
              <a:t>112 milyar m</a:t>
            </a:r>
            <a:r>
              <a:rPr lang="tr-TR" sz="2000" b="1" baseline="30000" dirty="0">
                <a:solidFill>
                  <a:srgbClr val="FFFF00"/>
                </a:solidFill>
                <a:latin typeface="Comic Sans MS" pitchFamily="66" charset="0"/>
              </a:rPr>
              <a:t>3</a:t>
            </a:r>
            <a:r>
              <a:rPr lang="tr-TR" sz="2000" dirty="0">
                <a:solidFill>
                  <a:srgbClr val="FFFF00"/>
                </a:solidFill>
                <a:latin typeface="Comic Sans MS" pitchFamily="66" charset="0"/>
              </a:rPr>
              <a:t> </a:t>
            </a:r>
          </a:p>
        </p:txBody>
      </p:sp>
      <p:sp>
        <p:nvSpPr>
          <p:cNvPr id="4" name="Rectangle 2"/>
          <p:cNvSpPr txBox="1">
            <a:spLocks noChangeArrowheads="1"/>
          </p:cNvSpPr>
          <p:nvPr/>
        </p:nvSpPr>
        <p:spPr>
          <a:xfrm>
            <a:off x="7499256" y="6267026"/>
            <a:ext cx="1624834" cy="5984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rgbClr val="FFFF00"/>
                </a:solidFill>
                <a:effectLst/>
                <a:uLnTx/>
                <a:uFillTx/>
                <a:latin typeface="Calibri"/>
                <a:ea typeface="+mj-ea"/>
                <a:cs typeface="+mj-cs"/>
              </a:rPr>
              <a:t>(DSİ, 2018)</a:t>
            </a:r>
          </a:p>
        </p:txBody>
      </p:sp>
    </p:spTree>
    <p:extLst>
      <p:ext uri="{BB962C8B-B14F-4D97-AF65-F5344CB8AC3E}">
        <p14:creationId xmlns:p14="http://schemas.microsoft.com/office/powerpoint/2010/main" val="29513519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2999</TotalTime>
  <Words>544</Words>
  <Application>Microsoft Office PowerPoint</Application>
  <PresentationFormat>Ekran Gösterisi (4:3)</PresentationFormat>
  <Paragraphs>133</Paragraphs>
  <Slides>20</Slides>
  <Notes>2</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20</vt:i4>
      </vt:variant>
    </vt:vector>
  </HeadingPairs>
  <TitlesOfParts>
    <vt:vector size="33" baseType="lpstr">
      <vt:lpstr>Arial</vt:lpstr>
      <vt:lpstr>Arial Unicode MS</vt:lpstr>
      <vt:lpstr>Calibri</vt:lpstr>
      <vt:lpstr>Century Schoolbook</vt:lpstr>
      <vt:lpstr>Comic Sans MS</vt:lpstr>
      <vt:lpstr>Consolas</vt:lpstr>
      <vt:lpstr>Corbel</vt:lpstr>
      <vt:lpstr>Maiandra GD</vt:lpstr>
      <vt:lpstr>Wingdings</vt:lpstr>
      <vt:lpstr>Wingdings 2</vt:lpstr>
      <vt:lpstr>Wingdings 3</vt:lpstr>
      <vt:lpstr>Metro</vt:lpstr>
      <vt:lpstr>Çalışma Sayfası</vt:lpstr>
      <vt:lpstr>PowerPoint Sunusu</vt:lpstr>
      <vt:lpstr>PowerPoint Sunusu</vt:lpstr>
      <vt:lpstr>Entegre Su Yönetimi</vt:lpstr>
      <vt:lpstr>PowerPoint Sunusu</vt:lpstr>
      <vt:lpstr>PowerPoint Sunusu</vt:lpstr>
      <vt:lpstr>PowerPoint Sunusu</vt:lpstr>
      <vt:lpstr>PowerPoint Sunusu</vt:lpstr>
      <vt:lpstr>PowerPoint Sunusu</vt:lpstr>
      <vt:lpstr>PowerPoint Sunusu</vt:lpstr>
      <vt:lpstr>PowerPoint Sunusu</vt:lpstr>
      <vt:lpstr>Su zengini miyiz?</vt:lpstr>
      <vt:lpstr>Su Kaynakları Neden Azalıyor?</vt:lpstr>
      <vt:lpstr>PowerPoint Sunusu</vt:lpstr>
      <vt:lpstr>    Su Kaynakları Kirleniyor</vt:lpstr>
      <vt:lpstr>Eşmekaya, 1997</vt:lpstr>
      <vt:lpstr>Hotamış, 1971</vt:lpstr>
      <vt:lpstr>Büyük Menderes Nehri</vt:lpstr>
      <vt:lpstr>Aral gölü</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Yesim ERDEM</dc:creator>
  <cp:lastModifiedBy>HP</cp:lastModifiedBy>
  <cp:revision>306</cp:revision>
  <dcterms:created xsi:type="dcterms:W3CDTF">2010-06-04T06:15:00Z</dcterms:created>
  <dcterms:modified xsi:type="dcterms:W3CDTF">2021-10-13T08:10:45Z</dcterms:modified>
</cp:coreProperties>
</file>