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87" r:id="rId3"/>
    <p:sldId id="297" r:id="rId4"/>
    <p:sldId id="288" r:id="rId5"/>
    <p:sldId id="289" r:id="rId6"/>
    <p:sldId id="290" r:id="rId7"/>
    <p:sldId id="292" r:id="rId8"/>
    <p:sldId id="293" r:id="rId9"/>
    <p:sldId id="294" r:id="rId10"/>
    <p:sldId id="295" r:id="rId11"/>
    <p:sldId id="291"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C03A49-E78C-4BE2-B623-6C43B26F6DC2}" type="datetimeFigureOut">
              <a:rPr lang="tr-TR" smtClean="0"/>
              <a:t>15.2.2018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E998DA-56A3-40EC-BB7F-D96BB22A1429}" type="slidenum">
              <a:rPr lang="tr-TR" smtClean="0"/>
              <a:t>‹#›</a:t>
            </a:fld>
            <a:endParaRPr lang="tr-TR"/>
          </a:p>
        </p:txBody>
      </p:sp>
    </p:spTree>
    <p:extLst>
      <p:ext uri="{BB962C8B-B14F-4D97-AF65-F5344CB8AC3E}">
        <p14:creationId xmlns:p14="http://schemas.microsoft.com/office/powerpoint/2010/main" val="2844226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DB3922C6-9E70-45F5-BFCF-5FA374ED3482}" type="datetime1">
              <a:rPr lang="tr-TR" smtClean="0"/>
              <a:t>15.2.2018</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8197EE1E-458C-43BF-BB96-58C2D0CD34ED}" type="slidenum">
              <a:rPr lang="tr-TR" smtClean="0"/>
              <a:t>‹#›</a:t>
            </a:fld>
            <a:endParaRPr lang="tr-TR"/>
          </a:p>
        </p:txBody>
      </p:sp>
    </p:spTree>
    <p:extLst>
      <p:ext uri="{BB962C8B-B14F-4D97-AF65-F5344CB8AC3E}">
        <p14:creationId xmlns:p14="http://schemas.microsoft.com/office/powerpoint/2010/main" val="41995292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059DD47-C4DB-4231-A029-498F92344FA1}" type="datetime1">
              <a:rPr lang="tr-TR" smtClean="0"/>
              <a:t>15.2.2018</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8197EE1E-458C-43BF-BB96-58C2D0CD34ED}" type="slidenum">
              <a:rPr lang="tr-TR" smtClean="0"/>
              <a:t>‹#›</a:t>
            </a:fld>
            <a:endParaRPr lang="tr-TR"/>
          </a:p>
        </p:txBody>
      </p:sp>
    </p:spTree>
    <p:extLst>
      <p:ext uri="{BB962C8B-B14F-4D97-AF65-F5344CB8AC3E}">
        <p14:creationId xmlns:p14="http://schemas.microsoft.com/office/powerpoint/2010/main" val="28980570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642BD54-42AA-467F-83E8-6E323ACDD1D6}" type="datetime1">
              <a:rPr lang="tr-TR" smtClean="0"/>
              <a:t>15.2.2018</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8197EE1E-458C-43BF-BB96-58C2D0CD34ED}" type="slidenum">
              <a:rPr lang="tr-TR" smtClean="0"/>
              <a:t>‹#›</a:t>
            </a:fld>
            <a:endParaRPr lang="tr-TR"/>
          </a:p>
        </p:txBody>
      </p:sp>
    </p:spTree>
    <p:extLst>
      <p:ext uri="{BB962C8B-B14F-4D97-AF65-F5344CB8AC3E}">
        <p14:creationId xmlns:p14="http://schemas.microsoft.com/office/powerpoint/2010/main" val="13925996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E51E0BA-7F17-4EA9-85D6-F7C7AF144C41}" type="datetime1">
              <a:rPr lang="tr-TR" smtClean="0"/>
              <a:t>15.2.2018</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8197EE1E-458C-43BF-BB96-58C2D0CD34ED}" type="slidenum">
              <a:rPr lang="tr-TR" smtClean="0"/>
              <a:t>‹#›</a:t>
            </a:fld>
            <a:endParaRPr lang="tr-TR"/>
          </a:p>
        </p:txBody>
      </p:sp>
    </p:spTree>
    <p:extLst>
      <p:ext uri="{BB962C8B-B14F-4D97-AF65-F5344CB8AC3E}">
        <p14:creationId xmlns:p14="http://schemas.microsoft.com/office/powerpoint/2010/main" val="32848264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D8C19031-EA07-473C-804A-6FAF6CC53C5C}" type="datetime1">
              <a:rPr lang="tr-TR" smtClean="0"/>
              <a:t>15.2.2018</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8197EE1E-458C-43BF-BB96-58C2D0CD34ED}" type="slidenum">
              <a:rPr lang="tr-TR" smtClean="0"/>
              <a:t>‹#›</a:t>
            </a:fld>
            <a:endParaRPr lang="tr-TR"/>
          </a:p>
        </p:txBody>
      </p:sp>
    </p:spTree>
    <p:extLst>
      <p:ext uri="{BB962C8B-B14F-4D97-AF65-F5344CB8AC3E}">
        <p14:creationId xmlns:p14="http://schemas.microsoft.com/office/powerpoint/2010/main" val="109515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6D2B147-42A4-43A6-A79D-69B38D26887F}" type="datetime1">
              <a:rPr lang="tr-TR" smtClean="0"/>
              <a:t>15.2.2018</a:t>
            </a:fld>
            <a:endParaRPr lang="tr-TR"/>
          </a:p>
        </p:txBody>
      </p:sp>
      <p:sp>
        <p:nvSpPr>
          <p:cNvPr id="6" name="Altbilgi Yer Tutucusu 5"/>
          <p:cNvSpPr>
            <a:spLocks noGrp="1"/>
          </p:cNvSpPr>
          <p:nvPr>
            <p:ph type="ftr" sz="quarter" idx="11"/>
          </p:nvPr>
        </p:nvSpPr>
        <p:spPr/>
        <p:txBody>
          <a:bodyPr/>
          <a:lstStyle/>
          <a:p>
            <a:r>
              <a:rPr lang="tr-TR" smtClean="0"/>
              <a:t>Dr. Pınar KIZILHAN</a:t>
            </a:r>
            <a:endParaRPr lang="tr-TR"/>
          </a:p>
        </p:txBody>
      </p:sp>
      <p:sp>
        <p:nvSpPr>
          <p:cNvPr id="7" name="Slayt Numarası Yer Tutucusu 6"/>
          <p:cNvSpPr>
            <a:spLocks noGrp="1"/>
          </p:cNvSpPr>
          <p:nvPr>
            <p:ph type="sldNum" sz="quarter" idx="12"/>
          </p:nvPr>
        </p:nvSpPr>
        <p:spPr/>
        <p:txBody>
          <a:bodyPr/>
          <a:lstStyle/>
          <a:p>
            <a:fld id="{8197EE1E-458C-43BF-BB96-58C2D0CD34ED}" type="slidenum">
              <a:rPr lang="tr-TR" smtClean="0"/>
              <a:t>‹#›</a:t>
            </a:fld>
            <a:endParaRPr lang="tr-TR"/>
          </a:p>
        </p:txBody>
      </p:sp>
    </p:spTree>
    <p:extLst>
      <p:ext uri="{BB962C8B-B14F-4D97-AF65-F5344CB8AC3E}">
        <p14:creationId xmlns:p14="http://schemas.microsoft.com/office/powerpoint/2010/main" val="15436971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B710245-FF30-45E6-B7BE-16B9E5AA1E8D}" type="datetime1">
              <a:rPr lang="tr-TR" smtClean="0"/>
              <a:t>15.2.2018</a:t>
            </a:fld>
            <a:endParaRPr lang="tr-TR"/>
          </a:p>
        </p:txBody>
      </p:sp>
      <p:sp>
        <p:nvSpPr>
          <p:cNvPr id="8" name="Altbilgi Yer Tutucusu 7"/>
          <p:cNvSpPr>
            <a:spLocks noGrp="1"/>
          </p:cNvSpPr>
          <p:nvPr>
            <p:ph type="ftr" sz="quarter" idx="11"/>
          </p:nvPr>
        </p:nvSpPr>
        <p:spPr/>
        <p:txBody>
          <a:bodyPr/>
          <a:lstStyle/>
          <a:p>
            <a:r>
              <a:rPr lang="tr-TR" smtClean="0"/>
              <a:t>Dr. Pınar KIZILHAN</a:t>
            </a:r>
            <a:endParaRPr lang="tr-TR"/>
          </a:p>
        </p:txBody>
      </p:sp>
      <p:sp>
        <p:nvSpPr>
          <p:cNvPr id="9" name="Slayt Numarası Yer Tutucusu 8"/>
          <p:cNvSpPr>
            <a:spLocks noGrp="1"/>
          </p:cNvSpPr>
          <p:nvPr>
            <p:ph type="sldNum" sz="quarter" idx="12"/>
          </p:nvPr>
        </p:nvSpPr>
        <p:spPr/>
        <p:txBody>
          <a:bodyPr/>
          <a:lstStyle/>
          <a:p>
            <a:fld id="{8197EE1E-458C-43BF-BB96-58C2D0CD34ED}" type="slidenum">
              <a:rPr lang="tr-TR" smtClean="0"/>
              <a:t>‹#›</a:t>
            </a:fld>
            <a:endParaRPr lang="tr-TR"/>
          </a:p>
        </p:txBody>
      </p:sp>
    </p:spTree>
    <p:extLst>
      <p:ext uri="{BB962C8B-B14F-4D97-AF65-F5344CB8AC3E}">
        <p14:creationId xmlns:p14="http://schemas.microsoft.com/office/powerpoint/2010/main" val="41900674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8D16130-BF55-45F0-AF02-E7483BC7A84A}" type="datetime1">
              <a:rPr lang="tr-TR" smtClean="0"/>
              <a:t>15.2.2018</a:t>
            </a:fld>
            <a:endParaRPr lang="tr-TR"/>
          </a:p>
        </p:txBody>
      </p:sp>
      <p:sp>
        <p:nvSpPr>
          <p:cNvPr id="4" name="Altbilgi Yer Tutucusu 3"/>
          <p:cNvSpPr>
            <a:spLocks noGrp="1"/>
          </p:cNvSpPr>
          <p:nvPr>
            <p:ph type="ftr" sz="quarter" idx="11"/>
          </p:nvPr>
        </p:nvSpPr>
        <p:spPr/>
        <p:txBody>
          <a:bodyPr/>
          <a:lstStyle/>
          <a:p>
            <a:r>
              <a:rPr lang="tr-TR" smtClean="0"/>
              <a:t>Dr. Pınar KIZILHAN</a:t>
            </a:r>
            <a:endParaRPr lang="tr-TR"/>
          </a:p>
        </p:txBody>
      </p:sp>
      <p:sp>
        <p:nvSpPr>
          <p:cNvPr id="5" name="Slayt Numarası Yer Tutucusu 4"/>
          <p:cNvSpPr>
            <a:spLocks noGrp="1"/>
          </p:cNvSpPr>
          <p:nvPr>
            <p:ph type="sldNum" sz="quarter" idx="12"/>
          </p:nvPr>
        </p:nvSpPr>
        <p:spPr/>
        <p:txBody>
          <a:bodyPr/>
          <a:lstStyle/>
          <a:p>
            <a:fld id="{8197EE1E-458C-43BF-BB96-58C2D0CD34ED}" type="slidenum">
              <a:rPr lang="tr-TR" smtClean="0"/>
              <a:t>‹#›</a:t>
            </a:fld>
            <a:endParaRPr lang="tr-TR"/>
          </a:p>
        </p:txBody>
      </p:sp>
    </p:spTree>
    <p:extLst>
      <p:ext uri="{BB962C8B-B14F-4D97-AF65-F5344CB8AC3E}">
        <p14:creationId xmlns:p14="http://schemas.microsoft.com/office/powerpoint/2010/main" val="10197705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A5C435C-8E34-4F67-916D-83257E2C4E79}" type="datetime1">
              <a:rPr lang="tr-TR" smtClean="0"/>
              <a:t>15.2.2018</a:t>
            </a:fld>
            <a:endParaRPr lang="tr-TR"/>
          </a:p>
        </p:txBody>
      </p:sp>
      <p:sp>
        <p:nvSpPr>
          <p:cNvPr id="3" name="Altbilgi Yer Tutucusu 2"/>
          <p:cNvSpPr>
            <a:spLocks noGrp="1"/>
          </p:cNvSpPr>
          <p:nvPr>
            <p:ph type="ftr" sz="quarter" idx="11"/>
          </p:nvPr>
        </p:nvSpPr>
        <p:spPr/>
        <p:txBody>
          <a:bodyPr/>
          <a:lstStyle/>
          <a:p>
            <a:r>
              <a:rPr lang="tr-TR" smtClean="0"/>
              <a:t>Dr. Pınar KIZILHAN</a:t>
            </a:r>
            <a:endParaRPr lang="tr-TR"/>
          </a:p>
        </p:txBody>
      </p:sp>
      <p:sp>
        <p:nvSpPr>
          <p:cNvPr id="4" name="Slayt Numarası Yer Tutucusu 3"/>
          <p:cNvSpPr>
            <a:spLocks noGrp="1"/>
          </p:cNvSpPr>
          <p:nvPr>
            <p:ph type="sldNum" sz="quarter" idx="12"/>
          </p:nvPr>
        </p:nvSpPr>
        <p:spPr/>
        <p:txBody>
          <a:bodyPr/>
          <a:lstStyle/>
          <a:p>
            <a:fld id="{8197EE1E-458C-43BF-BB96-58C2D0CD34ED}" type="slidenum">
              <a:rPr lang="tr-TR" smtClean="0"/>
              <a:t>‹#›</a:t>
            </a:fld>
            <a:endParaRPr lang="tr-TR"/>
          </a:p>
        </p:txBody>
      </p:sp>
    </p:spTree>
    <p:extLst>
      <p:ext uri="{BB962C8B-B14F-4D97-AF65-F5344CB8AC3E}">
        <p14:creationId xmlns:p14="http://schemas.microsoft.com/office/powerpoint/2010/main" val="3977597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CB459D3-101D-41DB-8AF7-3E4C112A843E}" type="datetime1">
              <a:rPr lang="tr-TR" smtClean="0"/>
              <a:t>15.2.2018</a:t>
            </a:fld>
            <a:endParaRPr lang="tr-TR"/>
          </a:p>
        </p:txBody>
      </p:sp>
      <p:sp>
        <p:nvSpPr>
          <p:cNvPr id="6" name="Altbilgi Yer Tutucusu 5"/>
          <p:cNvSpPr>
            <a:spLocks noGrp="1"/>
          </p:cNvSpPr>
          <p:nvPr>
            <p:ph type="ftr" sz="quarter" idx="11"/>
          </p:nvPr>
        </p:nvSpPr>
        <p:spPr/>
        <p:txBody>
          <a:bodyPr/>
          <a:lstStyle/>
          <a:p>
            <a:r>
              <a:rPr lang="tr-TR" smtClean="0"/>
              <a:t>Dr. Pınar KIZILHAN</a:t>
            </a:r>
            <a:endParaRPr lang="tr-TR"/>
          </a:p>
        </p:txBody>
      </p:sp>
      <p:sp>
        <p:nvSpPr>
          <p:cNvPr id="7" name="Slayt Numarası Yer Tutucusu 6"/>
          <p:cNvSpPr>
            <a:spLocks noGrp="1"/>
          </p:cNvSpPr>
          <p:nvPr>
            <p:ph type="sldNum" sz="quarter" idx="12"/>
          </p:nvPr>
        </p:nvSpPr>
        <p:spPr/>
        <p:txBody>
          <a:bodyPr/>
          <a:lstStyle/>
          <a:p>
            <a:fld id="{8197EE1E-458C-43BF-BB96-58C2D0CD34ED}" type="slidenum">
              <a:rPr lang="tr-TR" smtClean="0"/>
              <a:t>‹#›</a:t>
            </a:fld>
            <a:endParaRPr lang="tr-TR"/>
          </a:p>
        </p:txBody>
      </p:sp>
    </p:spTree>
    <p:extLst>
      <p:ext uri="{BB962C8B-B14F-4D97-AF65-F5344CB8AC3E}">
        <p14:creationId xmlns:p14="http://schemas.microsoft.com/office/powerpoint/2010/main" val="846379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E17B6EB-E6F3-4BB0-88EB-939CC48CA93B}" type="datetime1">
              <a:rPr lang="tr-TR" smtClean="0"/>
              <a:t>15.2.2018</a:t>
            </a:fld>
            <a:endParaRPr lang="tr-TR"/>
          </a:p>
        </p:txBody>
      </p:sp>
      <p:sp>
        <p:nvSpPr>
          <p:cNvPr id="6" name="Altbilgi Yer Tutucusu 5"/>
          <p:cNvSpPr>
            <a:spLocks noGrp="1"/>
          </p:cNvSpPr>
          <p:nvPr>
            <p:ph type="ftr" sz="quarter" idx="11"/>
          </p:nvPr>
        </p:nvSpPr>
        <p:spPr/>
        <p:txBody>
          <a:bodyPr/>
          <a:lstStyle/>
          <a:p>
            <a:r>
              <a:rPr lang="tr-TR" smtClean="0"/>
              <a:t>Dr. Pınar KIZILHAN</a:t>
            </a:r>
            <a:endParaRPr lang="tr-TR"/>
          </a:p>
        </p:txBody>
      </p:sp>
      <p:sp>
        <p:nvSpPr>
          <p:cNvPr id="7" name="Slayt Numarası Yer Tutucusu 6"/>
          <p:cNvSpPr>
            <a:spLocks noGrp="1"/>
          </p:cNvSpPr>
          <p:nvPr>
            <p:ph type="sldNum" sz="quarter" idx="12"/>
          </p:nvPr>
        </p:nvSpPr>
        <p:spPr/>
        <p:txBody>
          <a:bodyPr/>
          <a:lstStyle/>
          <a:p>
            <a:fld id="{8197EE1E-458C-43BF-BB96-58C2D0CD34ED}" type="slidenum">
              <a:rPr lang="tr-TR" smtClean="0"/>
              <a:t>‹#›</a:t>
            </a:fld>
            <a:endParaRPr lang="tr-TR"/>
          </a:p>
        </p:txBody>
      </p:sp>
    </p:spTree>
    <p:extLst>
      <p:ext uri="{BB962C8B-B14F-4D97-AF65-F5344CB8AC3E}">
        <p14:creationId xmlns:p14="http://schemas.microsoft.com/office/powerpoint/2010/main" val="28650505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5F9B73-019E-4970-AD6D-9DC924A91C55}" type="datetime1">
              <a:rPr lang="tr-TR" smtClean="0"/>
              <a:t>15.2.2018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Dr. Pınar KIZILHAN</a:t>
            </a:r>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97EE1E-458C-43BF-BB96-58C2D0CD34ED}" type="slidenum">
              <a:rPr lang="tr-TR" smtClean="0"/>
              <a:t>‹#›</a:t>
            </a:fld>
            <a:endParaRPr lang="tr-TR"/>
          </a:p>
        </p:txBody>
      </p:sp>
    </p:spTree>
    <p:extLst>
      <p:ext uri="{BB962C8B-B14F-4D97-AF65-F5344CB8AC3E}">
        <p14:creationId xmlns:p14="http://schemas.microsoft.com/office/powerpoint/2010/main" val="30274891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egitimpedia.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95346" y="2821259"/>
            <a:ext cx="8872654" cy="688703"/>
          </a:xfrm>
        </p:spPr>
        <p:txBody>
          <a:bodyPr>
            <a:normAutofit fontScale="90000"/>
          </a:bodyPr>
          <a:lstStyle/>
          <a:p>
            <a:r>
              <a:rPr lang="tr-TR" b="1" dirty="0" smtClean="0"/>
              <a:t>KÜLTÜR KAVRAMI ve İÇERİĞİ</a:t>
            </a:r>
            <a:endParaRPr lang="tr-TR" b="1" dirty="0"/>
          </a:p>
        </p:txBody>
      </p:sp>
      <p:sp>
        <p:nvSpPr>
          <p:cNvPr id="3" name="Alt Başlık 2"/>
          <p:cNvSpPr>
            <a:spLocks noGrp="1"/>
          </p:cNvSpPr>
          <p:nvPr>
            <p:ph type="subTitle" idx="1"/>
          </p:nvPr>
        </p:nvSpPr>
        <p:spPr/>
        <p:txBody>
          <a:bodyPr/>
          <a:lstStyle/>
          <a:p>
            <a:endParaRPr lang="tr-TR" dirty="0" smtClean="0"/>
          </a:p>
          <a:p>
            <a:r>
              <a:rPr lang="tr-TR" b="1" dirty="0" smtClean="0"/>
              <a:t>KÜLTÜRÜN DİNAMİKLERİ VE KÜLTÜREL SÜREÇLER</a:t>
            </a:r>
            <a:endParaRPr lang="tr-TR" b="1" dirty="0"/>
          </a:p>
        </p:txBody>
      </p:sp>
      <p:sp>
        <p:nvSpPr>
          <p:cNvPr id="4" name="Veri Yer Tutucusu 3"/>
          <p:cNvSpPr>
            <a:spLocks noGrp="1"/>
          </p:cNvSpPr>
          <p:nvPr>
            <p:ph type="dt" sz="half" idx="10"/>
          </p:nvPr>
        </p:nvSpPr>
        <p:spPr/>
        <p:txBody>
          <a:bodyPr/>
          <a:lstStyle/>
          <a:p>
            <a:fld id="{EC5860E3-719F-413D-9FBB-8CCAC5885ACD}" type="datetime1">
              <a:rPr lang="tr-TR" smtClean="0"/>
              <a:t>15.2.2018</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8197EE1E-458C-43BF-BB96-58C2D0CD34ED}" type="slidenum">
              <a:rPr lang="tr-TR" smtClean="0"/>
              <a:t>1</a:t>
            </a:fld>
            <a:endParaRPr lang="tr-TR"/>
          </a:p>
        </p:txBody>
      </p:sp>
    </p:spTree>
    <p:extLst>
      <p:ext uri="{BB962C8B-B14F-4D97-AF65-F5344CB8AC3E}">
        <p14:creationId xmlns:p14="http://schemas.microsoft.com/office/powerpoint/2010/main" val="39552424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smtClean="0"/>
              <a:t>Kültürün özellikleri</a:t>
            </a:r>
            <a:endParaRPr lang="tr-TR" sz="3600" b="1" dirty="0"/>
          </a:p>
        </p:txBody>
      </p:sp>
      <p:sp>
        <p:nvSpPr>
          <p:cNvPr id="3" name="İçerik Yer Tutucusu 2"/>
          <p:cNvSpPr>
            <a:spLocks noGrp="1"/>
          </p:cNvSpPr>
          <p:nvPr>
            <p:ph idx="1"/>
          </p:nvPr>
        </p:nvSpPr>
        <p:spPr/>
        <p:txBody>
          <a:bodyPr>
            <a:normAutofit/>
          </a:bodyPr>
          <a:lstStyle/>
          <a:p>
            <a:pPr lvl="1" algn="ctr">
              <a:lnSpc>
                <a:spcPct val="150000"/>
              </a:lnSpc>
            </a:pPr>
            <a:endParaRPr lang="tr-TR" sz="2000" dirty="0" smtClean="0"/>
          </a:p>
          <a:p>
            <a:pPr marL="457200" lvl="1" indent="0" algn="ctr">
              <a:lnSpc>
                <a:spcPct val="150000"/>
              </a:lnSpc>
              <a:buNone/>
            </a:pPr>
            <a:r>
              <a:rPr lang="tr-TR" sz="2000" dirty="0" smtClean="0"/>
              <a:t>Değişim</a:t>
            </a:r>
          </a:p>
          <a:p>
            <a:pPr marL="457200" lvl="1" indent="0" algn="ctr">
              <a:lnSpc>
                <a:spcPct val="150000"/>
              </a:lnSpc>
              <a:buNone/>
            </a:pPr>
            <a:r>
              <a:rPr lang="tr-TR" sz="2000" dirty="0" smtClean="0"/>
              <a:t>Evrensellik</a:t>
            </a:r>
          </a:p>
          <a:p>
            <a:pPr marL="457200" lvl="1" indent="0" algn="ctr">
              <a:lnSpc>
                <a:spcPct val="150000"/>
              </a:lnSpc>
              <a:buNone/>
            </a:pPr>
            <a:r>
              <a:rPr lang="tr-TR" sz="2000" dirty="0" err="1" smtClean="0"/>
              <a:t>Öğrenebilirlik</a:t>
            </a:r>
            <a:endParaRPr lang="tr-TR" sz="2000" dirty="0" smtClean="0"/>
          </a:p>
          <a:p>
            <a:pPr marL="457200" lvl="1" indent="0" algn="ctr">
              <a:lnSpc>
                <a:spcPct val="150000"/>
              </a:lnSpc>
              <a:buNone/>
            </a:pPr>
            <a:r>
              <a:rPr lang="tr-TR" sz="2000" dirty="0" smtClean="0"/>
              <a:t>Süreklilik</a:t>
            </a:r>
          </a:p>
          <a:p>
            <a:pPr marL="0" indent="0" algn="ctr">
              <a:buNone/>
            </a:pPr>
            <a:endParaRPr lang="tr-TR" sz="2000" dirty="0"/>
          </a:p>
        </p:txBody>
      </p:sp>
      <p:sp>
        <p:nvSpPr>
          <p:cNvPr id="4" name="Veri Yer Tutucusu 3"/>
          <p:cNvSpPr>
            <a:spLocks noGrp="1"/>
          </p:cNvSpPr>
          <p:nvPr>
            <p:ph type="dt" sz="half" idx="10"/>
          </p:nvPr>
        </p:nvSpPr>
        <p:spPr/>
        <p:txBody>
          <a:bodyPr/>
          <a:lstStyle/>
          <a:p>
            <a:fld id="{DE51E0BA-7F17-4EA9-85D6-F7C7AF144C41}" type="datetime1">
              <a:rPr lang="tr-TR" smtClean="0"/>
              <a:t>15.2.2018</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8197EE1E-458C-43BF-BB96-58C2D0CD34ED}" type="slidenum">
              <a:rPr lang="tr-TR" smtClean="0"/>
              <a:t>10</a:t>
            </a:fld>
            <a:endParaRPr lang="tr-TR"/>
          </a:p>
        </p:txBody>
      </p:sp>
    </p:spTree>
    <p:extLst>
      <p:ext uri="{BB962C8B-B14F-4D97-AF65-F5344CB8AC3E}">
        <p14:creationId xmlns:p14="http://schemas.microsoft.com/office/powerpoint/2010/main" val="23988194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 </a:t>
            </a:r>
            <a:endParaRPr lang="tr-TR" dirty="0"/>
          </a:p>
        </p:txBody>
      </p:sp>
      <p:sp>
        <p:nvSpPr>
          <p:cNvPr id="3" name="İçerik Yer Tutucusu 2"/>
          <p:cNvSpPr>
            <a:spLocks noGrp="1"/>
          </p:cNvSpPr>
          <p:nvPr>
            <p:ph idx="1"/>
          </p:nvPr>
        </p:nvSpPr>
        <p:spPr/>
        <p:txBody>
          <a:bodyPr/>
          <a:lstStyle/>
          <a:p>
            <a:pPr marL="0" lvl="1" indent="0">
              <a:spcBef>
                <a:spcPts val="1000"/>
              </a:spcBef>
              <a:buNone/>
            </a:pPr>
            <a:endParaRPr lang="tr-TR" sz="1400" dirty="0" smtClean="0"/>
          </a:p>
          <a:p>
            <a:pPr marL="0" lvl="1" indent="0">
              <a:spcBef>
                <a:spcPts val="1000"/>
              </a:spcBef>
              <a:buNone/>
            </a:pPr>
            <a:r>
              <a:rPr lang="tr-TR" sz="1400" dirty="0" smtClean="0"/>
              <a:t>Aydın</a:t>
            </a:r>
            <a:r>
              <a:rPr lang="tr-TR" sz="1400" dirty="0" smtClean="0"/>
              <a:t>, </a:t>
            </a:r>
            <a:r>
              <a:rPr lang="tr-TR" sz="1400" dirty="0"/>
              <a:t>Aydın, S. (2012). Antropoloji Nedir? (İçinde: </a:t>
            </a:r>
            <a:r>
              <a:rPr lang="tr-TR" sz="1400" dirty="0" err="1"/>
              <a:t>Antrolopoji</a:t>
            </a:r>
            <a:r>
              <a:rPr lang="tr-TR" sz="1400" dirty="0"/>
              <a:t>). Eskişehir, Anadolu Üniversitesi Yayınları.</a:t>
            </a:r>
          </a:p>
          <a:p>
            <a:pPr marL="0" lvl="1" indent="0">
              <a:spcBef>
                <a:spcPts val="1000"/>
              </a:spcBef>
              <a:buNone/>
            </a:pPr>
            <a:r>
              <a:rPr lang="tr-TR" sz="1400" smtClean="0"/>
              <a:t>Gülmez</a:t>
            </a:r>
            <a:r>
              <a:rPr lang="tr-TR" sz="1400" dirty="0" smtClean="0"/>
              <a:t>, B. (2013). Evrensel bir kavram olarak kültür (İçinde: Kültür Tarihi). Eskişehir, Anadolu Üniversitesi Yayınları.</a:t>
            </a:r>
          </a:p>
          <a:p>
            <a:pPr marL="0" lvl="1" indent="0">
              <a:spcBef>
                <a:spcPts val="1000"/>
              </a:spcBef>
              <a:buNone/>
            </a:pPr>
            <a:endParaRPr lang="tr-TR" sz="2000" dirty="0">
              <a:hlinkClick r:id="rId2"/>
            </a:endParaRPr>
          </a:p>
          <a:p>
            <a:pPr marL="0" lvl="1" indent="0">
              <a:spcBef>
                <a:spcPts val="1000"/>
              </a:spcBef>
              <a:buNone/>
            </a:pPr>
            <a:r>
              <a:rPr lang="tr-TR" sz="1400" dirty="0" smtClean="0">
                <a:hlinkClick r:id="rId2"/>
              </a:rPr>
              <a:t>http://www.egitimpedia.com</a:t>
            </a:r>
            <a:endParaRPr lang="tr-TR" sz="1400" dirty="0" smtClean="0"/>
          </a:p>
          <a:p>
            <a:pPr marL="0" indent="0">
              <a:buNone/>
            </a:pPr>
            <a:endParaRPr lang="tr-TR" dirty="0"/>
          </a:p>
        </p:txBody>
      </p:sp>
      <p:sp>
        <p:nvSpPr>
          <p:cNvPr id="4" name="Veri Yer Tutucusu 3"/>
          <p:cNvSpPr>
            <a:spLocks noGrp="1"/>
          </p:cNvSpPr>
          <p:nvPr>
            <p:ph type="dt" sz="half" idx="10"/>
          </p:nvPr>
        </p:nvSpPr>
        <p:spPr/>
        <p:txBody>
          <a:bodyPr/>
          <a:lstStyle/>
          <a:p>
            <a:fld id="{DE51E0BA-7F17-4EA9-85D6-F7C7AF144C41}" type="datetime1">
              <a:rPr lang="tr-TR" smtClean="0"/>
              <a:t>15.2.2018</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8197EE1E-458C-43BF-BB96-58C2D0CD34ED}" type="slidenum">
              <a:rPr lang="tr-TR" smtClean="0"/>
              <a:t>11</a:t>
            </a:fld>
            <a:endParaRPr lang="tr-TR"/>
          </a:p>
        </p:txBody>
      </p:sp>
    </p:spTree>
    <p:extLst>
      <p:ext uri="{BB962C8B-B14F-4D97-AF65-F5344CB8AC3E}">
        <p14:creationId xmlns:p14="http://schemas.microsoft.com/office/powerpoint/2010/main" val="3466530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smtClean="0"/>
              <a:t>Kültürün Dinamikleri</a:t>
            </a:r>
            <a:br>
              <a:rPr lang="tr-TR" sz="3600" b="1" dirty="0" smtClean="0"/>
            </a:br>
            <a:endParaRPr lang="tr-TR" sz="3600" b="1" dirty="0"/>
          </a:p>
        </p:txBody>
      </p:sp>
      <p:sp>
        <p:nvSpPr>
          <p:cNvPr id="3" name="İçerik Yer Tutucusu 2"/>
          <p:cNvSpPr>
            <a:spLocks noGrp="1"/>
          </p:cNvSpPr>
          <p:nvPr>
            <p:ph idx="1"/>
          </p:nvPr>
        </p:nvSpPr>
        <p:spPr/>
        <p:txBody>
          <a:bodyPr/>
          <a:lstStyle/>
          <a:p>
            <a:pPr lvl="0"/>
            <a:endParaRPr lang="tr-TR" dirty="0" smtClean="0"/>
          </a:p>
          <a:p>
            <a:pPr marL="0" lvl="0" indent="0" algn="ctr">
              <a:buNone/>
            </a:pPr>
            <a:r>
              <a:rPr lang="tr-TR" dirty="0" smtClean="0"/>
              <a:t>- Kültürel </a:t>
            </a:r>
            <a:r>
              <a:rPr lang="tr-TR" dirty="0" err="1" smtClean="0"/>
              <a:t>Görecilik</a:t>
            </a:r>
            <a:r>
              <a:rPr lang="tr-TR" dirty="0" smtClean="0"/>
              <a:t> </a:t>
            </a:r>
          </a:p>
          <a:p>
            <a:pPr lvl="0" algn="ctr"/>
            <a:endParaRPr lang="tr-TR" dirty="0" smtClean="0"/>
          </a:p>
          <a:p>
            <a:pPr marL="0" lvl="0" indent="0" algn="ctr">
              <a:buNone/>
            </a:pPr>
            <a:r>
              <a:rPr lang="tr-TR" dirty="0" smtClean="0"/>
              <a:t>- Kültürel Değişimler (Kültürel etkileşim, kültürel çatışmalar) </a:t>
            </a:r>
          </a:p>
          <a:p>
            <a:pPr lvl="0" algn="ctr"/>
            <a:endParaRPr lang="tr-TR" dirty="0" smtClean="0"/>
          </a:p>
          <a:p>
            <a:pPr lvl="0" algn="ctr">
              <a:buFontTx/>
              <a:buChar char="-"/>
            </a:pPr>
            <a:r>
              <a:rPr lang="tr-TR" dirty="0" smtClean="0"/>
              <a:t>Kültür ve kimlik </a:t>
            </a:r>
            <a:r>
              <a:rPr lang="tr-TR" sz="1400" dirty="0" smtClean="0"/>
              <a:t>(Gülmez, 2013).</a:t>
            </a:r>
          </a:p>
          <a:p>
            <a:pPr algn="ctr"/>
            <a:endParaRPr lang="tr-TR" dirty="0"/>
          </a:p>
        </p:txBody>
      </p:sp>
      <p:sp>
        <p:nvSpPr>
          <p:cNvPr id="4" name="Veri Yer Tutucusu 3"/>
          <p:cNvSpPr>
            <a:spLocks noGrp="1"/>
          </p:cNvSpPr>
          <p:nvPr>
            <p:ph type="dt" sz="half" idx="10"/>
          </p:nvPr>
        </p:nvSpPr>
        <p:spPr/>
        <p:txBody>
          <a:bodyPr/>
          <a:lstStyle/>
          <a:p>
            <a:fld id="{DE51E0BA-7F17-4EA9-85D6-F7C7AF144C41}" type="datetime1">
              <a:rPr lang="tr-TR" smtClean="0"/>
              <a:t>15.2.2018</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8197EE1E-458C-43BF-BB96-58C2D0CD34ED}" type="slidenum">
              <a:rPr lang="tr-TR" smtClean="0"/>
              <a:t>2</a:t>
            </a:fld>
            <a:endParaRPr lang="tr-TR"/>
          </a:p>
        </p:txBody>
      </p:sp>
    </p:spTree>
    <p:extLst>
      <p:ext uri="{BB962C8B-B14F-4D97-AF65-F5344CB8AC3E}">
        <p14:creationId xmlns:p14="http://schemas.microsoft.com/office/powerpoint/2010/main" val="38190413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b="1" dirty="0"/>
              <a:t>Kültürün </a:t>
            </a:r>
            <a:r>
              <a:rPr lang="tr-TR" sz="3200" b="1" dirty="0" smtClean="0"/>
              <a:t>Dinamikleri</a:t>
            </a:r>
            <a:r>
              <a:rPr lang="tr-TR" sz="3200" b="1" dirty="0"/>
              <a:t/>
            </a:r>
            <a:br>
              <a:rPr lang="tr-TR" sz="3200" b="1" dirty="0"/>
            </a:br>
            <a:endParaRPr lang="tr-TR" sz="3200" dirty="0"/>
          </a:p>
        </p:txBody>
      </p:sp>
      <p:sp>
        <p:nvSpPr>
          <p:cNvPr id="3" name="İçerik Yer Tutucusu 2"/>
          <p:cNvSpPr>
            <a:spLocks noGrp="1"/>
          </p:cNvSpPr>
          <p:nvPr>
            <p:ph idx="1"/>
          </p:nvPr>
        </p:nvSpPr>
        <p:spPr/>
        <p:txBody>
          <a:bodyPr/>
          <a:lstStyle/>
          <a:p>
            <a:pPr marL="457200" lvl="1" indent="0">
              <a:lnSpc>
                <a:spcPct val="150000"/>
              </a:lnSpc>
              <a:buNone/>
            </a:pPr>
            <a:endParaRPr lang="tr-TR" dirty="0" smtClean="0"/>
          </a:p>
          <a:p>
            <a:pPr marL="457200" lvl="1" indent="0">
              <a:lnSpc>
                <a:spcPct val="150000"/>
              </a:lnSpc>
              <a:buNone/>
            </a:pPr>
            <a:r>
              <a:rPr lang="tr-TR" b="1" i="1" dirty="0" smtClean="0"/>
              <a:t>Kültürel </a:t>
            </a:r>
            <a:r>
              <a:rPr lang="tr-TR" b="1" i="1" dirty="0" err="1" smtClean="0"/>
              <a:t>görecilik</a:t>
            </a:r>
            <a:r>
              <a:rPr lang="tr-TR" b="1" i="1" dirty="0" smtClean="0"/>
              <a:t>: </a:t>
            </a:r>
            <a:r>
              <a:rPr lang="tr-TR" dirty="0" smtClean="0"/>
              <a:t>Başkalarının inanç ve davranışlarını onların kendi gelenek ve deneyimleri içinde değerlendirmek ve yorumlamaktır. Doğal olarak bir toplum için doğru olan bir başkası için de doğru olmak zorunda değildir. Böylelikle antropolog kültürler arasında öncelik-sonralık, üstünlük-gerilik, acayiplik-normallik gibi sıralamalar anlamsızlaşır ve her kültür, kendi öznel varoluşuyla  (Aydın, 2012).</a:t>
            </a:r>
          </a:p>
        </p:txBody>
      </p:sp>
      <p:sp>
        <p:nvSpPr>
          <p:cNvPr id="4" name="Veri Yer Tutucusu 3"/>
          <p:cNvSpPr>
            <a:spLocks noGrp="1"/>
          </p:cNvSpPr>
          <p:nvPr>
            <p:ph type="dt" sz="half" idx="10"/>
          </p:nvPr>
        </p:nvSpPr>
        <p:spPr/>
        <p:txBody>
          <a:bodyPr/>
          <a:lstStyle/>
          <a:p>
            <a:fld id="{DE51E0BA-7F17-4EA9-85D6-F7C7AF144C41}" type="datetime1">
              <a:rPr lang="tr-TR" smtClean="0"/>
              <a:t>15.2.2018</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8197EE1E-458C-43BF-BB96-58C2D0CD34ED}" type="slidenum">
              <a:rPr lang="tr-TR" smtClean="0"/>
              <a:t>3</a:t>
            </a:fld>
            <a:endParaRPr lang="tr-TR"/>
          </a:p>
        </p:txBody>
      </p:sp>
    </p:spTree>
    <p:extLst>
      <p:ext uri="{BB962C8B-B14F-4D97-AF65-F5344CB8AC3E}">
        <p14:creationId xmlns:p14="http://schemas.microsoft.com/office/powerpoint/2010/main" val="14697316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t>Kültürel süreçler</a:t>
            </a:r>
          </a:p>
        </p:txBody>
      </p:sp>
      <p:sp>
        <p:nvSpPr>
          <p:cNvPr id="3" name="İçerik Yer Tutucusu 2"/>
          <p:cNvSpPr>
            <a:spLocks noGrp="1"/>
          </p:cNvSpPr>
          <p:nvPr>
            <p:ph idx="1"/>
          </p:nvPr>
        </p:nvSpPr>
        <p:spPr/>
        <p:txBody>
          <a:bodyPr>
            <a:normAutofit fontScale="92500" lnSpcReduction="20000"/>
          </a:bodyPr>
          <a:lstStyle/>
          <a:p>
            <a:pPr marL="457200" lvl="1" indent="0">
              <a:lnSpc>
                <a:spcPct val="150000"/>
              </a:lnSpc>
              <a:buNone/>
            </a:pPr>
            <a:r>
              <a:rPr lang="tr-TR" b="1" i="1" dirty="0" smtClean="0"/>
              <a:t>Kültürlenme (</a:t>
            </a:r>
            <a:r>
              <a:rPr lang="tr-TR" b="1" i="1" dirty="0" err="1" smtClean="0"/>
              <a:t>Culturation</a:t>
            </a:r>
            <a:r>
              <a:rPr lang="tr-TR" b="1" i="1" dirty="0" smtClean="0"/>
              <a:t>)</a:t>
            </a:r>
          </a:p>
          <a:p>
            <a:pPr algn="just">
              <a:lnSpc>
                <a:spcPct val="150000"/>
              </a:lnSpc>
            </a:pPr>
            <a:endParaRPr lang="tr-TR" dirty="0" smtClean="0"/>
          </a:p>
          <a:p>
            <a:pPr lvl="2" algn="just">
              <a:lnSpc>
                <a:spcPct val="150000"/>
              </a:lnSpc>
            </a:pPr>
            <a:r>
              <a:rPr lang="tr-TR" dirty="0" smtClean="0"/>
              <a:t>Kültürel bir etkilenme sürecinde bir kültürün öteki bir kültürün etkisiyle evrim ve değişim sürecine girmesine kültürlenme denilir (Gülmez, 2013). İtalya’da gelişen ve tüm Avrupa’yı saran Rönesans etkisi.</a:t>
            </a:r>
          </a:p>
          <a:p>
            <a:pPr lvl="2" algn="just"/>
            <a:endParaRPr lang="tr-TR" dirty="0" smtClean="0"/>
          </a:p>
          <a:p>
            <a:pPr lvl="2" algn="just">
              <a:lnSpc>
                <a:spcPct val="150000"/>
              </a:lnSpc>
            </a:pPr>
            <a:r>
              <a:rPr lang="tr-TR" dirty="0" smtClean="0"/>
              <a:t>Farklı değer ya da kültürlere sahip toplumsal veya etnik gruplar arasındaki doğrudan ve sürekli temasın sonucunda, gruplardan biri veya diğerinin ya da her ikisinin birden diğer grubun kültürünü, kültürel özelliklerini toptan veya kısmen benimsemesi sürecine kültürlenme adı verilir (Cevizci, 2000). </a:t>
            </a:r>
          </a:p>
          <a:p>
            <a:endParaRPr lang="tr-TR" dirty="0"/>
          </a:p>
        </p:txBody>
      </p:sp>
      <p:sp>
        <p:nvSpPr>
          <p:cNvPr id="4" name="Veri Yer Tutucusu 3"/>
          <p:cNvSpPr>
            <a:spLocks noGrp="1"/>
          </p:cNvSpPr>
          <p:nvPr>
            <p:ph type="dt" sz="half" idx="10"/>
          </p:nvPr>
        </p:nvSpPr>
        <p:spPr/>
        <p:txBody>
          <a:bodyPr/>
          <a:lstStyle/>
          <a:p>
            <a:fld id="{DE51E0BA-7F17-4EA9-85D6-F7C7AF144C41}" type="datetime1">
              <a:rPr lang="tr-TR" smtClean="0"/>
              <a:t>15.2.2018</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8197EE1E-458C-43BF-BB96-58C2D0CD34ED}" type="slidenum">
              <a:rPr lang="tr-TR" smtClean="0"/>
              <a:t>4</a:t>
            </a:fld>
            <a:endParaRPr lang="tr-TR"/>
          </a:p>
        </p:txBody>
      </p:sp>
    </p:spTree>
    <p:extLst>
      <p:ext uri="{BB962C8B-B14F-4D97-AF65-F5344CB8AC3E}">
        <p14:creationId xmlns:p14="http://schemas.microsoft.com/office/powerpoint/2010/main" val="1756453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t>Kültürel süreçler</a:t>
            </a:r>
          </a:p>
        </p:txBody>
      </p:sp>
      <p:sp>
        <p:nvSpPr>
          <p:cNvPr id="3" name="İçerik Yer Tutucusu 2"/>
          <p:cNvSpPr>
            <a:spLocks noGrp="1"/>
          </p:cNvSpPr>
          <p:nvPr>
            <p:ph idx="1"/>
          </p:nvPr>
        </p:nvSpPr>
        <p:spPr/>
        <p:txBody>
          <a:bodyPr/>
          <a:lstStyle/>
          <a:p>
            <a:pPr marL="457200" lvl="1" indent="0" algn="just">
              <a:lnSpc>
                <a:spcPct val="150000"/>
              </a:lnSpc>
              <a:buNone/>
            </a:pPr>
            <a:r>
              <a:rPr lang="tr-TR" sz="1800" b="1" i="1" dirty="0" err="1" smtClean="0"/>
              <a:t>Kültürleme</a:t>
            </a:r>
            <a:r>
              <a:rPr lang="tr-TR" sz="1800" b="1" i="1" dirty="0" smtClean="0"/>
              <a:t> (</a:t>
            </a:r>
            <a:r>
              <a:rPr lang="tr-TR" sz="1800" b="1" i="1" dirty="0" err="1" smtClean="0"/>
              <a:t>Enculturation</a:t>
            </a:r>
            <a:r>
              <a:rPr lang="tr-TR" sz="1800" b="1" i="1" dirty="0" smtClean="0"/>
              <a:t>)</a:t>
            </a:r>
          </a:p>
          <a:p>
            <a:pPr algn="just">
              <a:lnSpc>
                <a:spcPct val="150000"/>
              </a:lnSpc>
            </a:pPr>
            <a:endParaRPr lang="tr-TR" sz="1800" dirty="0" smtClean="0"/>
          </a:p>
          <a:p>
            <a:pPr lvl="2" algn="just">
              <a:lnSpc>
                <a:spcPct val="150000"/>
              </a:lnSpc>
            </a:pPr>
            <a:r>
              <a:rPr lang="tr-TR" dirty="0" smtClean="0"/>
              <a:t>Bir toplumun kendi kültürünü, kültürel değer ya da özelliklerini üyelerine aktarma sürecine, toplumu meydana getiren bireylerin, toplumun istek ve beklentilerine uygun olarak etkilenmesi ve değiştirilmesi işlemine </a:t>
            </a:r>
            <a:r>
              <a:rPr lang="tr-TR" dirty="0" err="1" smtClean="0"/>
              <a:t>kültürleme</a:t>
            </a:r>
            <a:r>
              <a:rPr lang="tr-TR" dirty="0" smtClean="0"/>
              <a:t> denir (Cevizci, 2000).</a:t>
            </a:r>
          </a:p>
          <a:p>
            <a:endParaRPr lang="tr-TR" dirty="0"/>
          </a:p>
        </p:txBody>
      </p:sp>
      <p:sp>
        <p:nvSpPr>
          <p:cNvPr id="4" name="Veri Yer Tutucusu 3"/>
          <p:cNvSpPr>
            <a:spLocks noGrp="1"/>
          </p:cNvSpPr>
          <p:nvPr>
            <p:ph type="dt" sz="half" idx="10"/>
          </p:nvPr>
        </p:nvSpPr>
        <p:spPr/>
        <p:txBody>
          <a:bodyPr/>
          <a:lstStyle/>
          <a:p>
            <a:fld id="{DE51E0BA-7F17-4EA9-85D6-F7C7AF144C41}" type="datetime1">
              <a:rPr lang="tr-TR" smtClean="0"/>
              <a:t>15.2.2018</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8197EE1E-458C-43BF-BB96-58C2D0CD34ED}" type="slidenum">
              <a:rPr lang="tr-TR" smtClean="0"/>
              <a:t>5</a:t>
            </a:fld>
            <a:endParaRPr lang="tr-TR"/>
          </a:p>
        </p:txBody>
      </p:sp>
    </p:spTree>
    <p:extLst>
      <p:ext uri="{BB962C8B-B14F-4D97-AF65-F5344CB8AC3E}">
        <p14:creationId xmlns:p14="http://schemas.microsoft.com/office/powerpoint/2010/main" val="27822249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t>Kültürel süreçler</a:t>
            </a:r>
          </a:p>
        </p:txBody>
      </p:sp>
      <p:sp>
        <p:nvSpPr>
          <p:cNvPr id="3" name="İçerik Yer Tutucusu 2"/>
          <p:cNvSpPr>
            <a:spLocks noGrp="1"/>
          </p:cNvSpPr>
          <p:nvPr>
            <p:ph idx="1"/>
          </p:nvPr>
        </p:nvSpPr>
        <p:spPr/>
        <p:txBody>
          <a:bodyPr>
            <a:normAutofit/>
          </a:bodyPr>
          <a:lstStyle/>
          <a:p>
            <a:pPr marL="457200" lvl="1" indent="0" algn="just">
              <a:lnSpc>
                <a:spcPct val="150000"/>
              </a:lnSpc>
              <a:buNone/>
            </a:pPr>
            <a:r>
              <a:rPr lang="tr-TR" b="1" i="1" dirty="0" smtClean="0"/>
              <a:t>Kültürleşme (</a:t>
            </a:r>
            <a:r>
              <a:rPr lang="tr-TR" b="1" i="1" dirty="0" err="1" smtClean="0"/>
              <a:t>Acculturation</a:t>
            </a:r>
            <a:r>
              <a:rPr lang="tr-TR" b="1" i="1" dirty="0" smtClean="0"/>
              <a:t>)</a:t>
            </a:r>
          </a:p>
          <a:p>
            <a:pPr lvl="2" algn="just">
              <a:lnSpc>
                <a:spcPct val="150000"/>
              </a:lnSpc>
            </a:pPr>
            <a:endParaRPr lang="tr-TR" dirty="0" smtClean="0"/>
          </a:p>
          <a:p>
            <a:pPr lvl="2" algn="just">
              <a:lnSpc>
                <a:spcPct val="150000"/>
              </a:lnSpc>
            </a:pPr>
            <a:r>
              <a:rPr lang="tr-TR" dirty="0" smtClean="0"/>
              <a:t>Birbirinden farklı iki kültürün çeşitli şekillerde temas etmesiyle alışveriş içine girmeleri, bu alışveriş sonucunda birbirinden alıp verdikleri öğelerin giderek birbirine karışması ve kökenlerinin bilinemez hale gelmesiyle ortaya çıkan süreçtir. Bu sürece giren iki kültürün ikisi birden birbirlerinden etkilenerek değişmektedir. Kültürleşmeye maruz kalmamış kültür çok azdır. </a:t>
            </a:r>
            <a:r>
              <a:rPr lang="tr-TR" dirty="0" err="1" smtClean="0"/>
              <a:t>Hellenizm</a:t>
            </a:r>
            <a:r>
              <a:rPr lang="tr-TR" dirty="0" smtClean="0"/>
              <a:t> tarihte gördüğümüz en büyük kültürleşme hareketlerinden birisidir.  Kahvenin Osmanlılar aracılığı ile Balkanlar’a yayılması.  </a:t>
            </a:r>
          </a:p>
          <a:p>
            <a:endParaRPr lang="tr-TR" dirty="0"/>
          </a:p>
        </p:txBody>
      </p:sp>
      <p:sp>
        <p:nvSpPr>
          <p:cNvPr id="4" name="Veri Yer Tutucusu 3"/>
          <p:cNvSpPr>
            <a:spLocks noGrp="1"/>
          </p:cNvSpPr>
          <p:nvPr>
            <p:ph type="dt" sz="half" idx="10"/>
          </p:nvPr>
        </p:nvSpPr>
        <p:spPr/>
        <p:txBody>
          <a:bodyPr/>
          <a:lstStyle/>
          <a:p>
            <a:fld id="{DE51E0BA-7F17-4EA9-85D6-F7C7AF144C41}" type="datetime1">
              <a:rPr lang="tr-TR" smtClean="0"/>
              <a:t>15.2.2018</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8197EE1E-458C-43BF-BB96-58C2D0CD34ED}" type="slidenum">
              <a:rPr lang="tr-TR" smtClean="0"/>
              <a:t>6</a:t>
            </a:fld>
            <a:endParaRPr lang="tr-TR"/>
          </a:p>
        </p:txBody>
      </p:sp>
    </p:spTree>
    <p:extLst>
      <p:ext uri="{BB962C8B-B14F-4D97-AF65-F5344CB8AC3E}">
        <p14:creationId xmlns:p14="http://schemas.microsoft.com/office/powerpoint/2010/main" val="26664193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t>Kültürel süreçler</a:t>
            </a:r>
          </a:p>
        </p:txBody>
      </p:sp>
      <p:sp>
        <p:nvSpPr>
          <p:cNvPr id="3" name="İçerik Yer Tutucusu 2"/>
          <p:cNvSpPr>
            <a:spLocks noGrp="1"/>
          </p:cNvSpPr>
          <p:nvPr>
            <p:ph idx="1"/>
          </p:nvPr>
        </p:nvSpPr>
        <p:spPr/>
        <p:txBody>
          <a:bodyPr/>
          <a:lstStyle/>
          <a:p>
            <a:pPr marL="457200" lvl="1" indent="0">
              <a:lnSpc>
                <a:spcPct val="150000"/>
              </a:lnSpc>
              <a:buNone/>
            </a:pPr>
            <a:r>
              <a:rPr lang="tr-TR" b="1" i="1" dirty="0" smtClean="0"/>
              <a:t>Kültürel çatışma</a:t>
            </a:r>
          </a:p>
          <a:p>
            <a:pPr>
              <a:lnSpc>
                <a:spcPct val="150000"/>
              </a:lnSpc>
            </a:pPr>
            <a:endParaRPr lang="tr-TR" i="1" dirty="0" smtClean="0"/>
          </a:p>
          <a:p>
            <a:pPr lvl="2" algn="just">
              <a:lnSpc>
                <a:spcPct val="150000"/>
              </a:lnSpc>
            </a:pPr>
            <a:r>
              <a:rPr lang="tr-TR" dirty="0" smtClean="0"/>
              <a:t>Kültürlenme olayının tek yönlü bir yol izleyip egemen kültür kimliğine bürünerek ulusal ve yerel kültürleri istila edercesine agresif bir özellik kazandığı durumda ortaya çıkan duruma </a:t>
            </a:r>
            <a:r>
              <a:rPr lang="tr-TR" u="sng" dirty="0" smtClean="0"/>
              <a:t>kültürel çatışma </a:t>
            </a:r>
            <a:r>
              <a:rPr lang="tr-TR" dirty="0" smtClean="0"/>
              <a:t>denir. Güney Amerika’da pek çok yerel dil kaybolmuştur (Gülmez, 2013). </a:t>
            </a:r>
          </a:p>
          <a:p>
            <a:endParaRPr lang="tr-TR" dirty="0"/>
          </a:p>
        </p:txBody>
      </p:sp>
      <p:sp>
        <p:nvSpPr>
          <p:cNvPr id="4" name="Veri Yer Tutucusu 3"/>
          <p:cNvSpPr>
            <a:spLocks noGrp="1"/>
          </p:cNvSpPr>
          <p:nvPr>
            <p:ph type="dt" sz="half" idx="10"/>
          </p:nvPr>
        </p:nvSpPr>
        <p:spPr/>
        <p:txBody>
          <a:bodyPr/>
          <a:lstStyle/>
          <a:p>
            <a:fld id="{DE51E0BA-7F17-4EA9-85D6-F7C7AF144C41}" type="datetime1">
              <a:rPr lang="tr-TR" smtClean="0"/>
              <a:t>15.2.2018</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8197EE1E-458C-43BF-BB96-58C2D0CD34ED}" type="slidenum">
              <a:rPr lang="tr-TR" smtClean="0"/>
              <a:t>7</a:t>
            </a:fld>
            <a:endParaRPr lang="tr-TR"/>
          </a:p>
        </p:txBody>
      </p:sp>
    </p:spTree>
    <p:extLst>
      <p:ext uri="{BB962C8B-B14F-4D97-AF65-F5344CB8AC3E}">
        <p14:creationId xmlns:p14="http://schemas.microsoft.com/office/powerpoint/2010/main" val="3211085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t>Kültürel süreçler</a:t>
            </a:r>
          </a:p>
        </p:txBody>
      </p:sp>
      <p:sp>
        <p:nvSpPr>
          <p:cNvPr id="3" name="İçerik Yer Tutucusu 2"/>
          <p:cNvSpPr>
            <a:spLocks noGrp="1"/>
          </p:cNvSpPr>
          <p:nvPr>
            <p:ph idx="1"/>
          </p:nvPr>
        </p:nvSpPr>
        <p:spPr/>
        <p:txBody>
          <a:bodyPr/>
          <a:lstStyle/>
          <a:p>
            <a:pPr marL="457200" lvl="1" indent="0" algn="just">
              <a:lnSpc>
                <a:spcPct val="150000"/>
              </a:lnSpc>
              <a:buNone/>
            </a:pPr>
            <a:r>
              <a:rPr lang="tr-TR" b="1" i="1" dirty="0" smtClean="0"/>
              <a:t>Kültür şoku (</a:t>
            </a:r>
            <a:r>
              <a:rPr lang="tr-TR" b="1" i="1" dirty="0" err="1" smtClean="0"/>
              <a:t>Culture</a:t>
            </a:r>
            <a:r>
              <a:rPr lang="tr-TR" b="1" i="1" dirty="0" smtClean="0"/>
              <a:t> </a:t>
            </a:r>
            <a:r>
              <a:rPr lang="tr-TR" b="1" i="1" dirty="0" err="1" smtClean="0"/>
              <a:t>shock</a:t>
            </a:r>
            <a:r>
              <a:rPr lang="tr-TR" b="1" i="1" dirty="0" smtClean="0"/>
              <a:t>)</a:t>
            </a:r>
          </a:p>
          <a:p>
            <a:pPr lvl="2" algn="just">
              <a:lnSpc>
                <a:spcPct val="150000"/>
              </a:lnSpc>
            </a:pPr>
            <a:endParaRPr lang="tr-TR" dirty="0" smtClean="0"/>
          </a:p>
          <a:p>
            <a:pPr lvl="2" algn="just">
              <a:lnSpc>
                <a:spcPct val="150000"/>
              </a:lnSpc>
            </a:pPr>
            <a:r>
              <a:rPr lang="tr-TR" dirty="0" smtClean="0"/>
              <a:t>Kendi kültür dünyasından çıkarak tanımadığı, dilini bilmediği dilini bilse bile simgelerini çözemediği, değerlerinden ve kurallarından haberli olmadığı bir kültürün içine giren bireyin yaşadığı sıkıntı durumu, bunalım halidir. </a:t>
            </a:r>
            <a:r>
              <a:rPr lang="tr-TR" dirty="0" err="1" smtClean="0"/>
              <a:t>Tuç</a:t>
            </a:r>
            <a:r>
              <a:rPr lang="tr-TR" dirty="0" smtClean="0"/>
              <a:t> Okan’ın ‘Otobüs’ adlı filminde söz konusu şaşkınlık ve çaresizlik konu edilir (Aydın, 2012). </a:t>
            </a:r>
          </a:p>
          <a:p>
            <a:endParaRPr lang="tr-TR" dirty="0"/>
          </a:p>
        </p:txBody>
      </p:sp>
      <p:sp>
        <p:nvSpPr>
          <p:cNvPr id="4" name="Veri Yer Tutucusu 3"/>
          <p:cNvSpPr>
            <a:spLocks noGrp="1"/>
          </p:cNvSpPr>
          <p:nvPr>
            <p:ph type="dt" sz="half" idx="10"/>
          </p:nvPr>
        </p:nvSpPr>
        <p:spPr/>
        <p:txBody>
          <a:bodyPr/>
          <a:lstStyle/>
          <a:p>
            <a:fld id="{DE51E0BA-7F17-4EA9-85D6-F7C7AF144C41}" type="datetime1">
              <a:rPr lang="tr-TR" smtClean="0"/>
              <a:t>15.2.2018</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8197EE1E-458C-43BF-BB96-58C2D0CD34ED}" type="slidenum">
              <a:rPr lang="tr-TR" smtClean="0"/>
              <a:t>8</a:t>
            </a:fld>
            <a:endParaRPr lang="tr-TR"/>
          </a:p>
        </p:txBody>
      </p:sp>
    </p:spTree>
    <p:extLst>
      <p:ext uri="{BB962C8B-B14F-4D97-AF65-F5344CB8AC3E}">
        <p14:creationId xmlns:p14="http://schemas.microsoft.com/office/powerpoint/2010/main" val="15608749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t>Kültürel süreçler</a:t>
            </a:r>
          </a:p>
        </p:txBody>
      </p:sp>
      <p:sp>
        <p:nvSpPr>
          <p:cNvPr id="3" name="İçerik Yer Tutucusu 2"/>
          <p:cNvSpPr>
            <a:spLocks noGrp="1"/>
          </p:cNvSpPr>
          <p:nvPr>
            <p:ph idx="1"/>
          </p:nvPr>
        </p:nvSpPr>
        <p:spPr/>
        <p:txBody>
          <a:bodyPr/>
          <a:lstStyle/>
          <a:p>
            <a:pPr marL="457200" lvl="1" indent="0" algn="just">
              <a:lnSpc>
                <a:spcPct val="150000"/>
              </a:lnSpc>
              <a:buNone/>
            </a:pPr>
            <a:r>
              <a:rPr lang="tr-TR" b="1" i="1" dirty="0" smtClean="0"/>
              <a:t>Kültürel Gecikme (</a:t>
            </a:r>
            <a:r>
              <a:rPr lang="tr-TR" b="1" i="1" dirty="0" err="1" smtClean="0"/>
              <a:t>Cultural</a:t>
            </a:r>
            <a:r>
              <a:rPr lang="tr-TR" b="1" i="1" dirty="0" smtClean="0"/>
              <a:t> </a:t>
            </a:r>
            <a:r>
              <a:rPr lang="tr-TR" b="1" i="1" dirty="0" err="1" smtClean="0"/>
              <a:t>Lag</a:t>
            </a:r>
            <a:r>
              <a:rPr lang="tr-TR" b="1" i="1" dirty="0" smtClean="0"/>
              <a:t>)</a:t>
            </a:r>
          </a:p>
          <a:p>
            <a:pPr lvl="2" algn="just">
              <a:lnSpc>
                <a:spcPct val="150000"/>
              </a:lnSpc>
            </a:pPr>
            <a:endParaRPr lang="tr-TR" i="1" dirty="0" smtClean="0"/>
          </a:p>
          <a:p>
            <a:pPr lvl="2" algn="just">
              <a:lnSpc>
                <a:spcPct val="150000"/>
              </a:lnSpc>
            </a:pPr>
            <a:r>
              <a:rPr lang="tr-TR" dirty="0" smtClean="0"/>
              <a:t>Kültürel değişme etkisi altında kalan kurumların bu değişmeye gösterdikleri tepkinin hızındaki farklardır. Genellikle teknolojik yenilikler bu türden uyum zorlukları ve dengesizlikler yaratmaktadır (Aydın, 2012).  </a:t>
            </a:r>
          </a:p>
          <a:p>
            <a:endParaRPr lang="tr-TR" dirty="0"/>
          </a:p>
        </p:txBody>
      </p:sp>
      <p:sp>
        <p:nvSpPr>
          <p:cNvPr id="4" name="Veri Yer Tutucusu 3"/>
          <p:cNvSpPr>
            <a:spLocks noGrp="1"/>
          </p:cNvSpPr>
          <p:nvPr>
            <p:ph type="dt" sz="half" idx="10"/>
          </p:nvPr>
        </p:nvSpPr>
        <p:spPr/>
        <p:txBody>
          <a:bodyPr/>
          <a:lstStyle/>
          <a:p>
            <a:fld id="{DE51E0BA-7F17-4EA9-85D6-F7C7AF144C41}" type="datetime1">
              <a:rPr lang="tr-TR" smtClean="0"/>
              <a:t>15.2.2018</a:t>
            </a:fld>
            <a:endParaRPr lang="tr-TR"/>
          </a:p>
        </p:txBody>
      </p:sp>
      <p:sp>
        <p:nvSpPr>
          <p:cNvPr id="5" name="Altbilgi Yer Tutucusu 4"/>
          <p:cNvSpPr>
            <a:spLocks noGrp="1"/>
          </p:cNvSpPr>
          <p:nvPr>
            <p:ph type="ftr" sz="quarter" idx="11"/>
          </p:nvPr>
        </p:nvSpPr>
        <p:spPr/>
        <p:txBody>
          <a:bodyPr/>
          <a:lstStyle/>
          <a:p>
            <a:r>
              <a:rPr lang="tr-TR" smtClean="0"/>
              <a:t>Dr. Pınar KIZILHAN</a:t>
            </a:r>
            <a:endParaRPr lang="tr-TR"/>
          </a:p>
        </p:txBody>
      </p:sp>
      <p:sp>
        <p:nvSpPr>
          <p:cNvPr id="6" name="Slayt Numarası Yer Tutucusu 5"/>
          <p:cNvSpPr>
            <a:spLocks noGrp="1"/>
          </p:cNvSpPr>
          <p:nvPr>
            <p:ph type="sldNum" sz="quarter" idx="12"/>
          </p:nvPr>
        </p:nvSpPr>
        <p:spPr/>
        <p:txBody>
          <a:bodyPr/>
          <a:lstStyle/>
          <a:p>
            <a:fld id="{8197EE1E-458C-43BF-BB96-58C2D0CD34ED}" type="slidenum">
              <a:rPr lang="tr-TR" smtClean="0"/>
              <a:t>9</a:t>
            </a:fld>
            <a:endParaRPr lang="tr-TR"/>
          </a:p>
        </p:txBody>
      </p:sp>
    </p:spTree>
    <p:extLst>
      <p:ext uri="{BB962C8B-B14F-4D97-AF65-F5344CB8AC3E}">
        <p14:creationId xmlns:p14="http://schemas.microsoft.com/office/powerpoint/2010/main" val="90820841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TotalTime>
  <Words>548</Words>
  <Application>Microsoft Office PowerPoint</Application>
  <PresentationFormat>Geniş ekran</PresentationFormat>
  <Paragraphs>84</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KÜLTÜR KAVRAMI ve İÇERİĞİ</vt:lpstr>
      <vt:lpstr>Kültürün Dinamikleri </vt:lpstr>
      <vt:lpstr>Kültürün Dinamikleri </vt:lpstr>
      <vt:lpstr>Kültürel süreçler</vt:lpstr>
      <vt:lpstr>Kültürel süreçler</vt:lpstr>
      <vt:lpstr>Kültürel süreçler</vt:lpstr>
      <vt:lpstr>Kültürel süreçler</vt:lpstr>
      <vt:lpstr>Kültürel süreçler</vt:lpstr>
      <vt:lpstr>Kültürel süreçler</vt:lpstr>
      <vt:lpstr>Kültürün özellikleri</vt:lpstr>
      <vt:lpstr>Kaynaklar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KÜLTÜR KAVRAMI ve İÇERİĞİ</dc:title>
  <dc:creator>packardbellpc</dc:creator>
  <cp:lastModifiedBy>packardbellpc</cp:lastModifiedBy>
  <cp:revision>17</cp:revision>
  <dcterms:created xsi:type="dcterms:W3CDTF">2018-02-09T22:14:07Z</dcterms:created>
  <dcterms:modified xsi:type="dcterms:W3CDTF">2018-02-15T13:04:44Z</dcterms:modified>
</cp:coreProperties>
</file>