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5" r:id="rId4"/>
    <p:sldId id="265" r:id="rId5"/>
    <p:sldId id="270" r:id="rId6"/>
    <p:sldId id="271" r:id="rId7"/>
    <p:sldId id="272" r:id="rId8"/>
    <p:sldId id="273" r:id="rId9"/>
    <p:sldId id="274"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0255FBF-40DC-4E2D-A5BC-38AD5446B25E}"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332516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0255FBF-40DC-4E2D-A5BC-38AD5446B25E}"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960781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0255FBF-40DC-4E2D-A5BC-38AD5446B25E}"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D28F2A2-6202-4E4D-BC3E-09923804754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71154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0255FBF-40DC-4E2D-A5BC-38AD5446B25E}"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821471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0255FBF-40DC-4E2D-A5BC-38AD5446B25E}"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D28F2A2-6202-4E4D-BC3E-09923804754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583835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0255FBF-40DC-4E2D-A5BC-38AD5446B25E}"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1222993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0255FBF-40DC-4E2D-A5BC-38AD5446B25E}"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3012404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0255FBF-40DC-4E2D-A5BC-38AD5446B25E}"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1525507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0255FBF-40DC-4E2D-A5BC-38AD5446B25E}"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4096914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0255FBF-40DC-4E2D-A5BC-38AD5446B25E}"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3349515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0255FBF-40DC-4E2D-A5BC-38AD5446B25E}"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246616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0255FBF-40DC-4E2D-A5BC-38AD5446B25E}" type="datetimeFigureOut">
              <a:rPr lang="tr-TR" smtClean="0"/>
              <a:t>20.5.2020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3418653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0255FBF-40DC-4E2D-A5BC-38AD5446B25E}" type="datetimeFigureOut">
              <a:rPr lang="tr-TR" smtClean="0"/>
              <a:t>20.5.2020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3453259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255FBF-40DC-4E2D-A5BC-38AD5446B25E}" type="datetimeFigureOut">
              <a:rPr lang="tr-TR" smtClean="0"/>
              <a:t>20.5.2020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319660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0255FBF-40DC-4E2D-A5BC-38AD5446B25E}"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1350786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0255FBF-40DC-4E2D-A5BC-38AD5446B25E}"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D28F2A2-6202-4E4D-BC3E-099238047542}" type="slidenum">
              <a:rPr lang="tr-TR" smtClean="0"/>
              <a:t>‹#›</a:t>
            </a:fld>
            <a:endParaRPr lang="tr-TR"/>
          </a:p>
        </p:txBody>
      </p:sp>
    </p:spTree>
    <p:extLst>
      <p:ext uri="{BB962C8B-B14F-4D97-AF65-F5344CB8AC3E}">
        <p14:creationId xmlns:p14="http://schemas.microsoft.com/office/powerpoint/2010/main" val="3775428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0255FBF-40DC-4E2D-A5BC-38AD5446B25E}" type="datetimeFigureOut">
              <a:rPr lang="tr-TR" smtClean="0"/>
              <a:t>20.5.2020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D28F2A2-6202-4E4D-BC3E-099238047542}" type="slidenum">
              <a:rPr lang="tr-TR" smtClean="0"/>
              <a:t>‹#›</a:t>
            </a:fld>
            <a:endParaRPr lang="tr-TR"/>
          </a:p>
        </p:txBody>
      </p:sp>
    </p:spTree>
    <p:extLst>
      <p:ext uri="{BB962C8B-B14F-4D97-AF65-F5344CB8AC3E}">
        <p14:creationId xmlns:p14="http://schemas.microsoft.com/office/powerpoint/2010/main" val="7034134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undp.org/content/dam/undp/library/Poverty%20Reduction/Inclusive%20development/Humanity%20Divided/HumanityDivided_Full-Report.pdf" TargetMode="External"/><Relationship Id="rId2" Type="http://schemas.openxmlformats.org/officeDocument/2006/relationships/hyperlink" Target="https://www.weforum.org/reports/gender-gap-2020-report-100-years-pay-equalit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3.weforum.org/docs/WEF_GGGR_2018.pdf" TargetMode="External"/><Relationship Id="rId2" Type="http://schemas.openxmlformats.org/officeDocument/2006/relationships/hyperlink" Target="http://www3.weforum.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028" name="Group 70">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72"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73"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74"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75"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76"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77"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78"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79"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80"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81"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82"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83"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29" name="Group 84">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86"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87"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88"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89"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90"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91"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92"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93"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94"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95"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96"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97"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030" name="Rectangle 98">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31"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Başlık 1">
            <a:extLst>
              <a:ext uri="{FF2B5EF4-FFF2-40B4-BE49-F238E27FC236}">
                <a16:creationId xmlns:a16="http://schemas.microsoft.com/office/drawing/2014/main" id="{441F9145-9AC1-4EE0-8A3B-A65ED8FF3821}"/>
              </a:ext>
            </a:extLst>
          </p:cNvPr>
          <p:cNvSpPr>
            <a:spLocks noGrp="1"/>
          </p:cNvSpPr>
          <p:nvPr>
            <p:ph type="title" idx="4294967295"/>
          </p:nvPr>
        </p:nvSpPr>
        <p:spPr>
          <a:xfrm>
            <a:off x="1687669" y="624110"/>
            <a:ext cx="4137059" cy="1280890"/>
          </a:xfrm>
        </p:spPr>
        <p:txBody>
          <a:bodyPr vert="horz" lIns="91440" tIns="45720" rIns="91440" bIns="45720" rtlCol="0" anchor="t">
            <a:normAutofit/>
          </a:bodyPr>
          <a:lstStyle/>
          <a:p>
            <a:r>
              <a:rPr lang="en-US" sz="3200"/>
              <a:t>Kadın ve Eşitsizlik  </a:t>
            </a:r>
            <a:br>
              <a:rPr lang="en-US" sz="3200"/>
            </a:br>
            <a:endParaRPr lang="en-US" sz="3200"/>
          </a:p>
        </p:txBody>
      </p:sp>
      <p:pic>
        <p:nvPicPr>
          <p:cNvPr id="1026" name="Picture 2" descr="Women fighting gender inequality demand fight fot Vector Image">
            <a:extLst>
              <a:ext uri="{FF2B5EF4-FFF2-40B4-BE49-F238E27FC236}">
                <a16:creationId xmlns:a16="http://schemas.microsoft.com/office/drawing/2014/main" id="{07ABAF01-4915-4BA3-BFF5-09246363612C}"/>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tretch>
            <a:fillRect/>
          </a:stretch>
        </p:blipFill>
        <p:spPr bwMode="auto">
          <a:xfrm>
            <a:off x="6385297" y="645106"/>
            <a:ext cx="4864864" cy="52477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7427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DB1F39-B916-4946-8BC4-207C1A06AEA4}"/>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A69404FD-3E29-4374-84B3-BDE1F81BDC3E}"/>
              </a:ext>
            </a:extLst>
          </p:cNvPr>
          <p:cNvSpPr>
            <a:spLocks noGrp="1"/>
          </p:cNvSpPr>
          <p:nvPr>
            <p:ph idx="1"/>
          </p:nvPr>
        </p:nvSpPr>
        <p:spPr/>
        <p:txBody>
          <a:bodyPr/>
          <a:lstStyle/>
          <a:p>
            <a:r>
              <a:rPr lang="tr-TR" dirty="0"/>
              <a:t>FAO, IFAD </a:t>
            </a:r>
            <a:r>
              <a:rPr lang="tr-TR" dirty="0" err="1"/>
              <a:t>and</a:t>
            </a:r>
            <a:r>
              <a:rPr lang="tr-TR" dirty="0"/>
              <a:t> WFP. 2015. </a:t>
            </a:r>
            <a:r>
              <a:rPr lang="tr-TR" i="1" dirty="0" err="1"/>
              <a:t>The</a:t>
            </a:r>
            <a:r>
              <a:rPr lang="tr-TR" i="1" dirty="0"/>
              <a:t> </a:t>
            </a:r>
            <a:r>
              <a:rPr lang="tr-TR" i="1" dirty="0" err="1"/>
              <a:t>State</a:t>
            </a:r>
            <a:r>
              <a:rPr lang="tr-TR" i="1" dirty="0"/>
              <a:t> of </a:t>
            </a:r>
            <a:r>
              <a:rPr lang="tr-TR" i="1" dirty="0" err="1"/>
              <a:t>Food</a:t>
            </a:r>
            <a:r>
              <a:rPr lang="tr-TR" i="1" dirty="0"/>
              <a:t> </a:t>
            </a:r>
            <a:r>
              <a:rPr lang="tr-TR" i="1" dirty="0" err="1"/>
              <a:t>Insecurity</a:t>
            </a:r>
            <a:r>
              <a:rPr lang="tr-TR" i="1" dirty="0"/>
              <a:t> in </a:t>
            </a:r>
            <a:r>
              <a:rPr lang="tr-TR" i="1" dirty="0" err="1"/>
              <a:t>the</a:t>
            </a:r>
            <a:r>
              <a:rPr lang="tr-TR" i="1" dirty="0"/>
              <a:t> World 2015. Meeting </a:t>
            </a:r>
            <a:r>
              <a:rPr lang="tr-TR" i="1" dirty="0" err="1"/>
              <a:t>the</a:t>
            </a:r>
            <a:r>
              <a:rPr lang="tr-TR" i="1" dirty="0"/>
              <a:t> 2015 International </a:t>
            </a:r>
            <a:r>
              <a:rPr lang="tr-TR" i="1" dirty="0" err="1"/>
              <a:t>Hunger</a:t>
            </a:r>
            <a:r>
              <a:rPr lang="tr-TR" i="1" dirty="0"/>
              <a:t> </a:t>
            </a:r>
            <a:r>
              <a:rPr lang="tr-TR" i="1" dirty="0" err="1"/>
              <a:t>Targets</a:t>
            </a:r>
            <a:r>
              <a:rPr lang="tr-TR" i="1" dirty="0"/>
              <a:t>: </a:t>
            </a:r>
            <a:r>
              <a:rPr lang="tr-TR" i="1" dirty="0" err="1"/>
              <a:t>Taking</a:t>
            </a:r>
            <a:r>
              <a:rPr lang="tr-TR" i="1" dirty="0"/>
              <a:t> </a:t>
            </a:r>
            <a:r>
              <a:rPr lang="tr-TR" i="1" dirty="0" err="1"/>
              <a:t>Stock</a:t>
            </a:r>
            <a:r>
              <a:rPr lang="tr-TR" i="1" dirty="0"/>
              <a:t> of </a:t>
            </a:r>
            <a:r>
              <a:rPr lang="tr-TR" i="1" dirty="0" err="1"/>
              <a:t>Uneven</a:t>
            </a:r>
            <a:r>
              <a:rPr lang="tr-TR" i="1" dirty="0"/>
              <a:t> </a:t>
            </a:r>
            <a:r>
              <a:rPr lang="tr-TR" i="1" dirty="0" err="1"/>
              <a:t>Progress</a:t>
            </a:r>
            <a:r>
              <a:rPr lang="tr-TR" i="1" dirty="0"/>
              <a:t>. </a:t>
            </a:r>
            <a:r>
              <a:rPr lang="tr-TR" dirty="0"/>
              <a:t>FAO,  Rome.</a:t>
            </a:r>
          </a:p>
          <a:p>
            <a:r>
              <a:rPr lang="tr-TR" dirty="0"/>
              <a:t>Global </a:t>
            </a:r>
            <a:r>
              <a:rPr lang="tr-TR" dirty="0" err="1"/>
              <a:t>Gender</a:t>
            </a:r>
            <a:r>
              <a:rPr lang="tr-TR" dirty="0"/>
              <a:t> </a:t>
            </a:r>
            <a:r>
              <a:rPr lang="tr-TR" dirty="0" err="1"/>
              <a:t>Gap</a:t>
            </a:r>
            <a:r>
              <a:rPr lang="tr-TR" dirty="0"/>
              <a:t> Report 2020,  World </a:t>
            </a:r>
            <a:r>
              <a:rPr lang="tr-TR" dirty="0" err="1"/>
              <a:t>Economic</a:t>
            </a:r>
            <a:r>
              <a:rPr lang="tr-TR" dirty="0"/>
              <a:t> Form.</a:t>
            </a:r>
            <a:r>
              <a:rPr lang="tr-TR" dirty="0">
                <a:hlinkClick r:id="rId2"/>
              </a:rPr>
              <a:t> https://www.weforum.org/reports/gender-gap-2020-report-100-years-pay-equality</a:t>
            </a:r>
            <a:endParaRPr lang="tr-TR" dirty="0"/>
          </a:p>
          <a:p>
            <a:r>
              <a:rPr lang="tr-TR" dirty="0"/>
              <a:t>UNDP, 2013.</a:t>
            </a:r>
            <a:r>
              <a:rPr lang="en-US" dirty="0"/>
              <a:t> Humanity Divided: Confronting Inequality in Developing Countries </a:t>
            </a:r>
            <a:r>
              <a:rPr lang="tr-TR">
                <a:hlinkClick r:id="rId3"/>
              </a:rPr>
              <a:t>https://www.undp.org/content/dam/undp/library/Poverty%20Reduction/Inclusive%20development/Humanity%20Divided/HumanityDivided_Full-Report.pdf</a:t>
            </a:r>
            <a:r>
              <a:rPr lang="tr-TR"/>
              <a:t> </a:t>
            </a:r>
            <a:endParaRPr lang="tr-TR" dirty="0"/>
          </a:p>
          <a:p>
            <a:endParaRPr lang="tr-TR" dirty="0"/>
          </a:p>
          <a:p>
            <a:endParaRPr lang="tr-TR" dirty="0"/>
          </a:p>
          <a:p>
            <a:endParaRPr lang="tr-TR" dirty="0"/>
          </a:p>
        </p:txBody>
      </p:sp>
    </p:spTree>
    <p:extLst>
      <p:ext uri="{BB962C8B-B14F-4D97-AF65-F5344CB8AC3E}">
        <p14:creationId xmlns:p14="http://schemas.microsoft.com/office/powerpoint/2010/main" val="2896988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F3FF5C-5B38-4DB8-94B5-B8D1701CAE0B}"/>
              </a:ext>
            </a:extLst>
          </p:cNvPr>
          <p:cNvSpPr>
            <a:spLocks noGrp="1"/>
          </p:cNvSpPr>
          <p:nvPr>
            <p:ph type="title"/>
          </p:nvPr>
        </p:nvSpPr>
        <p:spPr/>
        <p:txBody>
          <a:bodyPr/>
          <a:lstStyle/>
          <a:p>
            <a:r>
              <a:rPr lang="tr-TR"/>
              <a:t>Kadın ve Eşitsizlik </a:t>
            </a:r>
            <a:endParaRPr lang="tr-TR" dirty="0"/>
          </a:p>
        </p:txBody>
      </p:sp>
      <p:sp>
        <p:nvSpPr>
          <p:cNvPr id="3" name="İçerik Yer Tutucusu 2">
            <a:extLst>
              <a:ext uri="{FF2B5EF4-FFF2-40B4-BE49-F238E27FC236}">
                <a16:creationId xmlns:a16="http://schemas.microsoft.com/office/drawing/2014/main" id="{68AF64EA-D208-47D6-A72A-3A765A3D4D0A}"/>
              </a:ext>
            </a:extLst>
          </p:cNvPr>
          <p:cNvSpPr>
            <a:spLocks noGrp="1"/>
          </p:cNvSpPr>
          <p:nvPr>
            <p:ph idx="1"/>
          </p:nvPr>
        </p:nvSpPr>
        <p:spPr/>
        <p:txBody>
          <a:bodyPr>
            <a:normAutofit/>
          </a:bodyPr>
          <a:lstStyle/>
          <a:p>
            <a:r>
              <a:rPr lang="tr-TR" sz="2000"/>
              <a:t>Günümüzde özellikle azgelişmiş ülkelerde milyonlarca insan yoksulluk içinde yaşamaktadır.  Sahra altı Afrika ülkelerinde 220 milyon, Güney Asya’da 281 milyon ve Doğu Asya’da 145 milyon olmak üzere, dünyada 795 milyon insan açlık içinde yaşamaktadır (FAO, 2015). </a:t>
            </a:r>
          </a:p>
          <a:p>
            <a:endParaRPr lang="tr-TR" sz="2000"/>
          </a:p>
          <a:p>
            <a:r>
              <a:rPr lang="tr-TR" sz="2000"/>
              <a:t>Açlık içinde yaşayanların veya bu sorunlardan en çok etkilenen kişiler azgelişmiş ülkelerde yaşayan yoksullar, köylüler, kadınlar ve çocuklardır. Dünyada yoksulluk sorununu çözmek için hükümetler, sivil toplum kuruluşları, proje planlayıcıları çeşitli projeler ve politikalar geliştirmelerine rağmen soruna kesin bir çözüm bulunmuş değildir.</a:t>
            </a:r>
          </a:p>
          <a:p>
            <a:endParaRPr lang="tr-TR" sz="2000"/>
          </a:p>
          <a:p>
            <a:endParaRPr lang="tr-TR" sz="2400" b="1" dirty="0"/>
          </a:p>
        </p:txBody>
      </p:sp>
    </p:spTree>
    <p:extLst>
      <p:ext uri="{BB962C8B-B14F-4D97-AF65-F5344CB8AC3E}">
        <p14:creationId xmlns:p14="http://schemas.microsoft.com/office/powerpoint/2010/main" val="1126689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F3FF5C-5B38-4DB8-94B5-B8D1701CAE0B}"/>
              </a:ext>
            </a:extLst>
          </p:cNvPr>
          <p:cNvSpPr>
            <a:spLocks noGrp="1"/>
          </p:cNvSpPr>
          <p:nvPr>
            <p:ph type="title"/>
          </p:nvPr>
        </p:nvSpPr>
        <p:spPr/>
        <p:txBody>
          <a:bodyPr/>
          <a:lstStyle/>
          <a:p>
            <a:r>
              <a:rPr lang="tr-TR" dirty="0"/>
              <a:t>Kadın ve Eşitsizlik</a:t>
            </a:r>
          </a:p>
        </p:txBody>
      </p:sp>
      <p:sp>
        <p:nvSpPr>
          <p:cNvPr id="3" name="İçerik Yer Tutucusu 2">
            <a:extLst>
              <a:ext uri="{FF2B5EF4-FFF2-40B4-BE49-F238E27FC236}">
                <a16:creationId xmlns:a16="http://schemas.microsoft.com/office/drawing/2014/main" id="{68AF64EA-D208-47D6-A72A-3A765A3D4D0A}"/>
              </a:ext>
            </a:extLst>
          </p:cNvPr>
          <p:cNvSpPr>
            <a:spLocks noGrp="1"/>
          </p:cNvSpPr>
          <p:nvPr>
            <p:ph idx="1"/>
          </p:nvPr>
        </p:nvSpPr>
        <p:spPr/>
        <p:txBody>
          <a:bodyPr>
            <a:normAutofit/>
          </a:bodyPr>
          <a:lstStyle/>
          <a:p>
            <a:r>
              <a:rPr lang="tr-TR" sz="2000" dirty="0"/>
              <a:t>Toplumlarda dezavantajlı durumda bulunanlardan biri de kadınlardır. Toplumsal cinsiyet eşitsizliği tüm toplumlarda görülen eşitsizliklerden biridir.</a:t>
            </a:r>
          </a:p>
          <a:p>
            <a:r>
              <a:rPr lang="tr-TR" sz="2000" dirty="0"/>
              <a:t>«Toplumsal cinsiyet, sosyal ve ekonomik </a:t>
            </a:r>
            <a:r>
              <a:rPr lang="tr-TR" sz="2000" dirty="0" err="1"/>
              <a:t>tabakalaşmanın</a:t>
            </a:r>
            <a:r>
              <a:rPr lang="tr-TR" sz="2000" dirty="0"/>
              <a:t> ve sonuç olarak dışlanmanın temel göstergesidir. Birinin sosyoekonomik sınıfından bağımsız olarak, eşitlik derecesi ülkeler arasında ve zaman içinde değişse de, maddi refahta sistematik cinsiyet farklılıkları vardır. Sonuç olarak, cinsiyet eşitsizliği çoğu toplumun bir özelliğidir ve erkekler ortalama olarak sosyal, ekonomik ve politik hiyerarşilerde daha iyi durumdadırlar» (UNDP, 2013).</a:t>
            </a:r>
          </a:p>
        </p:txBody>
      </p:sp>
      <p:sp>
        <p:nvSpPr>
          <p:cNvPr id="4" name="İçerik Yer Tutucusu 3">
            <a:extLst>
              <a:ext uri="{FF2B5EF4-FFF2-40B4-BE49-F238E27FC236}">
                <a16:creationId xmlns:a16="http://schemas.microsoft.com/office/drawing/2014/main" id="{947CF2DF-CD72-4A4C-866B-AFB3E4534FDC}"/>
              </a:ext>
            </a:extLst>
          </p:cNvPr>
          <p:cNvSpPr>
            <a:spLocks noGrp="1"/>
          </p:cNvSpPr>
          <p:nvPr>
            <p:ph sz="half" idx="4294967295"/>
          </p:nvPr>
        </p:nvSpPr>
        <p:spPr>
          <a:xfrm>
            <a:off x="7878763" y="2125663"/>
            <a:ext cx="4313237" cy="3778250"/>
          </a:xfrm>
        </p:spPr>
        <p:txBody>
          <a:bodyPr>
            <a:normAutofit/>
          </a:bodyPr>
          <a:lstStyle/>
          <a:p>
            <a:endParaRPr lang="tr-TR" dirty="0"/>
          </a:p>
          <a:p>
            <a:endParaRPr lang="tr-TR" dirty="0"/>
          </a:p>
        </p:txBody>
      </p:sp>
    </p:spTree>
    <p:extLst>
      <p:ext uri="{BB962C8B-B14F-4D97-AF65-F5344CB8AC3E}">
        <p14:creationId xmlns:p14="http://schemas.microsoft.com/office/powerpoint/2010/main" val="213841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39"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DF3FF5C-5B38-4DB8-94B5-B8D1701CAE0B}"/>
              </a:ext>
            </a:extLst>
          </p:cNvPr>
          <p:cNvSpPr>
            <a:spLocks noGrp="1"/>
          </p:cNvSpPr>
          <p:nvPr>
            <p:ph type="title"/>
          </p:nvPr>
        </p:nvSpPr>
        <p:spPr>
          <a:xfrm>
            <a:off x="3373062" y="624110"/>
            <a:ext cx="8131550" cy="1280890"/>
          </a:xfrm>
        </p:spPr>
        <p:txBody>
          <a:bodyPr>
            <a:normAutofit/>
          </a:bodyPr>
          <a:lstStyle/>
          <a:p>
            <a:r>
              <a:rPr lang="tr-TR"/>
              <a:t>Kadın ve Eşitsizlik</a:t>
            </a:r>
            <a:endParaRPr lang="tr-TR" dirty="0"/>
          </a:p>
        </p:txBody>
      </p:sp>
      <p:sp>
        <p:nvSpPr>
          <p:cNvPr id="41"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3"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İçerik Yer Tutucusu 2">
            <a:extLst>
              <a:ext uri="{FF2B5EF4-FFF2-40B4-BE49-F238E27FC236}">
                <a16:creationId xmlns:a16="http://schemas.microsoft.com/office/drawing/2014/main" id="{68AF64EA-D208-47D6-A72A-3A765A3D4D0A}"/>
              </a:ext>
            </a:extLst>
          </p:cNvPr>
          <p:cNvSpPr>
            <a:spLocks noGrp="1"/>
          </p:cNvSpPr>
          <p:nvPr>
            <p:ph idx="1"/>
          </p:nvPr>
        </p:nvSpPr>
        <p:spPr>
          <a:xfrm>
            <a:off x="3373062" y="2133600"/>
            <a:ext cx="8131550" cy="3777622"/>
          </a:xfrm>
        </p:spPr>
        <p:txBody>
          <a:bodyPr>
            <a:normAutofit/>
          </a:bodyPr>
          <a:lstStyle/>
          <a:p>
            <a:r>
              <a:rPr lang="tr-TR" sz="1700" dirty="0"/>
              <a:t>Toplumlarda dezavantajlı durumda bulunanlardan biri de kadınlardır. Toplumsal cinsiyet eşitsizliği tüm toplumlarda görülen eşitsizliklerden biridir.</a:t>
            </a:r>
          </a:p>
          <a:p>
            <a:endParaRPr lang="tr-TR" sz="1700" dirty="0"/>
          </a:p>
          <a:p>
            <a:r>
              <a:rPr lang="tr-TR" sz="1700" dirty="0"/>
              <a:t>Toplumsal cinsiyet eşitsizliği, kadınların politik, ekonomik, sosyal, kültürel ve medeni alanlardaki insan hakları ve temel özgürlüklerinin tanınmasını, kullanılmasını ve bunlardan yararlanılmasını engelleyen veya ortadan kaldıran veya bunu amaçlayan ve cinsiyete bağlı olarak yapılan herhangi bir ayrım, mahrumiyet veya kısıtlama anlamına gelmektedir.</a:t>
            </a:r>
          </a:p>
          <a:p>
            <a:r>
              <a:rPr lang="tr-TR" sz="1700" dirty="0"/>
              <a:t> Cinsiyet eşitsizliği, yalnızca maddi kaynaklara farklı erişim ve bu kaynakların kontrolü yoluyla sürdürülemez. Cinsiyet normları ve </a:t>
            </a:r>
            <a:r>
              <a:rPr lang="tr-TR" sz="1700" dirty="0" err="1"/>
              <a:t>stereotipler</a:t>
            </a:r>
            <a:r>
              <a:rPr lang="tr-TR" sz="1700" dirty="0"/>
              <a:t>, toplumsal cinsiyet kimliklerini güçlendirir ve kadın ve erkeklerin davranışlarını eşitsizliğe yol açacak şekilde kısıtlar.</a:t>
            </a:r>
          </a:p>
          <a:p>
            <a:endParaRPr lang="tr-TR" sz="1700" dirty="0"/>
          </a:p>
        </p:txBody>
      </p:sp>
    </p:spTree>
    <p:extLst>
      <p:ext uri="{BB962C8B-B14F-4D97-AF65-F5344CB8AC3E}">
        <p14:creationId xmlns:p14="http://schemas.microsoft.com/office/powerpoint/2010/main" val="2311440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DF3FF5C-5B38-4DB8-94B5-B8D1701CAE0B}"/>
              </a:ext>
            </a:extLst>
          </p:cNvPr>
          <p:cNvSpPr>
            <a:spLocks noGrp="1"/>
          </p:cNvSpPr>
          <p:nvPr>
            <p:ph type="title"/>
          </p:nvPr>
        </p:nvSpPr>
        <p:spPr>
          <a:xfrm>
            <a:off x="3373062" y="624110"/>
            <a:ext cx="8131550" cy="1280890"/>
          </a:xfrm>
        </p:spPr>
        <p:txBody>
          <a:bodyPr>
            <a:normAutofit/>
          </a:bodyPr>
          <a:lstStyle/>
          <a:p>
            <a:r>
              <a:rPr lang="tr-TR"/>
              <a:t>Kadın ve Eşitsizlik</a:t>
            </a:r>
            <a:endParaRPr lang="tr-TR" dirty="0"/>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İçerik Yer Tutucusu 2">
            <a:extLst>
              <a:ext uri="{FF2B5EF4-FFF2-40B4-BE49-F238E27FC236}">
                <a16:creationId xmlns:a16="http://schemas.microsoft.com/office/drawing/2014/main" id="{68AF64EA-D208-47D6-A72A-3A765A3D4D0A}"/>
              </a:ext>
            </a:extLst>
          </p:cNvPr>
          <p:cNvSpPr>
            <a:spLocks noGrp="1"/>
          </p:cNvSpPr>
          <p:nvPr>
            <p:ph idx="1"/>
          </p:nvPr>
        </p:nvSpPr>
        <p:spPr>
          <a:xfrm>
            <a:off x="3373062" y="2133600"/>
            <a:ext cx="8131550" cy="3777622"/>
          </a:xfrm>
        </p:spPr>
        <p:txBody>
          <a:bodyPr>
            <a:normAutofit/>
          </a:bodyPr>
          <a:lstStyle/>
          <a:p>
            <a:r>
              <a:rPr lang="tr-TR" u="sng" dirty="0">
                <a:hlinkClick r:id="rId2">
                  <a:extLst>
                    <a:ext uri="{A12FA001-AC4F-418D-AE19-62706E023703}">
                      <ahyp:hlinkClr xmlns:ahyp="http://schemas.microsoft.com/office/drawing/2018/hyperlinkcolor" val="tx"/>
                    </a:ext>
                  </a:extLst>
                </a:hlinkClick>
              </a:rPr>
              <a:t>Dünya Ekonomik Forumu (WEF)</a:t>
            </a:r>
            <a:r>
              <a:rPr lang="tr-TR" u="sng" dirty="0"/>
              <a:t> tarafından 2006 yılından beri yayınlanan </a:t>
            </a:r>
            <a:r>
              <a:rPr lang="tr-TR" u="sng" dirty="0">
                <a:hlinkClick r:id="rId3">
                  <a:extLst>
                    <a:ext uri="{A12FA001-AC4F-418D-AE19-62706E023703}">
                      <ahyp:hlinkClr xmlns:ahyp="http://schemas.microsoft.com/office/drawing/2018/hyperlinkcolor" val="tx"/>
                    </a:ext>
                  </a:extLst>
                </a:hlinkClick>
              </a:rPr>
              <a:t>Küresel Cinsiyet Eşitsizliği Raporunun (</a:t>
            </a:r>
            <a:r>
              <a:rPr lang="tr-TR" u="sng" dirty="0" err="1">
                <a:hlinkClick r:id="rId3">
                  <a:extLst>
                    <a:ext uri="{A12FA001-AC4F-418D-AE19-62706E023703}">
                      <ahyp:hlinkClr xmlns:ahyp="http://schemas.microsoft.com/office/drawing/2018/hyperlinkcolor" val="tx"/>
                    </a:ext>
                  </a:extLst>
                </a:hlinkClick>
              </a:rPr>
              <a:t>The</a:t>
            </a:r>
            <a:r>
              <a:rPr lang="tr-TR" u="sng" dirty="0">
                <a:hlinkClick r:id="rId3">
                  <a:extLst>
                    <a:ext uri="{A12FA001-AC4F-418D-AE19-62706E023703}">
                      <ahyp:hlinkClr xmlns:ahyp="http://schemas.microsoft.com/office/drawing/2018/hyperlinkcolor" val="tx"/>
                    </a:ext>
                  </a:extLst>
                </a:hlinkClick>
              </a:rPr>
              <a:t> Global </a:t>
            </a:r>
            <a:r>
              <a:rPr lang="tr-TR" u="sng" dirty="0" err="1">
                <a:hlinkClick r:id="rId3">
                  <a:extLst>
                    <a:ext uri="{A12FA001-AC4F-418D-AE19-62706E023703}">
                      <ahyp:hlinkClr xmlns:ahyp="http://schemas.microsoft.com/office/drawing/2018/hyperlinkcolor" val="tx"/>
                    </a:ext>
                  </a:extLst>
                </a:hlinkClick>
              </a:rPr>
              <a:t>Gender</a:t>
            </a:r>
            <a:r>
              <a:rPr lang="tr-TR" u="sng" dirty="0">
                <a:hlinkClick r:id="rId3">
                  <a:extLst>
                    <a:ext uri="{A12FA001-AC4F-418D-AE19-62706E023703}">
                      <ahyp:hlinkClr xmlns:ahyp="http://schemas.microsoft.com/office/drawing/2018/hyperlinkcolor" val="tx"/>
                    </a:ext>
                  </a:extLst>
                </a:hlinkClick>
              </a:rPr>
              <a:t> </a:t>
            </a:r>
            <a:r>
              <a:rPr lang="tr-TR" u="sng" dirty="0" err="1">
                <a:hlinkClick r:id="rId3">
                  <a:extLst>
                    <a:ext uri="{A12FA001-AC4F-418D-AE19-62706E023703}">
                      <ahyp:hlinkClr xmlns:ahyp="http://schemas.microsoft.com/office/drawing/2018/hyperlinkcolor" val="tx"/>
                    </a:ext>
                  </a:extLst>
                </a:hlinkClick>
              </a:rPr>
              <a:t>Gap</a:t>
            </a:r>
            <a:r>
              <a:rPr lang="tr-TR" u="sng" dirty="0">
                <a:hlinkClick r:id="rId3">
                  <a:extLst>
                    <a:ext uri="{A12FA001-AC4F-418D-AE19-62706E023703}">
                      <ahyp:hlinkClr xmlns:ahyp="http://schemas.microsoft.com/office/drawing/2018/hyperlinkcolor" val="tx"/>
                    </a:ext>
                  </a:extLst>
                </a:hlinkClick>
              </a:rPr>
              <a:t> Report)</a:t>
            </a:r>
            <a:r>
              <a:rPr lang="tr-TR" u="sng" dirty="0"/>
              <a:t> 13’üncü sayısı paylaşıldı. </a:t>
            </a:r>
          </a:p>
          <a:p>
            <a:r>
              <a:rPr lang="tr-TR" dirty="0"/>
              <a:t>149 ülkenin değerlendirildiği Küresel Cinsiyet Eşitsizliği Raporunda, ülkeler cinsiyet eşitliği konusundaki performanslarına göre sıralanıyor. WEF, bu sıralamayı yaparken eşit işe eşit ücret, parlamentodaki kadın sayısı, ortalama yaşam süresi, bakım ekonomisi, teknolojiye erişim gibi 70 kriterden faydalanıyor. Sıralama, söz konusu ülkelerde cinsiyet uçurumunun kaç yılda kapanacağını da gösteriyor.</a:t>
            </a:r>
          </a:p>
          <a:p>
            <a:endParaRPr lang="tr-TR" b="1" dirty="0"/>
          </a:p>
        </p:txBody>
      </p:sp>
    </p:spTree>
    <p:extLst>
      <p:ext uri="{BB962C8B-B14F-4D97-AF65-F5344CB8AC3E}">
        <p14:creationId xmlns:p14="http://schemas.microsoft.com/office/powerpoint/2010/main" val="1796825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F3FF5C-5B38-4DB8-94B5-B8D1701CAE0B}"/>
              </a:ext>
            </a:extLst>
          </p:cNvPr>
          <p:cNvSpPr>
            <a:spLocks noGrp="1"/>
          </p:cNvSpPr>
          <p:nvPr>
            <p:ph type="title"/>
          </p:nvPr>
        </p:nvSpPr>
        <p:spPr/>
        <p:txBody>
          <a:bodyPr/>
          <a:lstStyle/>
          <a:p>
            <a:r>
              <a:rPr lang="tr-TR" dirty="0"/>
              <a:t>Kadın ve Eşitsizlik</a:t>
            </a:r>
          </a:p>
        </p:txBody>
      </p:sp>
      <p:sp>
        <p:nvSpPr>
          <p:cNvPr id="3" name="İçerik Yer Tutucusu 2">
            <a:extLst>
              <a:ext uri="{FF2B5EF4-FFF2-40B4-BE49-F238E27FC236}">
                <a16:creationId xmlns:a16="http://schemas.microsoft.com/office/drawing/2014/main" id="{68AF64EA-D208-47D6-A72A-3A765A3D4D0A}"/>
              </a:ext>
            </a:extLst>
          </p:cNvPr>
          <p:cNvSpPr>
            <a:spLocks noGrp="1"/>
          </p:cNvSpPr>
          <p:nvPr>
            <p:ph idx="1"/>
          </p:nvPr>
        </p:nvSpPr>
        <p:spPr/>
        <p:txBody>
          <a:bodyPr>
            <a:normAutofit/>
          </a:bodyPr>
          <a:lstStyle/>
          <a:p>
            <a:r>
              <a:rPr lang="tr-TR" sz="2800" dirty="0"/>
              <a:t>Dünya Ekonomik Forumu’nun 2019 Cinsiyet Eşitliği Raporu’na göre politika, ekonomi, sağlık ve eğitim arasındaki toplumsal cinsiyet farkının kapatılmasının üç yıl içinde ilk kez daraldığı tespit edildi. Bu yılki yörüngeye göre, geçen yıl hesaplanan 108 yıla kıyasla bu açığı kapatmak 99.5 yıl sürecek.</a:t>
            </a:r>
          </a:p>
          <a:p>
            <a:endParaRPr lang="tr-TR" sz="2400" b="1" dirty="0"/>
          </a:p>
        </p:txBody>
      </p:sp>
    </p:spTree>
    <p:extLst>
      <p:ext uri="{BB962C8B-B14F-4D97-AF65-F5344CB8AC3E}">
        <p14:creationId xmlns:p14="http://schemas.microsoft.com/office/powerpoint/2010/main" val="4223471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94" name="Group 93">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5"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96"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97"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98"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99"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00"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01"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02"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03"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04"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05"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06"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8" name="Group 107">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09"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10"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11"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12"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13"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14"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15"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16"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17"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18"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19"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20"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22" name="Rectangle 121">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24"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126" name="Rectangle 125">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DF3FF5C-5B38-4DB8-94B5-B8D1701CAE0B}"/>
              </a:ext>
            </a:extLst>
          </p:cNvPr>
          <p:cNvSpPr>
            <a:spLocks noGrp="1"/>
          </p:cNvSpPr>
          <p:nvPr>
            <p:ph type="title"/>
          </p:nvPr>
        </p:nvSpPr>
        <p:spPr>
          <a:xfrm>
            <a:off x="649224" y="645106"/>
            <a:ext cx="3650279" cy="1259894"/>
          </a:xfrm>
        </p:spPr>
        <p:txBody>
          <a:bodyPr vert="horz" lIns="91440" tIns="45720" rIns="91440" bIns="45720" rtlCol="0" anchor="t">
            <a:normAutofit/>
          </a:bodyPr>
          <a:lstStyle/>
          <a:p>
            <a:r>
              <a:rPr lang="en-US"/>
              <a:t>Kadın ve Eşitsizlik</a:t>
            </a:r>
          </a:p>
        </p:txBody>
      </p:sp>
      <p:sp>
        <p:nvSpPr>
          <p:cNvPr id="128" name="Rectangle 127">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İçerik Yer Tutucusu 2">
            <a:extLst>
              <a:ext uri="{FF2B5EF4-FFF2-40B4-BE49-F238E27FC236}">
                <a16:creationId xmlns:a16="http://schemas.microsoft.com/office/drawing/2014/main" id="{68AF64EA-D208-47D6-A72A-3A765A3D4D0A}"/>
              </a:ext>
            </a:extLst>
          </p:cNvPr>
          <p:cNvSpPr>
            <a:spLocks noGrp="1"/>
          </p:cNvSpPr>
          <p:nvPr>
            <p:ph sz="half" idx="1"/>
          </p:nvPr>
        </p:nvSpPr>
        <p:spPr>
          <a:xfrm>
            <a:off x="649225" y="2133600"/>
            <a:ext cx="3650278" cy="3759253"/>
          </a:xfrm>
        </p:spPr>
        <p:txBody>
          <a:bodyPr vert="horz" lIns="91440" tIns="45720" rIns="91440" bIns="45720" rtlCol="0">
            <a:normAutofit/>
          </a:bodyPr>
          <a:lstStyle/>
          <a:p>
            <a:pPr fontAlgn="base">
              <a:lnSpc>
                <a:spcPct val="90000"/>
              </a:lnSpc>
            </a:pPr>
            <a:r>
              <a:rPr lang="en-US" sz="1400" b="1"/>
              <a:t>Küresel Cinsiyet Eşitsizliği Raporundan satırbaşları:</a:t>
            </a:r>
          </a:p>
          <a:p>
            <a:pPr lvl="0" fontAlgn="base">
              <a:lnSpc>
                <a:spcPct val="90000"/>
              </a:lnSpc>
            </a:pPr>
            <a:r>
              <a:rPr lang="en-US" sz="1400"/>
              <a:t>Küresel Cinsiyet Eşitsizliği Raporunun ilk yayınlandığı 2006'dan bu yana cinsiyet eşitliğindeki uçurumun yüzde 3,6 azaldı. Bununla beraber 2018’de bu oranda ciddi bir yavaşlama görüldü. 2018'de cinsiyet eşitsizliğindeki azalma sadece binde 3 olarak gerçekleşti.</a:t>
            </a:r>
          </a:p>
          <a:p>
            <a:pPr lvl="0" fontAlgn="base">
              <a:lnSpc>
                <a:spcPct val="90000"/>
              </a:lnSpc>
            </a:pPr>
            <a:r>
              <a:rPr lang="en-US" sz="1400"/>
              <a:t>Eğer cinsiyet eşitliği konusundaki ilerleme bu hızla devam ederse, cinsiyet eşitliği uçurumunun kapanması için 108 yıl geçmesi gerekecek. Ekonomik alandaki eşitliğin sağlanması için gereken süre ise 202 yılı bulacak.</a:t>
            </a:r>
          </a:p>
          <a:p>
            <a:pPr>
              <a:lnSpc>
                <a:spcPct val="90000"/>
              </a:lnSpc>
            </a:pPr>
            <a:endParaRPr lang="en-US" sz="1400" b="1"/>
          </a:p>
        </p:txBody>
      </p:sp>
      <p:pic>
        <p:nvPicPr>
          <p:cNvPr id="5" name="İçerik Yer Tutucusu 4">
            <a:extLst>
              <a:ext uri="{FF2B5EF4-FFF2-40B4-BE49-F238E27FC236}">
                <a16:creationId xmlns:a16="http://schemas.microsoft.com/office/drawing/2014/main" id="{77D09230-8A9D-4BEE-9FED-5B4801A5C0FA}"/>
              </a:ext>
            </a:extLst>
          </p:cNvPr>
          <p:cNvPicPr>
            <a:picLocks noGrp="1" noChangeAspect="1"/>
          </p:cNvPicPr>
          <p:nvPr>
            <p:ph sz="half" idx="2"/>
          </p:nvPr>
        </p:nvPicPr>
        <p:blipFill>
          <a:blip r:embed="rId2"/>
          <a:stretch>
            <a:fillRect/>
          </a:stretch>
        </p:blipFill>
        <p:spPr>
          <a:xfrm>
            <a:off x="4619543" y="1046141"/>
            <a:ext cx="6953577" cy="4440650"/>
          </a:xfrm>
          <a:prstGeom prst="rect">
            <a:avLst/>
          </a:prstGeom>
        </p:spPr>
      </p:pic>
      <p:sp>
        <p:nvSpPr>
          <p:cNvPr id="130"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8112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DF3FF5C-5B38-4DB8-94B5-B8D1701CAE0B}"/>
              </a:ext>
            </a:extLst>
          </p:cNvPr>
          <p:cNvSpPr>
            <a:spLocks noGrp="1"/>
          </p:cNvSpPr>
          <p:nvPr>
            <p:ph type="title"/>
          </p:nvPr>
        </p:nvSpPr>
        <p:spPr>
          <a:xfrm>
            <a:off x="3373062" y="624110"/>
            <a:ext cx="8131550" cy="1280890"/>
          </a:xfrm>
        </p:spPr>
        <p:txBody>
          <a:bodyPr>
            <a:normAutofit/>
          </a:bodyPr>
          <a:lstStyle/>
          <a:p>
            <a:r>
              <a:rPr lang="tr-TR" dirty="0"/>
              <a:t>Kadın ve Eşitsizlik</a:t>
            </a:r>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İçerik Yer Tutucusu 2">
            <a:extLst>
              <a:ext uri="{FF2B5EF4-FFF2-40B4-BE49-F238E27FC236}">
                <a16:creationId xmlns:a16="http://schemas.microsoft.com/office/drawing/2014/main" id="{68AF64EA-D208-47D6-A72A-3A765A3D4D0A}"/>
              </a:ext>
            </a:extLst>
          </p:cNvPr>
          <p:cNvSpPr>
            <a:spLocks noGrp="1"/>
          </p:cNvSpPr>
          <p:nvPr>
            <p:ph idx="1"/>
          </p:nvPr>
        </p:nvSpPr>
        <p:spPr>
          <a:xfrm>
            <a:off x="3373062" y="2133600"/>
            <a:ext cx="8131550" cy="3777622"/>
          </a:xfrm>
        </p:spPr>
        <p:txBody>
          <a:bodyPr>
            <a:normAutofit lnSpcReduction="10000"/>
          </a:bodyPr>
          <a:lstStyle/>
          <a:p>
            <a:pPr lvl="0" fontAlgn="base"/>
            <a:r>
              <a:rPr lang="tr-TR" sz="2400" dirty="0"/>
              <a:t>Eğitim ve sağlık hizmetlerine erişim ile siyasi hayatta temsil konularında kadın-erkek eşitsizliği son 10 yılda iyileşmeler görülüyor. Bununla beraber bu alanlardaki performans 2017’nin gerisinde kalmış durumda.</a:t>
            </a:r>
          </a:p>
          <a:p>
            <a:pPr lvl="0" fontAlgn="base"/>
            <a:r>
              <a:rPr lang="tr-TR" sz="2400" dirty="0"/>
              <a:t>Geleceğin trendlerinde önemli yeri olan yapay zeka gibi konularda ise kadınlar geride kalıyor. </a:t>
            </a:r>
            <a:r>
              <a:rPr lang="tr-TR" sz="2400" dirty="0" err="1"/>
              <a:t>LinkedIn</a:t>
            </a:r>
            <a:r>
              <a:rPr lang="tr-TR" sz="2400" dirty="0"/>
              <a:t> işbirliğiyle yapılan değerlendirmenin sonuçlarına göre yapay zeka alanında çalışanların sadece %22’si kadın. </a:t>
            </a:r>
          </a:p>
          <a:p>
            <a:endParaRPr lang="tr-TR" b="1" dirty="0"/>
          </a:p>
        </p:txBody>
      </p:sp>
    </p:spTree>
    <p:extLst>
      <p:ext uri="{BB962C8B-B14F-4D97-AF65-F5344CB8AC3E}">
        <p14:creationId xmlns:p14="http://schemas.microsoft.com/office/powerpoint/2010/main" val="4213339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52C971-AA40-493F-A4AB-47979A3721B8}"/>
              </a:ext>
            </a:extLst>
          </p:cNvPr>
          <p:cNvSpPr>
            <a:spLocks noGrp="1"/>
          </p:cNvSpPr>
          <p:nvPr>
            <p:ph type="title"/>
          </p:nvPr>
        </p:nvSpPr>
        <p:spPr/>
        <p:txBody>
          <a:bodyPr/>
          <a:lstStyle/>
          <a:p>
            <a:r>
              <a:rPr lang="tr-TR" dirty="0"/>
              <a:t>Kadın ve Eşitsizlik </a:t>
            </a:r>
          </a:p>
        </p:txBody>
      </p:sp>
      <p:sp>
        <p:nvSpPr>
          <p:cNvPr id="3" name="İçerik Yer Tutucusu 2">
            <a:extLst>
              <a:ext uri="{FF2B5EF4-FFF2-40B4-BE49-F238E27FC236}">
                <a16:creationId xmlns:a16="http://schemas.microsoft.com/office/drawing/2014/main" id="{8CE47EB3-B455-428C-A90F-FF759137A5E7}"/>
              </a:ext>
            </a:extLst>
          </p:cNvPr>
          <p:cNvSpPr>
            <a:spLocks noGrp="1"/>
          </p:cNvSpPr>
          <p:nvPr>
            <p:ph sz="half" idx="1"/>
          </p:nvPr>
        </p:nvSpPr>
        <p:spPr/>
        <p:txBody>
          <a:bodyPr>
            <a:normAutofit lnSpcReduction="10000"/>
          </a:bodyPr>
          <a:lstStyle/>
          <a:p>
            <a:pPr lvl="0" fontAlgn="base"/>
            <a:r>
              <a:rPr lang="tr-TR" sz="3200" b="1" dirty="0"/>
              <a:t>2018 Küresel Cinsiyet Eşitsizliği Raporuna</a:t>
            </a:r>
            <a:r>
              <a:rPr lang="tr-TR" sz="3200" dirty="0"/>
              <a:t> göre, cinsiyet eşitliğinin en yüksek oranda sağlayan ilk 10 ülke aşağıdaki şekilde sıralandı:</a:t>
            </a:r>
          </a:p>
          <a:p>
            <a:endParaRPr lang="tr-TR" dirty="0"/>
          </a:p>
        </p:txBody>
      </p:sp>
      <p:sp>
        <p:nvSpPr>
          <p:cNvPr id="4" name="İçerik Yer Tutucusu 3">
            <a:extLst>
              <a:ext uri="{FF2B5EF4-FFF2-40B4-BE49-F238E27FC236}">
                <a16:creationId xmlns:a16="http://schemas.microsoft.com/office/drawing/2014/main" id="{B0404027-CA09-4BA0-8349-405ED9304D7B}"/>
              </a:ext>
            </a:extLst>
          </p:cNvPr>
          <p:cNvSpPr>
            <a:spLocks noGrp="1"/>
          </p:cNvSpPr>
          <p:nvPr>
            <p:ph sz="half" idx="2"/>
          </p:nvPr>
        </p:nvSpPr>
        <p:spPr/>
        <p:txBody>
          <a:bodyPr>
            <a:normAutofit lnSpcReduction="10000"/>
          </a:bodyPr>
          <a:lstStyle/>
          <a:p>
            <a:pPr lvl="0" fontAlgn="base"/>
            <a:r>
              <a:rPr lang="tr-TR" dirty="0"/>
              <a:t>İzlanda </a:t>
            </a:r>
          </a:p>
          <a:p>
            <a:pPr lvl="0" fontAlgn="base"/>
            <a:r>
              <a:rPr lang="tr-TR" dirty="0"/>
              <a:t>Norveç</a:t>
            </a:r>
          </a:p>
          <a:p>
            <a:pPr lvl="0" fontAlgn="base"/>
            <a:r>
              <a:rPr lang="tr-TR" dirty="0"/>
              <a:t>İsveç</a:t>
            </a:r>
          </a:p>
          <a:p>
            <a:pPr lvl="0" fontAlgn="base"/>
            <a:r>
              <a:rPr lang="tr-TR" dirty="0"/>
              <a:t>Finlandiya</a:t>
            </a:r>
          </a:p>
          <a:p>
            <a:pPr lvl="0" fontAlgn="base"/>
            <a:r>
              <a:rPr lang="tr-TR" dirty="0"/>
              <a:t>Nikaragua</a:t>
            </a:r>
          </a:p>
          <a:p>
            <a:pPr lvl="0" fontAlgn="base"/>
            <a:r>
              <a:rPr lang="tr-TR" dirty="0"/>
              <a:t>Ruanda</a:t>
            </a:r>
          </a:p>
          <a:p>
            <a:pPr lvl="0" fontAlgn="base"/>
            <a:r>
              <a:rPr lang="tr-TR" dirty="0"/>
              <a:t>Yeni Zelanda</a:t>
            </a:r>
          </a:p>
          <a:p>
            <a:pPr lvl="0" fontAlgn="base"/>
            <a:r>
              <a:rPr lang="tr-TR" dirty="0"/>
              <a:t>Filipinler</a:t>
            </a:r>
          </a:p>
          <a:p>
            <a:pPr lvl="0" fontAlgn="base"/>
            <a:r>
              <a:rPr lang="tr-TR" dirty="0"/>
              <a:t>İrlanda</a:t>
            </a:r>
          </a:p>
          <a:p>
            <a:pPr lvl="0" fontAlgn="base"/>
            <a:r>
              <a:rPr lang="tr-TR" dirty="0"/>
              <a:t>Namibya</a:t>
            </a:r>
          </a:p>
          <a:p>
            <a:endParaRPr lang="tr-TR" dirty="0"/>
          </a:p>
        </p:txBody>
      </p:sp>
    </p:spTree>
    <p:extLst>
      <p:ext uri="{BB962C8B-B14F-4D97-AF65-F5344CB8AC3E}">
        <p14:creationId xmlns:p14="http://schemas.microsoft.com/office/powerpoint/2010/main" val="274536398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TotalTime>
  <Words>694</Words>
  <Application>Microsoft Office PowerPoint</Application>
  <PresentationFormat>Geniş ekran</PresentationFormat>
  <Paragraphs>42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Kadın ve Eşitsizlik   </vt:lpstr>
      <vt:lpstr>Kadın ve Eşitsizlik </vt:lpstr>
      <vt:lpstr>Kadın ve Eşitsizlik</vt:lpstr>
      <vt:lpstr>Kadın ve Eşitsizlik</vt:lpstr>
      <vt:lpstr>Kadın ve Eşitsizlik</vt:lpstr>
      <vt:lpstr>Kadın ve Eşitsizlik</vt:lpstr>
      <vt:lpstr>Kadın ve Eşitsizlik</vt:lpstr>
      <vt:lpstr>Kadın ve Eşitsizlik</vt:lpstr>
      <vt:lpstr>Kadın ve Eşitsizlik </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Kadın ve Eşitsizlik   </dc:title>
  <dc:creator>Mavis</dc:creator>
  <cp:lastModifiedBy>Mavis</cp:lastModifiedBy>
  <cp:revision>1</cp:revision>
  <dcterms:created xsi:type="dcterms:W3CDTF">2020-05-19T23:28:40Z</dcterms:created>
  <dcterms:modified xsi:type="dcterms:W3CDTF">2020-05-19T23:29:53Z</dcterms:modified>
</cp:coreProperties>
</file>