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3" r:id="rId5"/>
    <p:sldId id="260" r:id="rId6"/>
    <p:sldId id="265" r:id="rId7"/>
    <p:sldId id="266" r:id="rId8"/>
    <p:sldId id="264" r:id="rId9"/>
    <p:sldId id="267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31" d="100"/>
          <a:sy n="31" d="100"/>
        </p:scale>
        <p:origin x="-205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A42453-474F-5940-988F-2F6B7780910F}" type="datetimeFigureOut">
              <a:rPr lang="en-US" smtClean="0"/>
              <a:t>05/05/20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268515-0553-E94F-9636-8F407656F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796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1507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>
              <a:latin typeface="Calibri" charset="0"/>
              <a:ea typeface="MS PGothic" charset="0"/>
            </a:endParaRPr>
          </a:p>
        </p:txBody>
      </p:sp>
      <p:sp>
        <p:nvSpPr>
          <p:cNvPr id="2150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Perpetua" charset="0"/>
                <a:ea typeface="MS PGothic" charset="0"/>
                <a:cs typeface="MS PGothic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charset="0"/>
                <a:ea typeface="MS PGothic" charset="0"/>
                <a:cs typeface="MS PGothic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charset="0"/>
                <a:ea typeface="MS PGothic" charset="0"/>
                <a:cs typeface="MS PGothic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charset="0"/>
                <a:ea typeface="MS PGothic" charset="0"/>
                <a:cs typeface="MS PGothic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  <a:ea typeface="MS PGothic" charset="0"/>
                <a:cs typeface="MS PGothic" charset="0"/>
              </a:defRPr>
            </a:lvl9pPr>
          </a:lstStyle>
          <a:p>
            <a:fld id="{82AE8BA1-E704-7443-8A51-0F104DC207F6}" type="slidenum">
              <a:rPr lang="en-US">
                <a:cs typeface="Arial" charset="0"/>
              </a:rPr>
              <a:pPr/>
              <a:t>10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E0D1E-5619-F143-B30C-B0B81C758C92}" type="datetimeFigureOut">
              <a:rPr lang="en-US" smtClean="0"/>
              <a:t>05/05/20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6F79-A33F-5742-8723-470E3A158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652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E0D1E-5619-F143-B30C-B0B81C758C92}" type="datetimeFigureOut">
              <a:rPr lang="en-US" smtClean="0"/>
              <a:t>05/05/20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6F79-A33F-5742-8723-470E3A158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021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E0D1E-5619-F143-B30C-B0B81C758C92}" type="datetimeFigureOut">
              <a:rPr lang="en-US" smtClean="0"/>
              <a:t>05/05/20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6F79-A33F-5742-8723-470E3A158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040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E0D1E-5619-F143-B30C-B0B81C758C92}" type="datetimeFigureOut">
              <a:rPr lang="en-US" smtClean="0"/>
              <a:t>05/05/20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6F79-A33F-5742-8723-470E3A158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160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E0D1E-5619-F143-B30C-B0B81C758C92}" type="datetimeFigureOut">
              <a:rPr lang="en-US" smtClean="0"/>
              <a:t>05/05/20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6F79-A33F-5742-8723-470E3A158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307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E0D1E-5619-F143-B30C-B0B81C758C92}" type="datetimeFigureOut">
              <a:rPr lang="en-US" smtClean="0"/>
              <a:t>05/05/20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6F79-A33F-5742-8723-470E3A158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063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E0D1E-5619-F143-B30C-B0B81C758C92}" type="datetimeFigureOut">
              <a:rPr lang="en-US" smtClean="0"/>
              <a:t>05/05/20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6F79-A33F-5742-8723-470E3A158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501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E0D1E-5619-F143-B30C-B0B81C758C92}" type="datetimeFigureOut">
              <a:rPr lang="en-US" smtClean="0"/>
              <a:t>05/05/20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6F79-A33F-5742-8723-470E3A158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663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E0D1E-5619-F143-B30C-B0B81C758C92}" type="datetimeFigureOut">
              <a:rPr lang="en-US" smtClean="0"/>
              <a:t>05/05/20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6F79-A33F-5742-8723-470E3A158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802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E0D1E-5619-F143-B30C-B0B81C758C92}" type="datetimeFigureOut">
              <a:rPr lang="en-US" smtClean="0"/>
              <a:t>05/05/20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6F79-A33F-5742-8723-470E3A158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099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E0D1E-5619-F143-B30C-B0B81C758C92}" type="datetimeFigureOut">
              <a:rPr lang="en-US" smtClean="0"/>
              <a:t>05/05/20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6F79-A33F-5742-8723-470E3A158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41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E0D1E-5619-F143-B30C-B0B81C758C92}" type="datetimeFigureOut">
              <a:rPr lang="en-US" smtClean="0"/>
              <a:t>05/05/20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D6F79-A33F-5742-8723-470E3A158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295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Sağlık</a:t>
            </a:r>
            <a:r>
              <a:rPr lang="en-US" dirty="0" smtClean="0"/>
              <a:t> </a:t>
            </a:r>
            <a:r>
              <a:rPr lang="en-US" dirty="0" err="1" smtClean="0"/>
              <a:t>Kurumlarında</a:t>
            </a:r>
            <a:r>
              <a:rPr lang="en-US" dirty="0" smtClean="0"/>
              <a:t> </a:t>
            </a:r>
            <a:r>
              <a:rPr lang="en-US" dirty="0" err="1" smtClean="0"/>
              <a:t>Üretim</a:t>
            </a:r>
            <a:r>
              <a:rPr lang="en-US" dirty="0" smtClean="0"/>
              <a:t> </a:t>
            </a:r>
            <a:r>
              <a:rPr lang="en-US" dirty="0" err="1" smtClean="0"/>
              <a:t>Yönetimi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391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>
                <a:latin typeface="Calibri" charset="0"/>
                <a:ea typeface="MS PGothic" charset="0"/>
              </a:rPr>
              <a:t>Kaynaklar</a:t>
            </a:r>
          </a:p>
        </p:txBody>
      </p:sp>
      <p:sp>
        <p:nvSpPr>
          <p:cNvPr id="75779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en-US" sz="2400" dirty="0" smtClean="0">
              <a:ea typeface="+mn-ea"/>
              <a:cs typeface="+mn-cs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tr-TR" sz="2400" dirty="0" smtClean="0">
              <a:ea typeface="+mn-ea"/>
              <a:cs typeface="+mn-cs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tr-TR" sz="2400" dirty="0" smtClean="0">
              <a:ea typeface="+mn-ea"/>
              <a:cs typeface="+mn-cs"/>
            </a:endParaRPr>
          </a:p>
          <a:p>
            <a:pPr marL="0" indent="0" eaLnBrk="1" fontAlgn="auto" hangingPunct="1">
              <a:spcBef>
                <a:spcPts val="580"/>
              </a:spcBef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tr-TR" dirty="0" smtClean="0">
              <a:ea typeface="+mn-ea"/>
              <a:cs typeface="+mn-cs"/>
            </a:endParaRPr>
          </a:p>
        </p:txBody>
      </p:sp>
      <p:graphicFrame>
        <p:nvGraphicFramePr>
          <p:cNvPr id="3" name="Tablo 2"/>
          <p:cNvGraphicFramePr>
            <a:graphicFrameLocks noGrp="1"/>
          </p:cNvGraphicFramePr>
          <p:nvPr/>
        </p:nvGraphicFramePr>
        <p:xfrm>
          <a:off x="539750" y="1700213"/>
          <a:ext cx="7427913" cy="4066223"/>
        </p:xfrm>
        <a:graphic>
          <a:graphicData uri="http://schemas.openxmlformats.org/drawingml/2006/table">
            <a:tbl>
              <a:tblPr/>
              <a:tblGrid>
                <a:gridCol w="7427913"/>
              </a:tblGrid>
              <a:tr h="731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PGothic" charset="0"/>
                          <a:cs typeface="Arial" charset="0"/>
                        </a:rPr>
                        <a:t>Kobu, Bülent; </a:t>
                      </a:r>
                      <a:r>
                        <a:rPr kumimoji="0" lang="ja-JP" alt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PGothic" charset="0"/>
                          <a:cs typeface="HG創英ﾌﾟﾚｾﾞﾝｽEB" charset="0"/>
                        </a:rPr>
                        <a:t>“</a:t>
                      </a:r>
                      <a:r>
                        <a:rPr kumimoji="0" lang="tr-TR" altLang="ja-JP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PGothic" charset="0"/>
                          <a:cs typeface="Arial" charset="0"/>
                        </a:rPr>
                        <a:t>üretim yönetimi</a:t>
                      </a:r>
                      <a:r>
                        <a:rPr kumimoji="0" lang="ja-JP" alt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PGothic" charset="0"/>
                          <a:cs typeface="MS PGothic" charset="0"/>
                        </a:rPr>
                        <a:t>”</a:t>
                      </a:r>
                      <a:r>
                        <a:rPr kumimoji="0" lang="tr-TR" altLang="ja-JP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PGothic" charset="0"/>
                          <a:cs typeface="Arial" charset="0"/>
                        </a:rPr>
                        <a:t>; avcıol basım yayın, 1999.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PGothic" charset="0"/>
                          <a:cs typeface="Arial" charset="0"/>
                        </a:rPr>
                        <a:t>Üreten, Sevinç; </a:t>
                      </a:r>
                      <a:r>
                        <a:rPr kumimoji="0" lang="ja-JP" alt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PGothic" charset="0"/>
                          <a:cs typeface="MS PGothic" charset="0"/>
                        </a:rPr>
                        <a:t>“</a:t>
                      </a:r>
                      <a:r>
                        <a:rPr kumimoji="0" lang="tr-TR" altLang="ja-JP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PGothic" charset="0"/>
                          <a:cs typeface="Arial" charset="0"/>
                        </a:rPr>
                        <a:t>Üretim/İşlemler Yönetimi</a:t>
                      </a:r>
                      <a:r>
                        <a:rPr kumimoji="0" lang="ja-JP" alt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PGothic" charset="0"/>
                          <a:cs typeface="MS PGothic" charset="0"/>
                        </a:rPr>
                        <a:t>”</a:t>
                      </a:r>
                      <a:r>
                        <a:rPr kumimoji="0" lang="tr-TR" altLang="ja-JP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PGothic" charset="0"/>
                          <a:cs typeface="Arial" charset="0"/>
                        </a:rPr>
                        <a:t>; Gazi Kitabevi, 2006.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S PGothic" charset="0"/>
                          <a:cs typeface="Arial" charset="0"/>
                        </a:rPr>
                        <a:t>Karafakioğlu, M. (1998), Sağlık Hizmetleri Pazarlaması, İstanbul Üniversitesi İşletme Fakültesi Yayını, İstanbul.</a:t>
                      </a:r>
                    </a:p>
                  </a:txBody>
                  <a:tcPr marL="44449" marR="4444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S PGothic" charset="0"/>
                          <a:cs typeface="Arial" charset="0"/>
                        </a:rPr>
                        <a:t>Tengilimoğlu, Dilaver (2012), Sağlık Hizmetleri Pazarlaması, Siyasal Kitabevi, Ankara.</a:t>
                      </a:r>
                    </a:p>
                  </a:txBody>
                  <a:tcPr marL="44449" marR="4444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S PGothic" charset="0"/>
                          <a:cs typeface="Arial" charset="0"/>
                        </a:rPr>
                        <a:t>Korkmaz, S., Eser, Z., Öztürk, A.S., Işın, F. B., (2009). Pazarlama Kavramlar-İlkeler-Kararlar.</a:t>
                      </a: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S PGothic" charset="0"/>
                          <a:cs typeface="Arial" charset="0"/>
                        </a:rPr>
                        <a:t> Siyasal Kitabevi, Ankara.</a:t>
                      </a:r>
                    </a:p>
                  </a:txBody>
                  <a:tcPr marL="44449" marR="4444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S PGothic" charset="0"/>
                          <a:cs typeface="Arial" charset="0"/>
                        </a:rPr>
                        <a:t>Eser, Z., (2007), Hizmetlerde Pazarlama İletişimi </a:t>
                      </a: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S PGothic" charset="0"/>
                          <a:cs typeface="Arial" charset="0"/>
                        </a:rPr>
                        <a:t>Siyasal Kitabevi, Ankara.</a:t>
                      </a:r>
                    </a:p>
                  </a:txBody>
                  <a:tcPr marL="44449" marR="4444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S PGothic" charset="0"/>
                          <a:cs typeface="Arial" charset="0"/>
                        </a:rPr>
                        <a:t>Kotler, P. (2011), A</a:t>
                      </a:r>
                      <a:r>
                        <a:rPr kumimoji="0" lang="ja-JP" alt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S PGothic" charset="0"/>
                          <a:cs typeface="Arial" charset="0"/>
                        </a:rPr>
                        <a:t>’</a:t>
                      </a:r>
                      <a:r>
                        <a:rPr kumimoji="0" lang="tr-TR" altLang="ja-JP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S PGothic" charset="0"/>
                          <a:cs typeface="Arial" charset="0"/>
                        </a:rPr>
                        <a:t>dan Z</a:t>
                      </a:r>
                      <a:r>
                        <a:rPr kumimoji="0" lang="ja-JP" alt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S PGothic" charset="0"/>
                          <a:cs typeface="Arial" charset="0"/>
                        </a:rPr>
                        <a:t>’</a:t>
                      </a:r>
                      <a:r>
                        <a:rPr kumimoji="0" lang="tr-TR" altLang="ja-JP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S PGothic" charset="0"/>
                          <a:cs typeface="Arial" charset="0"/>
                        </a:rPr>
                        <a:t>ye Pazarlama Çeviren: Aslı Kalem Bakkal. Mediacat</a:t>
                      </a: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S PGothic" charset="0"/>
                        <a:cs typeface="Arial" charset="0"/>
                      </a:endParaRPr>
                    </a:p>
                  </a:txBody>
                  <a:tcPr marL="44449" marR="4444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S PGothic" charset="0"/>
                          <a:cs typeface="Arial" charset="0"/>
                        </a:rPr>
                        <a:t>Kotler, P., Clarke, N. R. (1987), Marketing for Health Care Organization, Prentice-Hall  Inc.</a:t>
                      </a:r>
                    </a:p>
                  </a:txBody>
                  <a:tcPr marL="44449" marR="4444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S PGothic" charset="0"/>
                          <a:cs typeface="Arial" charset="0"/>
                        </a:rPr>
                        <a:t>Berkowitz, N.E. (1996), Essentials of Health Care Marketing, An Aspen Publication.</a:t>
                      </a:r>
                    </a:p>
                  </a:txBody>
                  <a:tcPr marL="44449" marR="4444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S PGothic" charset="0"/>
                          <a:cs typeface="Arial" charset="0"/>
                        </a:rPr>
                        <a:t>Kotler, Philip (2011), Kamu Sektöründe Pazarlama Çeviren: Zeynep Kökkaya Chalar Mediacat</a:t>
                      </a:r>
                    </a:p>
                  </a:txBody>
                  <a:tcPr marL="44449" marR="4444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S PGothic" charset="0"/>
                          <a:cs typeface="Arial" charset="0"/>
                        </a:rPr>
                        <a:t>Mucuk, İ. (2012), Pazarlama İlkeleri, Türkmen Kitabevi, İstanbul.</a:t>
                      </a:r>
                    </a:p>
                  </a:txBody>
                  <a:tcPr marL="44449" marR="4444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S PGothic" charset="0"/>
                          <a:cs typeface="Arial" charset="0"/>
                        </a:rPr>
                        <a:t>Eser, Z., Özdoğan, F.B. (2006), Sosyal Pazarlama, Siyasal Kitabevi, Ankara.</a:t>
                      </a:r>
                    </a:p>
                  </a:txBody>
                  <a:tcPr marL="44449" marR="4444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S PGothic" charset="0"/>
                          <a:cs typeface="Arial" charset="0"/>
                        </a:rPr>
                        <a:t>Tuncer, D., Ayhan, D. Y., Varoğlu, D. (2013) Genel İşletmecilik Bilgileri, Siyasal Kitabevi</a:t>
                      </a:r>
                    </a:p>
                  </a:txBody>
                  <a:tcPr marL="44449" marR="4444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S PGothic" charset="0"/>
                          <a:cs typeface="Arial" charset="0"/>
                        </a:rPr>
                        <a:t>Şahin, B., Çelik, Y.,Tengilimoğlu, D. (2013), Sağlık Hizmetleri Pazarlaması T.C. Anadolu Üniversitesi Yayını N: 2858, Açıköğretim Fakültesi Yayını No: 1815</a:t>
                      </a:r>
                    </a:p>
                  </a:txBody>
                  <a:tcPr marL="44449" marR="4444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3129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Calibri" charset="0"/>
                <a:ea typeface="MS PGothic" charset="0"/>
              </a:rPr>
              <a:t>Hizmet Hayat Eğrisi</a:t>
            </a:r>
            <a:endParaRPr lang="en-US">
              <a:latin typeface="Calibri" charset="0"/>
              <a:ea typeface="MS PGothic" charset="0"/>
            </a:endParaRPr>
          </a:p>
        </p:txBody>
      </p:sp>
      <p:sp>
        <p:nvSpPr>
          <p:cNvPr id="14339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>
                <a:latin typeface="Cambria" charset="0"/>
                <a:ea typeface="MS PGothic" charset="0"/>
              </a:rPr>
              <a:t>Hayat eğrisi modeli bir mal veya hizmetin ömrünü tahmin etmek ve yaşam süresi boyunca karşılaşacağı süreci incelemek ve problemleri çözmek amacı ile geliştirilmiş bir planlama aracıdır.</a:t>
            </a:r>
          </a:p>
          <a:p>
            <a:endParaRPr lang="tr-TR">
              <a:latin typeface="Cambria" charset="0"/>
              <a:ea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7039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Calibri" charset="0"/>
                <a:ea typeface="MS PGothic" charset="0"/>
              </a:rPr>
              <a:t>Hizmet Hayat Eğrisi</a:t>
            </a:r>
            <a:endParaRPr lang="en-US">
              <a:latin typeface="Calibri" charset="0"/>
              <a:ea typeface="MS PGothic" charset="0"/>
            </a:endParaRPr>
          </a:p>
        </p:txBody>
      </p:sp>
      <p:sp>
        <p:nvSpPr>
          <p:cNvPr id="1536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sz="3600" dirty="0" smtClean="0">
              <a:latin typeface="Cambria" charset="0"/>
              <a:ea typeface="MS PGothic" charset="0"/>
            </a:endParaRPr>
          </a:p>
          <a:p>
            <a:r>
              <a:rPr lang="tr-TR" sz="3600" dirty="0" smtClean="0">
                <a:latin typeface="Cambria" charset="0"/>
                <a:ea typeface="MS PGothic" charset="0"/>
              </a:rPr>
              <a:t>Hizmet </a:t>
            </a:r>
            <a:r>
              <a:rPr lang="tr-TR" sz="3600" dirty="0">
                <a:latin typeface="Cambria" charset="0"/>
                <a:ea typeface="MS PGothic" charset="0"/>
              </a:rPr>
              <a:t>hayat seyrinde ürüne göre bazı aşamaları değişiklik gösterebilse de genelde 4 aşamadan </a:t>
            </a:r>
            <a:r>
              <a:rPr lang="tr-TR" sz="3600" dirty="0" smtClean="0">
                <a:latin typeface="Cambria" charset="0"/>
                <a:ea typeface="MS PGothic" charset="0"/>
              </a:rPr>
              <a:t>oluşmaktadır:</a:t>
            </a:r>
            <a:endParaRPr lang="tr-TR" sz="3600" dirty="0">
              <a:latin typeface="Cambria" charset="0"/>
              <a:ea typeface="MS PGothic" charset="0"/>
            </a:endParaRPr>
          </a:p>
          <a:p>
            <a:pPr lvl="1"/>
            <a:endParaRPr lang="tr-TR" dirty="0">
              <a:latin typeface="Cambria" charset="0"/>
              <a:ea typeface="MS PGothic" charset="0"/>
            </a:endParaRPr>
          </a:p>
          <a:p>
            <a:pPr lvl="1"/>
            <a:endParaRPr lang="en-US" dirty="0">
              <a:latin typeface="Cambria" charset="0"/>
              <a:ea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111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tr-TR" dirty="0" smtClean="0">
                <a:latin typeface="Cambria" charset="0"/>
                <a:ea typeface="MS PGothic" charset="0"/>
              </a:rPr>
              <a:t>Genellikle:</a:t>
            </a:r>
            <a:endParaRPr lang="tr-TR" dirty="0">
              <a:latin typeface="Cambria" charset="0"/>
              <a:ea typeface="MS PGothic" charset="0"/>
            </a:endParaRPr>
          </a:p>
          <a:p>
            <a:pPr lvl="1"/>
            <a:r>
              <a:rPr lang="tr-TR" dirty="0">
                <a:latin typeface="Cambria" charset="0"/>
                <a:ea typeface="MS PGothic" charset="0"/>
              </a:rPr>
              <a:t>Giriş Dönemi</a:t>
            </a:r>
          </a:p>
          <a:p>
            <a:pPr lvl="1"/>
            <a:r>
              <a:rPr lang="tr-TR" dirty="0">
                <a:latin typeface="Cambria" charset="0"/>
                <a:ea typeface="MS PGothic" charset="0"/>
              </a:rPr>
              <a:t>Büyüme Dönemi</a:t>
            </a:r>
          </a:p>
          <a:p>
            <a:pPr lvl="1"/>
            <a:r>
              <a:rPr lang="tr-TR" dirty="0">
                <a:latin typeface="Cambria" charset="0"/>
                <a:ea typeface="MS PGothic" charset="0"/>
              </a:rPr>
              <a:t>Olgunluk Dönemi</a:t>
            </a:r>
          </a:p>
          <a:p>
            <a:pPr lvl="1"/>
            <a:r>
              <a:rPr lang="tr-TR" dirty="0">
                <a:latin typeface="Cambria" charset="0"/>
                <a:ea typeface="MS PGothic" charset="0"/>
              </a:rPr>
              <a:t>Gerileme </a:t>
            </a:r>
            <a:r>
              <a:rPr lang="tr-TR" dirty="0" smtClean="0">
                <a:latin typeface="Cambria" charset="0"/>
                <a:ea typeface="MS PGothic" charset="0"/>
              </a:rPr>
              <a:t>Dönemi</a:t>
            </a:r>
          </a:p>
          <a:p>
            <a:pPr lvl="1"/>
            <a:endParaRPr lang="tr-TR" dirty="0">
              <a:latin typeface="Cambria" charset="0"/>
              <a:ea typeface="MS PGothic" charset="0"/>
            </a:endParaRPr>
          </a:p>
          <a:p>
            <a:pPr marL="457200" lvl="1" indent="0">
              <a:buNone/>
            </a:pPr>
            <a:r>
              <a:rPr lang="en-US" dirty="0" smtClean="0">
                <a:latin typeface="Cambria" charset="0"/>
                <a:ea typeface="MS PGothic" charset="0"/>
              </a:rPr>
              <a:t>                          O</a:t>
            </a:r>
            <a:r>
              <a:rPr lang="tr-TR" dirty="0" err="1" smtClean="0">
                <a:latin typeface="Cambria" charset="0"/>
                <a:ea typeface="MS PGothic" charset="0"/>
              </a:rPr>
              <a:t>larak</a:t>
            </a:r>
            <a:r>
              <a:rPr lang="tr-TR" dirty="0" smtClean="0">
                <a:latin typeface="Cambria" charset="0"/>
                <a:ea typeface="MS PGothic" charset="0"/>
              </a:rPr>
              <a:t> sıralanabilir.</a:t>
            </a:r>
            <a:endParaRPr lang="tr-TR" dirty="0">
              <a:latin typeface="Cambria" charset="0"/>
              <a:ea typeface="MS PGothic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079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Başlık"/>
          <p:cNvSpPr>
            <a:spLocks noGrp="1"/>
          </p:cNvSpPr>
          <p:nvPr>
            <p:ph type="title"/>
          </p:nvPr>
        </p:nvSpPr>
        <p:spPr>
          <a:xfrm>
            <a:off x="1000125" y="274638"/>
            <a:ext cx="8143875" cy="1143000"/>
          </a:xfrm>
        </p:spPr>
        <p:txBody>
          <a:bodyPr/>
          <a:lstStyle/>
          <a:p>
            <a:r>
              <a:rPr lang="tr-TR" sz="3600">
                <a:solidFill>
                  <a:srgbClr val="6A6363"/>
                </a:solidFill>
                <a:latin typeface="Calibri" charset="0"/>
                <a:ea typeface="MS PGothic" charset="0"/>
              </a:rPr>
              <a:t>Yeni Mamul ve Hizmet Geliştirme Süreci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00125" y="1447800"/>
            <a:ext cx="8143875" cy="4800600"/>
          </a:xfrm>
        </p:spPr>
        <p:txBody>
          <a:bodyPr/>
          <a:lstStyle/>
          <a:p>
            <a:endParaRPr lang="tr-TR">
              <a:latin typeface="Cambria" charset="0"/>
              <a:ea typeface="MS PGothic" charset="0"/>
            </a:endParaRPr>
          </a:p>
          <a:p>
            <a:pPr lvl="1"/>
            <a:r>
              <a:rPr lang="tr-TR">
                <a:latin typeface="Cambria" charset="0"/>
                <a:ea typeface="MS PGothic" charset="0"/>
              </a:rPr>
              <a:t>İcat anlamında yeni ürün</a:t>
            </a:r>
          </a:p>
          <a:p>
            <a:endParaRPr lang="tr-TR">
              <a:latin typeface="Cambria" charset="0"/>
              <a:ea typeface="MS PGothic" charset="0"/>
            </a:endParaRPr>
          </a:p>
          <a:p>
            <a:pPr lvl="1"/>
            <a:r>
              <a:rPr lang="tr-TR">
                <a:latin typeface="Cambria" charset="0"/>
                <a:ea typeface="MS PGothic" charset="0"/>
              </a:rPr>
              <a:t>İşletme için yeni ürün</a:t>
            </a:r>
          </a:p>
          <a:p>
            <a:endParaRPr lang="tr-TR">
              <a:latin typeface="Cambria" charset="0"/>
              <a:ea typeface="MS PGothic" charset="0"/>
            </a:endParaRPr>
          </a:p>
          <a:p>
            <a:pPr lvl="1"/>
            <a:r>
              <a:rPr lang="tr-TR">
                <a:latin typeface="Cambria" charset="0"/>
                <a:ea typeface="MS PGothic" charset="0"/>
              </a:rPr>
              <a:t>Pazar için yeni ürün</a:t>
            </a:r>
          </a:p>
          <a:p>
            <a:endParaRPr lang="tr-TR">
              <a:latin typeface="Cambria" charset="0"/>
              <a:ea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55202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>
              <a:latin typeface="Calibri" charset="0"/>
            </a:endParaRPr>
          </a:p>
        </p:txBody>
      </p:sp>
      <p:sp>
        <p:nvSpPr>
          <p:cNvPr id="16386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tr-TR" dirty="0">
                <a:latin typeface="Cambria" charset="0"/>
              </a:rPr>
              <a:t>Bir mal veya hizmeti iyi bir şekilde sunmak </a:t>
            </a:r>
            <a:r>
              <a:rPr lang="tr-TR" dirty="0" smtClean="0">
                <a:latin typeface="Cambria" charset="0"/>
              </a:rPr>
              <a:t>için: </a:t>
            </a:r>
          </a:p>
          <a:p>
            <a:pPr lvl="1"/>
            <a:r>
              <a:rPr lang="tr-TR" dirty="0" smtClean="0">
                <a:latin typeface="Cambria" charset="0"/>
              </a:rPr>
              <a:t>tüketiciyi </a:t>
            </a:r>
            <a:r>
              <a:rPr lang="tr-TR" dirty="0">
                <a:latin typeface="Cambria" charset="0"/>
              </a:rPr>
              <a:t>etkileyebilen faktörleri göz önünde bulundurmak</a:t>
            </a:r>
            <a:r>
              <a:rPr lang="tr-TR" dirty="0" smtClean="0">
                <a:latin typeface="Cambria" charset="0"/>
              </a:rPr>
              <a:t>,</a:t>
            </a:r>
          </a:p>
          <a:p>
            <a:pPr lvl="1"/>
            <a:r>
              <a:rPr lang="tr-TR" dirty="0" smtClean="0">
                <a:latin typeface="Cambria" charset="0"/>
              </a:rPr>
              <a:t> </a:t>
            </a:r>
            <a:r>
              <a:rPr lang="tr-TR" dirty="0">
                <a:latin typeface="Cambria" charset="0"/>
              </a:rPr>
              <a:t>satın alma kararına etki eden faktörleri iyi bilmek </a:t>
            </a:r>
            <a:endParaRPr lang="tr-TR" dirty="0" smtClean="0">
              <a:latin typeface="Cambria" charset="0"/>
            </a:endParaRPr>
          </a:p>
          <a:p>
            <a:pPr lvl="1"/>
            <a:r>
              <a:rPr lang="tr-TR" dirty="0" smtClean="0">
                <a:latin typeface="Cambria" charset="0"/>
              </a:rPr>
              <a:t>tüketici </a:t>
            </a:r>
            <a:r>
              <a:rPr lang="tr-TR" dirty="0">
                <a:latin typeface="Cambria" charset="0"/>
              </a:rPr>
              <a:t>satın alma karar sürecini iyi analiz edebilmek gerekmektedir. </a:t>
            </a:r>
          </a:p>
        </p:txBody>
      </p:sp>
    </p:spTree>
    <p:extLst>
      <p:ext uri="{BB962C8B-B14F-4D97-AF65-F5344CB8AC3E}">
        <p14:creationId xmlns:p14="http://schemas.microsoft.com/office/powerpoint/2010/main" val="1203157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400">
                <a:latin typeface="Calibri" charset="0"/>
              </a:rPr>
              <a:t>Tüketici</a:t>
            </a:r>
            <a:br>
              <a:rPr lang="tr-TR" sz="3400">
                <a:latin typeface="Calibri" charset="0"/>
              </a:rPr>
            </a:br>
            <a:r>
              <a:rPr lang="tr-TR" sz="3400">
                <a:latin typeface="Calibri" charset="0"/>
              </a:rPr>
              <a:t>davranışları: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tr-TR" dirty="0">
                <a:latin typeface="Cambria" charset="0"/>
              </a:rPr>
              <a:t>Tüketicinin satın alma kararını verirken kullandığı yöntemleri, mal veya hizmetlere </a:t>
            </a:r>
            <a:r>
              <a:rPr lang="tr-TR" dirty="0" smtClean="0">
                <a:latin typeface="Cambria" charset="0"/>
              </a:rPr>
              <a:t>karsı oluşturduğu </a:t>
            </a:r>
            <a:r>
              <a:rPr lang="tr-TR" dirty="0">
                <a:latin typeface="Cambria" charset="0"/>
              </a:rPr>
              <a:t>tutumları, mal veya hizmeti seçme ve kullanma özelliklerini kapsamaktadır</a:t>
            </a:r>
          </a:p>
        </p:txBody>
      </p:sp>
    </p:spTree>
    <p:extLst>
      <p:ext uri="{BB962C8B-B14F-4D97-AF65-F5344CB8AC3E}">
        <p14:creationId xmlns:p14="http://schemas.microsoft.com/office/powerpoint/2010/main" val="205984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400" b="1">
                <a:latin typeface="Calibri" charset="0"/>
              </a:rPr>
              <a:t>TÜKETCİ</a:t>
            </a:r>
            <a:r>
              <a:rPr lang="tr-TR" sz="3400">
                <a:latin typeface="Calibri" charset="0"/>
              </a:rPr>
              <a:t> </a:t>
            </a:r>
            <a:r>
              <a:rPr lang="tr-TR" sz="3400" b="1">
                <a:latin typeface="Calibri" charset="0"/>
              </a:rPr>
              <a:t>DAVRANI</a:t>
            </a:r>
            <a:r>
              <a:rPr lang="tr-TR" sz="3400">
                <a:latin typeface="Calibri" charset="0"/>
              </a:rPr>
              <a:t>Ş</a:t>
            </a:r>
            <a:r>
              <a:rPr lang="tr-TR" sz="3400" b="1">
                <a:latin typeface="Calibri" charset="0"/>
              </a:rPr>
              <a:t>LARINI ETKİLEYEN FAKTÖRLER</a:t>
            </a:r>
          </a:p>
        </p:txBody>
      </p:sp>
      <p:sp>
        <p:nvSpPr>
          <p:cNvPr id="25602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tr-TR">
                <a:latin typeface="Cambria" charset="0"/>
              </a:rPr>
              <a:t>Kişisel faktörler</a:t>
            </a:r>
          </a:p>
          <a:p>
            <a:pPr eaLnBrk="1" hangingPunct="1"/>
            <a:r>
              <a:rPr lang="tr-TR">
                <a:latin typeface="Cambria" charset="0"/>
              </a:rPr>
              <a:t>Sosyo-kültürel faktörler</a:t>
            </a:r>
          </a:p>
          <a:p>
            <a:pPr eaLnBrk="1" hangingPunct="1"/>
            <a:r>
              <a:rPr lang="tr-TR">
                <a:latin typeface="Cambria" charset="0"/>
              </a:rPr>
              <a:t>Ekonomik faktörler</a:t>
            </a:r>
          </a:p>
          <a:p>
            <a:pPr eaLnBrk="1" hangingPunct="1"/>
            <a:r>
              <a:rPr lang="tr-TR">
                <a:latin typeface="Cambria" charset="0"/>
              </a:rPr>
              <a:t>Psikolojik faktörler</a:t>
            </a:r>
          </a:p>
        </p:txBody>
      </p:sp>
    </p:spTree>
    <p:extLst>
      <p:ext uri="{BB962C8B-B14F-4D97-AF65-F5344CB8AC3E}">
        <p14:creationId xmlns:p14="http://schemas.microsoft.com/office/powerpoint/2010/main" val="634766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>
                <a:latin typeface="Calibri" charset="0"/>
              </a:rPr>
              <a:t>Tüketici Satın Alma Süreci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tr-TR" sz="2800">
                <a:latin typeface="Cambria" charset="0"/>
              </a:rPr>
              <a:t>Bir İhtiyacın Ortaya Çıkması</a:t>
            </a:r>
          </a:p>
          <a:p>
            <a:pPr eaLnBrk="1" hangingPunct="1"/>
            <a:r>
              <a:rPr lang="tr-TR" sz="2800">
                <a:latin typeface="Cambria" charset="0"/>
              </a:rPr>
              <a:t>Alternatiflerin Belirlenmesi</a:t>
            </a:r>
          </a:p>
          <a:p>
            <a:pPr eaLnBrk="1" hangingPunct="1"/>
            <a:r>
              <a:rPr lang="tr-TR" sz="2800">
                <a:latin typeface="Cambria" charset="0"/>
              </a:rPr>
              <a:t>Alternatiflerin Değerlendirilmesi</a:t>
            </a:r>
          </a:p>
          <a:p>
            <a:pPr eaLnBrk="1" hangingPunct="1"/>
            <a:r>
              <a:rPr lang="tr-TR" sz="2800">
                <a:latin typeface="Cambria" charset="0"/>
              </a:rPr>
              <a:t>Satın Alma Kararının Verilmesi</a:t>
            </a:r>
            <a:endParaRPr lang="en-US">
              <a:latin typeface="Cambri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834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474</Words>
  <Application>Microsoft Macintosh PowerPoint</Application>
  <PresentationFormat>On-screen Show (4:3)</PresentationFormat>
  <Paragraphs>54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Sağlık Kurumlarında Üretim Yönetimi</vt:lpstr>
      <vt:lpstr>Hizmet Hayat Eğrisi</vt:lpstr>
      <vt:lpstr>Hizmet Hayat Eğrisi</vt:lpstr>
      <vt:lpstr>PowerPoint Presentation</vt:lpstr>
      <vt:lpstr>Yeni Mamul ve Hizmet Geliştirme Süreci</vt:lpstr>
      <vt:lpstr>PowerPoint Presentation</vt:lpstr>
      <vt:lpstr>Tüketici davranışları:</vt:lpstr>
      <vt:lpstr>TÜKETCİ DAVRANIŞLARINI ETKİLEYEN FAKTÖRLER</vt:lpstr>
      <vt:lpstr>Tüketici Satın Alma Süreci</vt:lpstr>
      <vt:lpstr>Kaynaklar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Kurumlarında Üretim Yönetimi</dc:title>
  <dc:creator>ece</dc:creator>
  <cp:lastModifiedBy>ece</cp:lastModifiedBy>
  <cp:revision>5</cp:revision>
  <dcterms:created xsi:type="dcterms:W3CDTF">2020-03-20T08:05:00Z</dcterms:created>
  <dcterms:modified xsi:type="dcterms:W3CDTF">2020-05-05T03:53:56Z</dcterms:modified>
</cp:coreProperties>
</file>